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5.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6.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7.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embeddings/oleObject7.bin" ContentType="application/vnd.openxmlformats-officedocument.oleObject"/>
  <Override PartName="/ppt/notesSlides/notesSlide111.xml" ContentType="application/vnd.openxmlformats-officedocument.presentationml.notesSlide+xml"/>
  <Override PartName="/ppt/embeddings/oleObject8.bin" ContentType="application/vnd.openxmlformats-officedocument.oleObject"/>
  <Override PartName="/ppt/notesSlides/notesSlide112.xml" ContentType="application/vnd.openxmlformats-officedocument.presentationml.notesSlide+xml"/>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embeddings/oleObject13.bin" ContentType="application/vnd.openxmlformats-officedocument.oleObject"/>
  <Override PartName="/ppt/notesSlides/notesSlide119.xml" ContentType="application/vnd.openxmlformats-officedocument.presentationml.notesSlide+xml"/>
  <Override PartName="/ppt/embeddings/oleObject14.bin" ContentType="application/vnd.openxmlformats-officedocument.oleObject"/>
  <Override PartName="/ppt/notesSlides/notesSlide120.xml" ContentType="application/vnd.openxmlformats-officedocument.presentationml.notesSlide+xml"/>
  <Override PartName="/ppt/embeddings/oleObject15.bin" ContentType="application/vnd.openxmlformats-officedocument.oleObject"/>
  <Override PartName="/ppt/notesSlides/notesSlide121.xml" ContentType="application/vnd.openxmlformats-officedocument.presentationml.notesSlide+xml"/>
  <Override PartName="/ppt/embeddings/oleObject16.bin" ContentType="application/vnd.openxmlformats-officedocument.oleObject"/>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807" r:id="rId2"/>
    <p:sldMasterId id="2147483824" r:id="rId3"/>
    <p:sldMasterId id="2147483843" r:id="rId4"/>
    <p:sldMasterId id="2147483858" r:id="rId5"/>
    <p:sldMasterId id="2147483875" r:id="rId6"/>
    <p:sldMasterId id="2147483892" r:id="rId7"/>
    <p:sldMasterId id="2147483910" r:id="rId8"/>
  </p:sldMasterIdLst>
  <p:notesMasterIdLst>
    <p:notesMasterId r:id="rId146"/>
  </p:notesMasterIdLst>
  <p:handoutMasterIdLst>
    <p:handoutMasterId r:id="rId147"/>
  </p:handoutMasterIdLst>
  <p:sldIdLst>
    <p:sldId id="794" r:id="rId9"/>
    <p:sldId id="791" r:id="rId10"/>
    <p:sldId id="792" r:id="rId11"/>
    <p:sldId id="796" r:id="rId12"/>
    <p:sldId id="797" r:id="rId13"/>
    <p:sldId id="871" r:id="rId14"/>
    <p:sldId id="802" r:id="rId15"/>
    <p:sldId id="798" r:id="rId16"/>
    <p:sldId id="803" r:id="rId17"/>
    <p:sldId id="742" r:id="rId18"/>
    <p:sldId id="743" r:id="rId19"/>
    <p:sldId id="744" r:id="rId20"/>
    <p:sldId id="745" r:id="rId21"/>
    <p:sldId id="746" r:id="rId22"/>
    <p:sldId id="747" r:id="rId23"/>
    <p:sldId id="748" r:id="rId24"/>
    <p:sldId id="809" r:id="rId25"/>
    <p:sldId id="805" r:id="rId26"/>
    <p:sldId id="806" r:id="rId27"/>
    <p:sldId id="807" r:id="rId28"/>
    <p:sldId id="808" r:id="rId29"/>
    <p:sldId id="810" r:id="rId30"/>
    <p:sldId id="811" r:id="rId31"/>
    <p:sldId id="690" r:id="rId32"/>
    <p:sldId id="733" r:id="rId33"/>
    <p:sldId id="541" r:id="rId34"/>
    <p:sldId id="542" r:id="rId35"/>
    <p:sldId id="749" r:id="rId36"/>
    <p:sldId id="543" r:id="rId37"/>
    <p:sldId id="691" r:id="rId38"/>
    <p:sldId id="545" r:id="rId39"/>
    <p:sldId id="544" r:id="rId40"/>
    <p:sldId id="812" r:id="rId41"/>
    <p:sldId id="692" r:id="rId42"/>
    <p:sldId id="546" r:id="rId43"/>
    <p:sldId id="547" r:id="rId44"/>
    <p:sldId id="548" r:id="rId45"/>
    <p:sldId id="549" r:id="rId46"/>
    <p:sldId id="550" r:id="rId47"/>
    <p:sldId id="816" r:id="rId48"/>
    <p:sldId id="817" r:id="rId49"/>
    <p:sldId id="693" r:id="rId50"/>
    <p:sldId id="750" r:id="rId51"/>
    <p:sldId id="751" r:id="rId52"/>
    <p:sldId id="752" r:id="rId53"/>
    <p:sldId id="753" r:id="rId54"/>
    <p:sldId id="754" r:id="rId55"/>
    <p:sldId id="755" r:id="rId56"/>
    <p:sldId id="681" r:id="rId57"/>
    <p:sldId id="769" r:id="rId58"/>
    <p:sldId id="735" r:id="rId59"/>
    <p:sldId id="694" r:id="rId60"/>
    <p:sldId id="815" r:id="rId61"/>
    <p:sldId id="876" r:id="rId62"/>
    <p:sldId id="875" r:id="rId63"/>
    <p:sldId id="869" r:id="rId64"/>
    <p:sldId id="814" r:id="rId65"/>
    <p:sldId id="551" r:id="rId66"/>
    <p:sldId id="617" r:id="rId67"/>
    <p:sldId id="618" r:id="rId68"/>
    <p:sldId id="619" r:id="rId69"/>
    <p:sldId id="827" r:id="rId70"/>
    <p:sldId id="828" r:id="rId71"/>
    <p:sldId id="821" r:id="rId72"/>
    <p:sldId id="822" r:id="rId73"/>
    <p:sldId id="823" r:id="rId74"/>
    <p:sldId id="824" r:id="rId75"/>
    <p:sldId id="825" r:id="rId76"/>
    <p:sldId id="826" r:id="rId77"/>
    <p:sldId id="552" r:id="rId78"/>
    <p:sldId id="738" r:id="rId79"/>
    <p:sldId id="829" r:id="rId80"/>
    <p:sldId id="830" r:id="rId81"/>
    <p:sldId id="695" r:id="rId82"/>
    <p:sldId id="721" r:id="rId83"/>
    <p:sldId id="505" r:id="rId84"/>
    <p:sldId id="851" r:id="rId85"/>
    <p:sldId id="621" r:id="rId86"/>
    <p:sldId id="756" r:id="rId87"/>
    <p:sldId id="832" r:id="rId88"/>
    <p:sldId id="852" r:id="rId89"/>
    <p:sldId id="555" r:id="rId90"/>
    <p:sldId id="838" r:id="rId91"/>
    <p:sldId id="868" r:id="rId92"/>
    <p:sldId id="833" r:id="rId93"/>
    <p:sldId id="835" r:id="rId94"/>
    <p:sldId id="839" r:id="rId95"/>
    <p:sldId id="840" r:id="rId96"/>
    <p:sldId id="843" r:id="rId97"/>
    <p:sldId id="842" r:id="rId98"/>
    <p:sldId id="834" r:id="rId99"/>
    <p:sldId id="853" r:id="rId100"/>
    <p:sldId id="844" r:id="rId101"/>
    <p:sldId id="845" r:id="rId102"/>
    <p:sldId id="846" r:id="rId103"/>
    <p:sldId id="831" r:id="rId104"/>
    <p:sldId id="872" r:id="rId105"/>
    <p:sldId id="854" r:id="rId106"/>
    <p:sldId id="713" r:id="rId107"/>
    <p:sldId id="726" r:id="rId108"/>
    <p:sldId id="558" r:id="rId109"/>
    <p:sldId id="740" r:id="rId110"/>
    <p:sldId id="757" r:id="rId111"/>
    <p:sldId id="758" r:id="rId112"/>
    <p:sldId id="734" r:id="rId113"/>
    <p:sldId id="732" r:id="rId114"/>
    <p:sldId id="736" r:id="rId115"/>
    <p:sldId id="861" r:id="rId116"/>
    <p:sldId id="857" r:id="rId117"/>
    <p:sldId id="858" r:id="rId118"/>
    <p:sldId id="859" r:id="rId119"/>
    <p:sldId id="860" r:id="rId120"/>
    <p:sldId id="856" r:id="rId121"/>
    <p:sldId id="862" r:id="rId122"/>
    <p:sldId id="741" r:id="rId123"/>
    <p:sldId id="864" r:id="rId124"/>
    <p:sldId id="781" r:id="rId125"/>
    <p:sldId id="873" r:id="rId126"/>
    <p:sldId id="759" r:id="rId127"/>
    <p:sldId id="760" r:id="rId128"/>
    <p:sldId id="532" r:id="rId129"/>
    <p:sldId id="766" r:id="rId130"/>
    <p:sldId id="466" r:id="rId131"/>
    <p:sldId id="761" r:id="rId132"/>
    <p:sldId id="622" r:id="rId133"/>
    <p:sldId id="652" r:id="rId134"/>
    <p:sldId id="739" r:id="rId135"/>
    <p:sldId id="866" r:id="rId136"/>
    <p:sldId id="698" r:id="rId137"/>
    <p:sldId id="700" r:id="rId138"/>
    <p:sldId id="701" r:id="rId139"/>
    <p:sldId id="702" r:id="rId140"/>
    <p:sldId id="703" r:id="rId141"/>
    <p:sldId id="704" r:id="rId142"/>
    <p:sldId id="867" r:id="rId143"/>
    <p:sldId id="708" r:id="rId144"/>
    <p:sldId id="707" r:id="rId145"/>
  </p:sldIdLst>
  <p:sldSz cx="9144000" cy="6858000" type="screen4x3"/>
  <p:notesSz cx="7315200" cy="9601200"/>
  <p:defaultTextStyle>
    <a:defPPr>
      <a:defRPr lang="en-US"/>
    </a:defPPr>
    <a:lvl1pPr algn="l" rtl="0" fontAlgn="base">
      <a:spcBef>
        <a:spcPct val="50000"/>
      </a:spcBef>
      <a:spcAft>
        <a:spcPct val="0"/>
      </a:spcAft>
      <a:defRPr kern="1200">
        <a:solidFill>
          <a:schemeClr val="tx1"/>
        </a:solidFill>
        <a:latin typeface="Arial" charset="0"/>
        <a:ea typeface="+mn-ea"/>
        <a:cs typeface="+mn-cs"/>
      </a:defRPr>
    </a:lvl1pPr>
    <a:lvl2pPr marL="457200" algn="l" rtl="0" fontAlgn="base">
      <a:spcBef>
        <a:spcPct val="50000"/>
      </a:spcBef>
      <a:spcAft>
        <a:spcPct val="0"/>
      </a:spcAft>
      <a:defRPr kern="1200">
        <a:solidFill>
          <a:schemeClr val="tx1"/>
        </a:solidFill>
        <a:latin typeface="Arial" charset="0"/>
        <a:ea typeface="+mn-ea"/>
        <a:cs typeface="+mn-cs"/>
      </a:defRPr>
    </a:lvl2pPr>
    <a:lvl3pPr marL="914400" algn="l" rtl="0" fontAlgn="base">
      <a:spcBef>
        <a:spcPct val="50000"/>
      </a:spcBef>
      <a:spcAft>
        <a:spcPct val="0"/>
      </a:spcAft>
      <a:defRPr kern="1200">
        <a:solidFill>
          <a:schemeClr val="tx1"/>
        </a:solidFill>
        <a:latin typeface="Arial" charset="0"/>
        <a:ea typeface="+mn-ea"/>
        <a:cs typeface="+mn-cs"/>
      </a:defRPr>
    </a:lvl3pPr>
    <a:lvl4pPr marL="1371600" algn="l" rtl="0" fontAlgn="base">
      <a:spcBef>
        <a:spcPct val="50000"/>
      </a:spcBef>
      <a:spcAft>
        <a:spcPct val="0"/>
      </a:spcAft>
      <a:defRPr kern="1200">
        <a:solidFill>
          <a:schemeClr val="tx1"/>
        </a:solidFill>
        <a:latin typeface="Arial" charset="0"/>
        <a:ea typeface="+mn-ea"/>
        <a:cs typeface="+mn-cs"/>
      </a:defRPr>
    </a:lvl4pPr>
    <a:lvl5pPr marL="1828800" algn="l" rtl="0" fontAlgn="base">
      <a:spcBef>
        <a:spcPct val="5000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AD58"/>
    <a:srgbClr val="A50021"/>
    <a:srgbClr val="E05F4B"/>
    <a:srgbClr val="E2746F"/>
    <a:srgbClr val="E3A164"/>
    <a:srgbClr val="36ADE5"/>
    <a:srgbClr val="1599F9"/>
    <a:srgbClr val="1FC634"/>
    <a:srgbClr val="FFC6CF"/>
    <a:srgbClr val="E393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457" autoAdjust="0"/>
    <p:restoredTop sz="91858" autoAdjust="0"/>
  </p:normalViewPr>
  <p:slideViewPr>
    <p:cSldViewPr snapToGrid="0" showGuides="1">
      <p:cViewPr>
        <p:scale>
          <a:sx n="85" d="100"/>
          <a:sy n="85" d="100"/>
        </p:scale>
        <p:origin x="-712" y="-88"/>
      </p:cViewPr>
      <p:guideLst>
        <p:guide orient="horz" pos="3152"/>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19" d="100"/>
        <a:sy n="119" d="100"/>
      </p:scale>
      <p:origin x="0" y="44992"/>
    </p:cViewPr>
  </p:sorterViewPr>
  <p:notesViewPr>
    <p:cSldViewPr snapToGrid="0" showGuides="1">
      <p:cViewPr varScale="1">
        <p:scale>
          <a:sx n="61" d="100"/>
          <a:sy n="61" d="100"/>
        </p:scale>
        <p:origin x="-3126" y="-90"/>
      </p:cViewPr>
      <p:guideLst>
        <p:guide orient="horz" pos="3024"/>
        <p:guide pos="2304"/>
      </p:guideLst>
    </p:cSldViewPr>
  </p:notesViewPr>
  <p:gridSpacing cx="36004" cy="36004"/>
</p:viewPr>
</file>

<file path=ppt/_rels/presentation.xml.rels><?xml version="1.0" encoding="UTF-8" standalone="yes"?>
<Relationships xmlns="http://schemas.openxmlformats.org/package/2006/relationships"><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60" Type="http://schemas.openxmlformats.org/officeDocument/2006/relationships/slide" Target="slides/slide52.xml"/><Relationship Id="rId61" Type="http://schemas.openxmlformats.org/officeDocument/2006/relationships/slide" Target="slides/slide53.xml"/><Relationship Id="rId62" Type="http://schemas.openxmlformats.org/officeDocument/2006/relationships/slide" Target="slides/slide54.xml"/><Relationship Id="rId63" Type="http://schemas.openxmlformats.org/officeDocument/2006/relationships/slide" Target="slides/slide55.xml"/><Relationship Id="rId64" Type="http://schemas.openxmlformats.org/officeDocument/2006/relationships/slide" Target="slides/slide56.xml"/><Relationship Id="rId65" Type="http://schemas.openxmlformats.org/officeDocument/2006/relationships/slide" Target="slides/slide57.xml"/><Relationship Id="rId66" Type="http://schemas.openxmlformats.org/officeDocument/2006/relationships/slide" Target="slides/slide58.xml"/><Relationship Id="rId67" Type="http://schemas.openxmlformats.org/officeDocument/2006/relationships/slide" Target="slides/slide59.xml"/><Relationship Id="rId68" Type="http://schemas.openxmlformats.org/officeDocument/2006/relationships/slide" Target="slides/slide60.xml"/><Relationship Id="rId69" Type="http://schemas.openxmlformats.org/officeDocument/2006/relationships/slide" Target="slides/slide61.xml"/><Relationship Id="rId120" Type="http://schemas.openxmlformats.org/officeDocument/2006/relationships/slide" Target="slides/slide112.xml"/><Relationship Id="rId121" Type="http://schemas.openxmlformats.org/officeDocument/2006/relationships/slide" Target="slides/slide113.xml"/><Relationship Id="rId122" Type="http://schemas.openxmlformats.org/officeDocument/2006/relationships/slide" Target="slides/slide114.xml"/><Relationship Id="rId123" Type="http://schemas.openxmlformats.org/officeDocument/2006/relationships/slide" Target="slides/slide115.xml"/><Relationship Id="rId124" Type="http://schemas.openxmlformats.org/officeDocument/2006/relationships/slide" Target="slides/slide116.xml"/><Relationship Id="rId125" Type="http://schemas.openxmlformats.org/officeDocument/2006/relationships/slide" Target="slides/slide117.xml"/><Relationship Id="rId126" Type="http://schemas.openxmlformats.org/officeDocument/2006/relationships/slide" Target="slides/slide118.xml"/><Relationship Id="rId127" Type="http://schemas.openxmlformats.org/officeDocument/2006/relationships/slide" Target="slides/slide119.xml"/><Relationship Id="rId128" Type="http://schemas.openxmlformats.org/officeDocument/2006/relationships/slide" Target="slides/slide120.xml"/><Relationship Id="rId129" Type="http://schemas.openxmlformats.org/officeDocument/2006/relationships/slide" Target="slides/slide12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90" Type="http://schemas.openxmlformats.org/officeDocument/2006/relationships/slide" Target="slides/slide82.xml"/><Relationship Id="rId91" Type="http://schemas.openxmlformats.org/officeDocument/2006/relationships/slide" Target="slides/slide83.xml"/><Relationship Id="rId92" Type="http://schemas.openxmlformats.org/officeDocument/2006/relationships/slide" Target="slides/slide84.xml"/><Relationship Id="rId93" Type="http://schemas.openxmlformats.org/officeDocument/2006/relationships/slide" Target="slides/slide85.xml"/><Relationship Id="rId94" Type="http://schemas.openxmlformats.org/officeDocument/2006/relationships/slide" Target="slides/slide86.xml"/><Relationship Id="rId95" Type="http://schemas.openxmlformats.org/officeDocument/2006/relationships/slide" Target="slides/slide87.xml"/><Relationship Id="rId96" Type="http://schemas.openxmlformats.org/officeDocument/2006/relationships/slide" Target="slides/slide88.xml"/><Relationship Id="rId101" Type="http://schemas.openxmlformats.org/officeDocument/2006/relationships/slide" Target="slides/slide93.xml"/><Relationship Id="rId102" Type="http://schemas.openxmlformats.org/officeDocument/2006/relationships/slide" Target="slides/slide94.xml"/><Relationship Id="rId103" Type="http://schemas.openxmlformats.org/officeDocument/2006/relationships/slide" Target="slides/slide95.xml"/><Relationship Id="rId104" Type="http://schemas.openxmlformats.org/officeDocument/2006/relationships/slide" Target="slides/slide96.xml"/><Relationship Id="rId105" Type="http://schemas.openxmlformats.org/officeDocument/2006/relationships/slide" Target="slides/slide97.xml"/><Relationship Id="rId106" Type="http://schemas.openxmlformats.org/officeDocument/2006/relationships/slide" Target="slides/slide98.xml"/><Relationship Id="rId107" Type="http://schemas.openxmlformats.org/officeDocument/2006/relationships/slide" Target="slides/slide99.xml"/><Relationship Id="rId108" Type="http://schemas.openxmlformats.org/officeDocument/2006/relationships/slide" Target="slides/slide100.xml"/><Relationship Id="rId109" Type="http://schemas.openxmlformats.org/officeDocument/2006/relationships/slide" Target="slides/slide101.xml"/><Relationship Id="rId97" Type="http://schemas.openxmlformats.org/officeDocument/2006/relationships/slide" Target="slides/slide89.xml"/><Relationship Id="rId98" Type="http://schemas.openxmlformats.org/officeDocument/2006/relationships/slide" Target="slides/slide90.xml"/><Relationship Id="rId99" Type="http://schemas.openxmlformats.org/officeDocument/2006/relationships/slide" Target="slides/slide91.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100" Type="http://schemas.openxmlformats.org/officeDocument/2006/relationships/slide" Target="slides/slide92.xml"/><Relationship Id="rId150" Type="http://schemas.openxmlformats.org/officeDocument/2006/relationships/viewProps" Target="viewProps.xml"/><Relationship Id="rId151" Type="http://schemas.openxmlformats.org/officeDocument/2006/relationships/theme" Target="theme/theme1.xml"/><Relationship Id="rId152" Type="http://schemas.openxmlformats.org/officeDocument/2006/relationships/tableStyles" Target="tableStyles.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70" Type="http://schemas.openxmlformats.org/officeDocument/2006/relationships/slide" Target="slides/slide62.xml"/><Relationship Id="rId71" Type="http://schemas.openxmlformats.org/officeDocument/2006/relationships/slide" Target="slides/slide63.xml"/><Relationship Id="rId72" Type="http://schemas.openxmlformats.org/officeDocument/2006/relationships/slide" Target="slides/slide64.xml"/><Relationship Id="rId73" Type="http://schemas.openxmlformats.org/officeDocument/2006/relationships/slide" Target="slides/slide65.xml"/><Relationship Id="rId74" Type="http://schemas.openxmlformats.org/officeDocument/2006/relationships/slide" Target="slides/slide66.xml"/><Relationship Id="rId75" Type="http://schemas.openxmlformats.org/officeDocument/2006/relationships/slide" Target="slides/slide67.xml"/><Relationship Id="rId76" Type="http://schemas.openxmlformats.org/officeDocument/2006/relationships/slide" Target="slides/slide68.xml"/><Relationship Id="rId77" Type="http://schemas.openxmlformats.org/officeDocument/2006/relationships/slide" Target="slides/slide69.xml"/><Relationship Id="rId78" Type="http://schemas.openxmlformats.org/officeDocument/2006/relationships/slide" Target="slides/slide70.xml"/><Relationship Id="rId79" Type="http://schemas.openxmlformats.org/officeDocument/2006/relationships/slide" Target="slides/slide71.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130" Type="http://schemas.openxmlformats.org/officeDocument/2006/relationships/slide" Target="slides/slide122.xml"/><Relationship Id="rId131" Type="http://schemas.openxmlformats.org/officeDocument/2006/relationships/slide" Target="slides/slide123.xml"/><Relationship Id="rId132" Type="http://schemas.openxmlformats.org/officeDocument/2006/relationships/slide" Target="slides/slide124.xml"/><Relationship Id="rId133" Type="http://schemas.openxmlformats.org/officeDocument/2006/relationships/slide" Target="slides/slide125.xml"/><Relationship Id="rId134" Type="http://schemas.openxmlformats.org/officeDocument/2006/relationships/slide" Target="slides/slide126.xml"/><Relationship Id="rId135" Type="http://schemas.openxmlformats.org/officeDocument/2006/relationships/slide" Target="slides/slide127.xml"/><Relationship Id="rId136" Type="http://schemas.openxmlformats.org/officeDocument/2006/relationships/slide" Target="slides/slide128.xml"/><Relationship Id="rId137" Type="http://schemas.openxmlformats.org/officeDocument/2006/relationships/slide" Target="slides/slide129.xml"/><Relationship Id="rId138" Type="http://schemas.openxmlformats.org/officeDocument/2006/relationships/slide" Target="slides/slide130.xml"/><Relationship Id="rId139" Type="http://schemas.openxmlformats.org/officeDocument/2006/relationships/slide" Target="slides/slide13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 Target="slides/slide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Relationship Id="rId56" Type="http://schemas.openxmlformats.org/officeDocument/2006/relationships/slide" Target="slides/slide48.xml"/><Relationship Id="rId57" Type="http://schemas.openxmlformats.org/officeDocument/2006/relationships/slide" Target="slides/slide49.xml"/><Relationship Id="rId58" Type="http://schemas.openxmlformats.org/officeDocument/2006/relationships/slide" Target="slides/slide50.xml"/><Relationship Id="rId59" Type="http://schemas.openxmlformats.org/officeDocument/2006/relationships/slide" Target="slides/slide51.xml"/><Relationship Id="rId110" Type="http://schemas.openxmlformats.org/officeDocument/2006/relationships/slide" Target="slides/slide102.xml"/><Relationship Id="rId111" Type="http://schemas.openxmlformats.org/officeDocument/2006/relationships/slide" Target="slides/slide103.xml"/><Relationship Id="rId112" Type="http://schemas.openxmlformats.org/officeDocument/2006/relationships/slide" Target="slides/slide104.xml"/><Relationship Id="rId113" Type="http://schemas.openxmlformats.org/officeDocument/2006/relationships/slide" Target="slides/slide105.xml"/><Relationship Id="rId114" Type="http://schemas.openxmlformats.org/officeDocument/2006/relationships/slide" Target="slides/slide106.xml"/><Relationship Id="rId115" Type="http://schemas.openxmlformats.org/officeDocument/2006/relationships/slide" Target="slides/slide107.xml"/><Relationship Id="rId116" Type="http://schemas.openxmlformats.org/officeDocument/2006/relationships/slide" Target="slides/slide108.xml"/><Relationship Id="rId117" Type="http://schemas.openxmlformats.org/officeDocument/2006/relationships/slide" Target="slides/slide109.xml"/><Relationship Id="rId118" Type="http://schemas.openxmlformats.org/officeDocument/2006/relationships/slide" Target="slides/slide110.xml"/><Relationship Id="rId119" Type="http://schemas.openxmlformats.org/officeDocument/2006/relationships/slide" Target="slides/slide11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80" Type="http://schemas.openxmlformats.org/officeDocument/2006/relationships/slide" Target="slides/slide72.xml"/><Relationship Id="rId81" Type="http://schemas.openxmlformats.org/officeDocument/2006/relationships/slide" Target="slides/slide73.xml"/><Relationship Id="rId82" Type="http://schemas.openxmlformats.org/officeDocument/2006/relationships/slide" Target="slides/slide74.xml"/><Relationship Id="rId83" Type="http://schemas.openxmlformats.org/officeDocument/2006/relationships/slide" Target="slides/slide75.xml"/><Relationship Id="rId84" Type="http://schemas.openxmlformats.org/officeDocument/2006/relationships/slide" Target="slides/slide76.xml"/><Relationship Id="rId85" Type="http://schemas.openxmlformats.org/officeDocument/2006/relationships/slide" Target="slides/slide77.xml"/><Relationship Id="rId86" Type="http://schemas.openxmlformats.org/officeDocument/2006/relationships/slide" Target="slides/slide78.xml"/><Relationship Id="rId87" Type="http://schemas.openxmlformats.org/officeDocument/2006/relationships/slide" Target="slides/slide79.xml"/><Relationship Id="rId88" Type="http://schemas.openxmlformats.org/officeDocument/2006/relationships/slide" Target="slides/slide80.xml"/><Relationship Id="rId89" Type="http://schemas.openxmlformats.org/officeDocument/2006/relationships/slide" Target="slides/slide81.xml"/><Relationship Id="rId140" Type="http://schemas.openxmlformats.org/officeDocument/2006/relationships/slide" Target="slides/slide132.xml"/><Relationship Id="rId141" Type="http://schemas.openxmlformats.org/officeDocument/2006/relationships/slide" Target="slides/slide133.xml"/><Relationship Id="rId142" Type="http://schemas.openxmlformats.org/officeDocument/2006/relationships/slide" Target="slides/slide134.xml"/><Relationship Id="rId143" Type="http://schemas.openxmlformats.org/officeDocument/2006/relationships/slide" Target="slides/slide135.xml"/><Relationship Id="rId144" Type="http://schemas.openxmlformats.org/officeDocument/2006/relationships/slide" Target="slides/slide136.xml"/><Relationship Id="rId145" Type="http://schemas.openxmlformats.org/officeDocument/2006/relationships/slide" Target="slides/slide137.xml"/><Relationship Id="rId146" Type="http://schemas.openxmlformats.org/officeDocument/2006/relationships/notesMaster" Target="notesMasters/notesMaster1.xml"/><Relationship Id="rId147" Type="http://schemas.openxmlformats.org/officeDocument/2006/relationships/handoutMaster" Target="handoutMasters/handoutMaster1.xml"/><Relationship Id="rId148" Type="http://schemas.openxmlformats.org/officeDocument/2006/relationships/printerSettings" Target="printerSettings/printerSettings1.bin"/><Relationship Id="rId149"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5.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0.png"/></Relationships>
</file>

<file path=ppt/drawings/_rels/vmlDrawing3.vml.rels><?xml version="1.0" encoding="UTF-8" standalone="yes"?>
<Relationships xmlns="http://schemas.openxmlformats.org/package/2006/relationships"><Relationship Id="rId1" Type="http://schemas.openxmlformats.org/officeDocument/2006/relationships/image" Target="NULL"/><Relationship Id="rId2" Type="http://schemas.openxmlformats.org/officeDocument/2006/relationships/image" Target="../media/image8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2.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5.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5.png"/></Relationships>
</file>

<file path=ppt/drawings/_rels/vmlDrawing7.v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8.png"/><Relationship Id="rId1" Type="http://schemas.openxmlformats.org/officeDocument/2006/relationships/image" Target="../media/image95.png"/><Relationship Id="rId2" Type="http://schemas.openxmlformats.org/officeDocument/2006/relationships/image" Target="../media/image96.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5.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200"/>
            </a:lvl1pPr>
          </a:lstStyle>
          <a:p>
            <a:pPr>
              <a:defRPr/>
            </a:pPr>
            <a:endParaRPr lang="en-US"/>
          </a:p>
        </p:txBody>
      </p:sp>
      <p:sp>
        <p:nvSpPr>
          <p:cNvPr id="43011"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200"/>
            </a:lvl1pPr>
          </a:lstStyle>
          <a:p>
            <a:pPr>
              <a:defRPr/>
            </a:pPr>
            <a:endParaRPr lang="en-US"/>
          </a:p>
        </p:txBody>
      </p:sp>
      <p:sp>
        <p:nvSpPr>
          <p:cNvPr id="43012"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defRPr sz="1200"/>
            </a:lvl1pPr>
          </a:lstStyle>
          <a:p>
            <a:pPr>
              <a:defRPr/>
            </a:pPr>
            <a:endParaRPr lang="en-US"/>
          </a:p>
        </p:txBody>
      </p:sp>
      <p:sp>
        <p:nvSpPr>
          <p:cNvPr id="43013"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sz="1200"/>
            </a:lvl1pPr>
          </a:lstStyle>
          <a:p>
            <a:pPr>
              <a:defRPr/>
            </a:pPr>
            <a:fld id="{91A03963-6C7E-476F-9D44-D4AD5DC3D85B}" type="slidenum">
              <a:rPr lang="en-US"/>
              <a:pPr>
                <a:defRPr/>
              </a:pPr>
              <a:t>‹#›</a:t>
            </a:fld>
            <a:endParaRPr lang="en-US"/>
          </a:p>
        </p:txBody>
      </p:sp>
    </p:spTree>
    <p:extLst>
      <p:ext uri="{BB962C8B-B14F-4D97-AF65-F5344CB8AC3E}">
        <p14:creationId xmlns:p14="http://schemas.microsoft.com/office/powerpoint/2010/main" val="34768407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200"/>
            </a:lvl1pPr>
          </a:lstStyle>
          <a:p>
            <a:pPr>
              <a:defRPr/>
            </a:pPr>
            <a:endParaRPr lang="en-GB"/>
          </a:p>
        </p:txBody>
      </p:sp>
      <p:sp>
        <p:nvSpPr>
          <p:cNvPr id="4915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200"/>
            </a:lvl1pPr>
          </a:lstStyle>
          <a:p>
            <a:pPr>
              <a:defRPr/>
            </a:pPr>
            <a:endParaRPr lang="en-GB"/>
          </a:p>
        </p:txBody>
      </p:sp>
      <p:sp>
        <p:nvSpPr>
          <p:cNvPr id="26628"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p>
        </p:txBody>
      </p:sp>
      <p:sp>
        <p:nvSpPr>
          <p:cNvPr id="49158"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defRPr sz="1200"/>
            </a:lvl1pPr>
          </a:lstStyle>
          <a:p>
            <a:pPr>
              <a:defRPr/>
            </a:pPr>
            <a:endParaRPr lang="en-GB"/>
          </a:p>
        </p:txBody>
      </p:sp>
      <p:sp>
        <p:nvSpPr>
          <p:cNvPr id="4915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sz="1200"/>
            </a:lvl1pPr>
          </a:lstStyle>
          <a:p>
            <a:pPr>
              <a:defRPr/>
            </a:pPr>
            <a:fld id="{061A9097-54E0-407F-B876-508D691090EB}" type="slidenum">
              <a:rPr lang="en-GB"/>
              <a:pPr>
                <a:defRPr/>
              </a:pPr>
              <a:t>‹#›</a:t>
            </a:fld>
            <a:endParaRPr lang="en-GB"/>
          </a:p>
        </p:txBody>
      </p:sp>
    </p:spTree>
    <p:extLst>
      <p:ext uri="{BB962C8B-B14F-4D97-AF65-F5344CB8AC3E}">
        <p14:creationId xmlns:p14="http://schemas.microsoft.com/office/powerpoint/2010/main" val="189933857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 Id="rId3" Type="http://schemas.openxmlformats.org/officeDocument/2006/relationships/hyperlink" Target="https://en.wikipedia.org/wiki/Comparison_of_ARMv8-A_cores"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9B32C3D7-1B01-4E8A-B247-88A9F82E5985}" type="slidenum">
              <a:rPr lang="en-GB" smtClean="0"/>
              <a:pPr/>
              <a:t>1</a:t>
            </a:fld>
            <a:endParaRPr lang="en-GB" dirty="0" smtClean="0"/>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pPr eaLnBrk="1" hangingPunct="1"/>
            <a:endParaRPr lang="en-GB"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Arial" charset="0"/>
                <a:ea typeface="+mn-ea"/>
                <a:cs typeface="+mn-cs"/>
              </a:rPr>
              <a:t>In</a:t>
            </a:r>
            <a:r>
              <a:rPr lang="en-GB" sz="1200" kern="1200" baseline="0" dirty="0" smtClean="0">
                <a:solidFill>
                  <a:schemeClr val="tx1"/>
                </a:solidFill>
                <a:effectLst/>
                <a:latin typeface="Arial" charset="0"/>
                <a:ea typeface="+mn-ea"/>
                <a:cs typeface="+mn-cs"/>
              </a:rPr>
              <a:t> l</a:t>
            </a:r>
            <a:r>
              <a:rPr lang="en-GB" sz="1200" kern="1200" dirty="0" smtClean="0">
                <a:solidFill>
                  <a:schemeClr val="tx1"/>
                </a:solidFill>
                <a:effectLst/>
                <a:latin typeface="Arial" charset="0"/>
                <a:ea typeface="+mn-ea"/>
                <a:cs typeface="+mn-cs"/>
              </a:rPr>
              <a:t>ess than 10 years the same scene looks very different.</a:t>
            </a:r>
          </a:p>
          <a:p>
            <a:r>
              <a:rPr lang="en-GB" sz="1200" kern="1200" dirty="0" smtClean="0">
                <a:solidFill>
                  <a:schemeClr val="tx1"/>
                </a:solidFill>
                <a:effectLst/>
                <a:latin typeface="Arial" charset="0"/>
                <a:ea typeface="+mn-ea"/>
                <a:cs typeface="+mn-cs"/>
              </a:rPr>
              <a:t>Since 2014 the number of electronic devices has more than doubled – being estimated at 19 Billion at the moment.</a:t>
            </a:r>
          </a:p>
          <a:p>
            <a:endParaRPr lang="en-GB" sz="1200" kern="1200" dirty="0" smtClean="0">
              <a:solidFill>
                <a:schemeClr val="tx1"/>
              </a:solidFill>
              <a:effectLst/>
              <a:latin typeface="Arial" charset="0"/>
              <a:ea typeface="+mn-ea"/>
              <a:cs typeface="+mn-cs"/>
            </a:endParaRPr>
          </a:p>
          <a:p>
            <a:r>
              <a:rPr lang="en-GB" sz="1200" b="1" kern="1200" dirty="0" smtClean="0">
                <a:solidFill>
                  <a:schemeClr val="tx1"/>
                </a:solidFill>
                <a:effectLst/>
                <a:latin typeface="Arial" charset="0"/>
                <a:ea typeface="+mn-ea"/>
                <a:cs typeface="+mn-cs"/>
              </a:rPr>
              <a:t>There are officially more mobile devices than people in the world 2014 – 7.2 Billion.</a:t>
            </a:r>
          </a:p>
          <a:p>
            <a:r>
              <a:rPr lang="en-GB" sz="1200" b="1" kern="1200" dirty="0" smtClean="0">
                <a:solidFill>
                  <a:schemeClr val="tx1"/>
                </a:solidFill>
                <a:effectLst/>
                <a:latin typeface="Arial" charset="0"/>
                <a:ea typeface="+mn-ea"/>
                <a:cs typeface="+mn-cs"/>
              </a:rPr>
              <a:t>Estimates now 19 Billion.</a:t>
            </a:r>
          </a:p>
          <a:p>
            <a:endParaRPr lang="en-GB" sz="120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14</a:t>
            </a:fld>
            <a:endParaRPr lang="en-GB"/>
          </a:p>
        </p:txBody>
      </p:sp>
    </p:spTree>
    <p:extLst>
      <p:ext uri="{BB962C8B-B14F-4D97-AF65-F5344CB8AC3E}">
        <p14:creationId xmlns:p14="http://schemas.microsoft.com/office/powerpoint/2010/main" val="130570683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108</a:t>
            </a:fld>
            <a:endParaRPr lang="en-GB"/>
          </a:p>
        </p:txBody>
      </p:sp>
    </p:spTree>
    <p:extLst>
      <p:ext uri="{BB962C8B-B14F-4D97-AF65-F5344CB8AC3E}">
        <p14:creationId xmlns:p14="http://schemas.microsoft.com/office/powerpoint/2010/main" val="37923219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200" b="0" i="0" u="none" strike="noStrike" baseline="0" dirty="0" smtClean="0">
                <a:latin typeface=""/>
              </a:rPr>
              <a:t>Static cost analysis techniques based on setting up and solving recurrence equations date back to </a:t>
            </a:r>
            <a:r>
              <a:rPr lang="en-GB" sz="1200" b="0" i="0" u="none" strike="noStrike" baseline="0" dirty="0" err="1" smtClean="0">
                <a:latin typeface=""/>
              </a:rPr>
              <a:t>Wegbreit’s</a:t>
            </a:r>
            <a:r>
              <a:rPr lang="en-GB" sz="1200" b="0" i="0" u="none" strike="noStrike" baseline="0" dirty="0" smtClean="0">
                <a:latin typeface=""/>
              </a:rPr>
              <a:t> seminal work in 1975,</a:t>
            </a:r>
          </a:p>
          <a:p>
            <a:pPr algn="l"/>
            <a:r>
              <a:rPr lang="en-GB" sz="1200" b="0" i="0" u="none" strike="noStrike" baseline="0" dirty="0" smtClean="0">
                <a:latin typeface=""/>
              </a:rPr>
              <a:t>and have been developed significantly in subsequent work.</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109</a:t>
            </a:fld>
            <a:endParaRPr lang="en-GB"/>
          </a:p>
        </p:txBody>
      </p:sp>
    </p:spTree>
    <p:extLst>
      <p:ext uri="{BB962C8B-B14F-4D97-AF65-F5344CB8AC3E}">
        <p14:creationId xmlns:p14="http://schemas.microsoft.com/office/powerpoint/2010/main" val="212318059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For example,</a:t>
            </a:r>
            <a:r>
              <a:rPr lang="en-GB" baseline="0" dirty="0" smtClean="0"/>
              <a:t> let’s look at </a:t>
            </a:r>
            <a:r>
              <a:rPr lang="en-GB" baseline="0" dirty="0" err="1" smtClean="0"/>
              <a:t>WCETime</a:t>
            </a:r>
            <a:r>
              <a:rPr lang="en-GB" baseline="0" dirty="0" smtClean="0"/>
              <a:t> Analysis – area that has attracted research interest for decades.</a:t>
            </a:r>
          </a:p>
          <a:p>
            <a:endParaRPr lang="en-GB" baseline="0" dirty="0" smtClean="0"/>
          </a:p>
          <a:p>
            <a:r>
              <a:rPr lang="en-GB" baseline="0" dirty="0" smtClean="0"/>
              <a:t>WCET bounds could be safety critical!</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113</a:t>
            </a:fld>
            <a:endParaRPr lang="en-GB"/>
          </a:p>
        </p:txBody>
      </p:sp>
    </p:spTree>
    <p:extLst>
      <p:ext uri="{BB962C8B-B14F-4D97-AF65-F5344CB8AC3E}">
        <p14:creationId xmlns:p14="http://schemas.microsoft.com/office/powerpoint/2010/main" val="369626213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smtClean="0">
                <a:solidFill>
                  <a:schemeClr val="tx1"/>
                </a:solidFill>
                <a:latin typeface="Arial" charset="0"/>
                <a:ea typeface="+mn-ea"/>
                <a:cs typeface="+mn-cs"/>
              </a:rPr>
              <a:t>The worst case energy  consumption problem goes beyond the worst case execution time problem,</a:t>
            </a:r>
          </a:p>
          <a:p>
            <a:r>
              <a:rPr lang="en-GB" sz="1200" b="0" i="0" u="none" strike="noStrike" kern="1200" baseline="0" dirty="0" smtClean="0">
                <a:solidFill>
                  <a:schemeClr val="tx1"/>
                </a:solidFill>
                <a:latin typeface="Arial" charset="0"/>
                <a:ea typeface="+mn-ea"/>
                <a:cs typeface="+mn-cs"/>
              </a:rPr>
              <a:t>because the execution time of a single instruction is largely independent of its input data. This is</a:t>
            </a:r>
          </a:p>
          <a:p>
            <a:r>
              <a:rPr lang="en-GB" sz="1200" b="0" i="0" u="none" strike="noStrike" kern="1200" baseline="0" dirty="0" smtClean="0">
                <a:solidFill>
                  <a:schemeClr val="tx1"/>
                </a:solidFill>
                <a:latin typeface="Arial" charset="0"/>
                <a:ea typeface="+mn-ea"/>
                <a:cs typeface="+mn-cs"/>
              </a:rPr>
              <a:t>because timing variability has mostly been eliminated “by design" through the use of synchronous</a:t>
            </a:r>
          </a:p>
          <a:p>
            <a:r>
              <a:rPr lang="en-GB" sz="1200" b="0" i="0" u="none" strike="noStrike" kern="1200" baseline="0" dirty="0" smtClean="0">
                <a:solidFill>
                  <a:schemeClr val="tx1"/>
                </a:solidFill>
                <a:latin typeface="Arial" charset="0"/>
                <a:ea typeface="+mn-ea"/>
                <a:cs typeface="+mn-cs"/>
              </a:rPr>
              <a:t>logic and the limited propagation time associated with executing individual instructions.</a:t>
            </a:r>
          </a:p>
          <a:p>
            <a:r>
              <a:rPr lang="en-GB" sz="1200" b="0" i="0" u="none" strike="noStrike" kern="1200" baseline="0" dirty="0" smtClean="0">
                <a:solidFill>
                  <a:schemeClr val="tx1"/>
                </a:solidFill>
                <a:latin typeface="Arial" charset="0"/>
                <a:ea typeface="+mn-ea"/>
                <a:cs typeface="+mn-cs"/>
              </a:rPr>
              <a:t>In real-time embedded systems, timing-predictable processors execute instructions within a</a:t>
            </a:r>
          </a:p>
          <a:p>
            <a:r>
              <a:rPr lang="en-GB" sz="1200" b="0" i="0" u="none" strike="noStrike" kern="1200" baseline="0" dirty="0" smtClean="0">
                <a:solidFill>
                  <a:schemeClr val="tx1"/>
                </a:solidFill>
                <a:latin typeface="Arial" charset="0"/>
                <a:ea typeface="+mn-ea"/>
                <a:cs typeface="+mn-cs"/>
              </a:rPr>
              <a:t>fixed number of clock cycles, irrespective of the data the operation works on. This is particularly</a:t>
            </a:r>
          </a:p>
          <a:p>
            <a:r>
              <a:rPr lang="en-GB" sz="1200" b="0" i="0" u="none" strike="noStrike" kern="1200" baseline="0" dirty="0" smtClean="0">
                <a:solidFill>
                  <a:schemeClr val="tx1"/>
                </a:solidFill>
                <a:latin typeface="Arial" charset="0"/>
                <a:ea typeface="+mn-ea"/>
                <a:cs typeface="+mn-cs"/>
              </a:rPr>
              <a:t>beneficial to WCET analysis, which can then focus on identifying the worst case execution</a:t>
            </a:r>
          </a:p>
          <a:p>
            <a:r>
              <a:rPr lang="en-GB" sz="1200" b="0" i="0" u="none" strike="noStrike" kern="1200" baseline="0" dirty="0" smtClean="0">
                <a:solidFill>
                  <a:schemeClr val="tx1"/>
                </a:solidFill>
                <a:latin typeface="Arial" charset="0"/>
                <a:ea typeface="+mn-ea"/>
                <a:cs typeface="+mn-cs"/>
              </a:rPr>
              <a:t>path which is determined by the control flow, rather than by the data flow of the computation.</a:t>
            </a:r>
            <a:endParaRPr lang="en-GB" dirty="0" smtClean="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114</a:t>
            </a:fld>
            <a:endParaRPr lang="en-GB"/>
          </a:p>
        </p:txBody>
      </p:sp>
    </p:spTree>
    <p:extLst>
      <p:ext uri="{BB962C8B-B14F-4D97-AF65-F5344CB8AC3E}">
        <p14:creationId xmlns:p14="http://schemas.microsoft.com/office/powerpoint/2010/main" val="369626213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115</a:t>
            </a:fld>
            <a:endParaRPr lang="en-GB"/>
          </a:p>
        </p:txBody>
      </p:sp>
    </p:spTree>
    <p:extLst>
      <p:ext uri="{BB962C8B-B14F-4D97-AF65-F5344CB8AC3E}">
        <p14:creationId xmlns:p14="http://schemas.microsoft.com/office/powerpoint/2010/main" val="418935613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smtClean="0">
                <a:solidFill>
                  <a:schemeClr val="tx1"/>
                </a:solidFill>
                <a:latin typeface="Arial" charset="0"/>
                <a:ea typeface="+mn-ea"/>
                <a:cs typeface="+mn-cs"/>
              </a:rPr>
              <a:t>The worst case energy  consumption problem goes beyond the worst case execution time problem,</a:t>
            </a:r>
          </a:p>
          <a:p>
            <a:r>
              <a:rPr lang="en-GB" sz="1200" b="0" i="0" u="none" strike="noStrike" kern="1200" baseline="0" dirty="0" smtClean="0">
                <a:solidFill>
                  <a:schemeClr val="tx1"/>
                </a:solidFill>
                <a:latin typeface="Arial" charset="0"/>
                <a:ea typeface="+mn-ea"/>
                <a:cs typeface="+mn-cs"/>
              </a:rPr>
              <a:t>because the execution time of a single instruction is largely independent of its input data. This is</a:t>
            </a:r>
          </a:p>
          <a:p>
            <a:r>
              <a:rPr lang="en-GB" sz="1200" b="0" i="0" u="none" strike="noStrike" kern="1200" baseline="0" dirty="0" smtClean="0">
                <a:solidFill>
                  <a:schemeClr val="tx1"/>
                </a:solidFill>
                <a:latin typeface="Arial" charset="0"/>
                <a:ea typeface="+mn-ea"/>
                <a:cs typeface="+mn-cs"/>
              </a:rPr>
              <a:t>because timing variability has mostly been eliminated “by design" through the use of synchronous</a:t>
            </a:r>
          </a:p>
          <a:p>
            <a:r>
              <a:rPr lang="en-GB" sz="1200" b="0" i="0" u="none" strike="noStrike" kern="1200" baseline="0" dirty="0" smtClean="0">
                <a:solidFill>
                  <a:schemeClr val="tx1"/>
                </a:solidFill>
                <a:latin typeface="Arial" charset="0"/>
                <a:ea typeface="+mn-ea"/>
                <a:cs typeface="+mn-cs"/>
              </a:rPr>
              <a:t>logic and the limited propagation time associated with executing individual instructions.</a:t>
            </a:r>
          </a:p>
          <a:p>
            <a:r>
              <a:rPr lang="en-GB" sz="1200" b="0" i="0" u="none" strike="noStrike" kern="1200" baseline="0" dirty="0" smtClean="0">
                <a:solidFill>
                  <a:schemeClr val="tx1"/>
                </a:solidFill>
                <a:latin typeface="Arial" charset="0"/>
                <a:ea typeface="+mn-ea"/>
                <a:cs typeface="+mn-cs"/>
              </a:rPr>
              <a:t>In real-time embedded systems, timing-predictable processors execute instructions within a</a:t>
            </a:r>
          </a:p>
          <a:p>
            <a:r>
              <a:rPr lang="en-GB" sz="1200" b="0" i="0" u="none" strike="noStrike" kern="1200" baseline="0" dirty="0" smtClean="0">
                <a:solidFill>
                  <a:schemeClr val="tx1"/>
                </a:solidFill>
                <a:latin typeface="Arial" charset="0"/>
                <a:ea typeface="+mn-ea"/>
                <a:cs typeface="+mn-cs"/>
              </a:rPr>
              <a:t>fixed number of clock cycles, irrespective of the data the operation works on. This is particularly</a:t>
            </a:r>
          </a:p>
          <a:p>
            <a:r>
              <a:rPr lang="en-GB" sz="1200" b="0" i="0" u="none" strike="noStrike" kern="1200" baseline="0" dirty="0" smtClean="0">
                <a:solidFill>
                  <a:schemeClr val="tx1"/>
                </a:solidFill>
                <a:latin typeface="Arial" charset="0"/>
                <a:ea typeface="+mn-ea"/>
                <a:cs typeface="+mn-cs"/>
              </a:rPr>
              <a:t>beneficial to WCET analysis, which can then focus on identifying the worst case execution</a:t>
            </a:r>
          </a:p>
          <a:p>
            <a:r>
              <a:rPr lang="en-GB" sz="1200" b="0" i="0" u="none" strike="noStrike" kern="1200" baseline="0" dirty="0" smtClean="0">
                <a:solidFill>
                  <a:schemeClr val="tx1"/>
                </a:solidFill>
                <a:latin typeface="Arial" charset="0"/>
                <a:ea typeface="+mn-ea"/>
                <a:cs typeface="+mn-cs"/>
              </a:rPr>
              <a:t>path which is determined by the control flow, rather than by the data flow of the computation.</a:t>
            </a:r>
            <a:endParaRPr lang="en-GB" dirty="0" smtClean="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116</a:t>
            </a:fld>
            <a:endParaRPr lang="en-GB"/>
          </a:p>
        </p:txBody>
      </p:sp>
    </p:spTree>
    <p:extLst>
      <p:ext uri="{BB962C8B-B14F-4D97-AF65-F5344CB8AC3E}">
        <p14:creationId xmlns:p14="http://schemas.microsoft.com/office/powerpoint/2010/main" val="369626213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   Dynamic Power of add instruction in </a:t>
            </a:r>
            <a:r>
              <a:rPr lang="en-GB" dirty="0" err="1" smtClean="0"/>
              <a:t>mW</a:t>
            </a:r>
            <a:endParaRPr lang="en-GB" dirty="0" smtClean="0"/>
          </a:p>
          <a:p>
            <a:pPr marL="171450" indent="-171450">
              <a:buFontTx/>
              <a:buChar char="-"/>
            </a:pPr>
            <a:r>
              <a:rPr lang="en-GB" sz="1200" b="0" i="0" u="none" strike="noStrike" kern="1200" baseline="0" dirty="0" smtClean="0">
                <a:solidFill>
                  <a:schemeClr val="tx1"/>
                </a:solidFill>
                <a:latin typeface="Arial" charset="0"/>
                <a:ea typeface="+mn-ea"/>
                <a:cs typeface="+mn-cs"/>
              </a:rPr>
              <a:t>Hamming weight </a:t>
            </a:r>
            <a:r>
              <a:rPr lang="en-GB" sz="1200" b="1" i="0" u="none" strike="noStrike" kern="1200" baseline="0" dirty="0" smtClean="0">
                <a:solidFill>
                  <a:schemeClr val="tx1"/>
                </a:solidFill>
                <a:latin typeface="Arial" charset="0"/>
                <a:ea typeface="+mn-ea"/>
                <a:cs typeface="+mn-cs"/>
              </a:rPr>
              <a:t>of output </a:t>
            </a:r>
            <a:r>
              <a:rPr lang="en-GB" sz="1200" b="1" i="0" u="none" strike="noStrike" kern="1200" baseline="0" dirty="0" err="1" smtClean="0">
                <a:solidFill>
                  <a:schemeClr val="tx1"/>
                </a:solidFill>
                <a:latin typeface="Arial" charset="0"/>
                <a:ea typeface="+mn-ea"/>
                <a:cs typeface="+mn-cs"/>
              </a:rPr>
              <a:t>datapath</a:t>
            </a:r>
            <a:r>
              <a:rPr lang="en-GB" sz="1200" b="0" i="0" u="none" strike="noStrike" kern="1200" baseline="0" dirty="0" smtClean="0">
                <a:solidFill>
                  <a:schemeClr val="tx1"/>
                </a:solidFill>
                <a:latin typeface="Arial" charset="0"/>
                <a:ea typeface="+mn-ea"/>
                <a:cs typeface="+mn-cs"/>
              </a:rPr>
              <a:t> in number of bits set</a:t>
            </a:r>
          </a:p>
          <a:p>
            <a:pPr marL="171450" indent="-171450">
              <a:buFontTx/>
              <a:buChar char="-"/>
            </a:pPr>
            <a:r>
              <a:rPr lang="en-GB" sz="1200" b="0" i="0" u="none" strike="noStrike" kern="1200" baseline="0" dirty="0" smtClean="0">
                <a:solidFill>
                  <a:schemeClr val="tx1"/>
                </a:solidFill>
                <a:latin typeface="Arial" charset="0"/>
                <a:ea typeface="+mn-ea"/>
                <a:cs typeface="+mn-cs"/>
              </a:rPr>
              <a:t>Dynamic power in </a:t>
            </a:r>
            <a:r>
              <a:rPr lang="en-GB" sz="1200" b="0" i="0" u="none" strike="noStrike" kern="1200" baseline="0" dirty="0" err="1" smtClean="0">
                <a:solidFill>
                  <a:schemeClr val="tx1"/>
                </a:solidFill>
                <a:latin typeface="Arial" charset="0"/>
                <a:ea typeface="+mn-ea"/>
                <a:cs typeface="+mn-cs"/>
              </a:rPr>
              <a:t>mW</a:t>
            </a:r>
            <a:r>
              <a:rPr lang="en-GB" sz="1200" b="0" i="0" u="none" strike="noStrike" kern="1200" baseline="0" dirty="0" smtClean="0">
                <a:solidFill>
                  <a:schemeClr val="tx1"/>
                </a:solidFill>
                <a:latin typeface="Arial" charset="0"/>
                <a:ea typeface="+mn-ea"/>
                <a:cs typeface="+mn-cs"/>
              </a:rPr>
              <a:t> for add instruction, with output </a:t>
            </a:r>
            <a:r>
              <a:rPr lang="en-GB" sz="1200" b="0" i="0" u="none" strike="noStrike" kern="1200" baseline="0" dirty="0" err="1" smtClean="0">
                <a:solidFill>
                  <a:schemeClr val="tx1"/>
                </a:solidFill>
                <a:latin typeface="Arial" charset="0"/>
                <a:ea typeface="+mn-ea"/>
                <a:cs typeface="+mn-cs"/>
              </a:rPr>
              <a:t>datapath</a:t>
            </a:r>
            <a:r>
              <a:rPr lang="en-GB" sz="1200" b="0" i="0" u="none" strike="noStrike" kern="1200" baseline="0" dirty="0" smtClean="0">
                <a:solidFill>
                  <a:schemeClr val="tx1"/>
                </a:solidFill>
                <a:latin typeface="Arial" charset="0"/>
                <a:ea typeface="+mn-ea"/>
                <a:cs typeface="+mn-cs"/>
              </a:rPr>
              <a:t> cost subtracted (assuming 4.4mW per bit)</a:t>
            </a:r>
          </a:p>
          <a:p>
            <a:pPr marL="171450" indent="-171450">
              <a:buFontTx/>
              <a:buChar char="-"/>
            </a:pPr>
            <a:r>
              <a:rPr lang="en-GB" sz="1200" b="0" i="0" u="none" strike="noStrike" kern="1200" baseline="0" dirty="0" smtClean="0">
                <a:solidFill>
                  <a:schemeClr val="tx1"/>
                </a:solidFill>
                <a:latin typeface="Arial" charset="0"/>
                <a:ea typeface="+mn-ea"/>
                <a:cs typeface="+mn-cs"/>
              </a:rPr>
              <a:t>Hamming weight </a:t>
            </a:r>
            <a:r>
              <a:rPr lang="en-GB" sz="1200" b="1" i="0" u="none" strike="noStrike" kern="1200" baseline="0" dirty="0" smtClean="0">
                <a:solidFill>
                  <a:schemeClr val="tx1"/>
                </a:solidFill>
                <a:latin typeface="Arial" charset="0"/>
                <a:ea typeface="+mn-ea"/>
                <a:cs typeface="+mn-cs"/>
              </a:rPr>
              <a:t>of both input operands </a:t>
            </a:r>
            <a:r>
              <a:rPr lang="en-GB" sz="1200" b="0" i="0" u="none" strike="noStrike" kern="1200" baseline="0" dirty="0" smtClean="0">
                <a:solidFill>
                  <a:schemeClr val="tx1"/>
                </a:solidFill>
                <a:latin typeface="Arial" charset="0"/>
                <a:ea typeface="+mn-ea"/>
                <a:cs typeface="+mn-cs"/>
              </a:rPr>
              <a:t>to an add instruction, in number of bits set</a:t>
            </a:r>
          </a:p>
          <a:p>
            <a:pPr marL="171450" indent="-171450">
              <a:buFontTx/>
              <a:buChar char="-"/>
            </a:pPr>
            <a:r>
              <a:rPr lang="en-GB" sz="1200" b="0" i="0" u="none" strike="noStrike" kern="1200" baseline="0" dirty="0" smtClean="0">
                <a:solidFill>
                  <a:schemeClr val="tx1"/>
                </a:solidFill>
                <a:latin typeface="Arial" charset="0"/>
                <a:ea typeface="+mn-ea"/>
                <a:cs typeface="+mn-cs"/>
              </a:rPr>
              <a:t>Dynamic power in </a:t>
            </a:r>
            <a:r>
              <a:rPr lang="en-GB" sz="1200" b="0" i="0" u="none" strike="noStrike" kern="1200" baseline="0" dirty="0" err="1" smtClean="0">
                <a:solidFill>
                  <a:schemeClr val="tx1"/>
                </a:solidFill>
                <a:latin typeface="Arial" charset="0"/>
                <a:ea typeface="+mn-ea"/>
                <a:cs typeface="+mn-cs"/>
              </a:rPr>
              <a:t>mW</a:t>
            </a:r>
            <a:r>
              <a:rPr lang="en-GB" sz="1200" b="0" i="0" u="none" strike="noStrike" kern="1200" baseline="0" dirty="0" smtClean="0">
                <a:solidFill>
                  <a:schemeClr val="tx1"/>
                </a:solidFill>
                <a:latin typeface="Arial" charset="0"/>
                <a:ea typeface="+mn-ea"/>
                <a:cs typeface="+mn-cs"/>
              </a:rPr>
              <a:t> with input </a:t>
            </a:r>
            <a:r>
              <a:rPr lang="en-GB" sz="1200" b="0" i="0" u="none" strike="noStrike" kern="1200" baseline="0" dirty="0" err="1" smtClean="0">
                <a:solidFill>
                  <a:schemeClr val="tx1"/>
                </a:solidFill>
                <a:latin typeface="Arial" charset="0"/>
                <a:ea typeface="+mn-ea"/>
                <a:cs typeface="+mn-cs"/>
              </a:rPr>
              <a:t>datapath</a:t>
            </a:r>
            <a:r>
              <a:rPr lang="en-GB" sz="1200" b="0" i="0" u="none" strike="noStrike" kern="1200" baseline="0" dirty="0" smtClean="0">
                <a:solidFill>
                  <a:schemeClr val="tx1"/>
                </a:solidFill>
                <a:latin typeface="Arial" charset="0"/>
                <a:ea typeface="+mn-ea"/>
                <a:cs typeface="+mn-cs"/>
              </a:rPr>
              <a:t> cost subtracted (assuming 1.3mW per bit)</a:t>
            </a:r>
          </a:p>
          <a:p>
            <a:pPr marL="171450" indent="-171450">
              <a:buFontTx/>
              <a:buChar char="-"/>
            </a:pPr>
            <a:r>
              <a:rPr lang="en-GB" sz="1200" b="0" i="0" u="none" strike="noStrike" kern="1200" baseline="0" dirty="0" smtClean="0">
                <a:solidFill>
                  <a:schemeClr val="tx1"/>
                </a:solidFill>
                <a:latin typeface="Arial" charset="0"/>
                <a:ea typeface="+mn-ea"/>
                <a:cs typeface="+mn-cs"/>
              </a:rPr>
              <a:t>Dynamic power in </a:t>
            </a:r>
            <a:r>
              <a:rPr lang="en-GB" sz="1200" b="0" i="0" u="none" strike="noStrike" kern="1200" baseline="0" dirty="0" err="1" smtClean="0">
                <a:solidFill>
                  <a:schemeClr val="tx1"/>
                </a:solidFill>
                <a:latin typeface="Arial" charset="0"/>
                <a:ea typeface="+mn-ea"/>
                <a:cs typeface="+mn-cs"/>
              </a:rPr>
              <a:t>mW</a:t>
            </a:r>
            <a:r>
              <a:rPr lang="en-GB" sz="1200" b="0" i="0" u="none" strike="noStrike" kern="1200" baseline="0" dirty="0" smtClean="0">
                <a:solidFill>
                  <a:schemeClr val="tx1"/>
                </a:solidFill>
                <a:latin typeface="Arial" charset="0"/>
                <a:ea typeface="+mn-ea"/>
                <a:cs typeface="+mn-cs"/>
              </a:rPr>
              <a:t> with output and input </a:t>
            </a:r>
            <a:r>
              <a:rPr lang="en-GB" sz="1200" b="0" i="0" u="none" strike="noStrike" kern="1200" baseline="0" dirty="0" err="1" smtClean="0">
                <a:solidFill>
                  <a:schemeClr val="tx1"/>
                </a:solidFill>
                <a:latin typeface="Arial" charset="0"/>
                <a:ea typeface="+mn-ea"/>
                <a:cs typeface="+mn-cs"/>
              </a:rPr>
              <a:t>datapath</a:t>
            </a:r>
            <a:r>
              <a:rPr lang="en-GB" sz="1200" b="0" i="0" u="none" strike="noStrike" kern="1200" baseline="0" dirty="0" smtClean="0">
                <a:solidFill>
                  <a:schemeClr val="tx1"/>
                </a:solidFill>
                <a:latin typeface="Arial" charset="0"/>
                <a:ea typeface="+mn-ea"/>
                <a:cs typeface="+mn-cs"/>
              </a:rPr>
              <a:t> costs subtracted</a:t>
            </a:r>
          </a:p>
          <a:p>
            <a:pPr marL="171450" indent="-171450">
              <a:buFontTx/>
              <a:buChar char="-"/>
            </a:pPr>
            <a:endParaRPr lang="en-GB" sz="1200" b="0" i="0" u="none" strike="noStrike" kern="1200" baseline="0" dirty="0" smtClean="0">
              <a:solidFill>
                <a:schemeClr val="tx1"/>
              </a:solidFill>
              <a:latin typeface="Arial" charset="0"/>
              <a:ea typeface="+mn-ea"/>
              <a:cs typeface="+mn-cs"/>
            </a:endParaRPr>
          </a:p>
          <a:p>
            <a:pPr>
              <a:spcAft>
                <a:spcPts val="0"/>
              </a:spcAft>
            </a:pPr>
            <a:r>
              <a:rPr lang="en-GB" sz="1200" dirty="0" smtClean="0">
                <a:solidFill>
                  <a:srgbClr val="222222"/>
                </a:solidFill>
                <a:effectLst/>
                <a:latin typeface="Arial"/>
                <a:ea typeface="Times New Roman"/>
                <a:cs typeface="Times New Roman"/>
              </a:rPr>
              <a:t>The </a:t>
            </a:r>
            <a:r>
              <a:rPr lang="en-GB" sz="1200" b="1" dirty="0" smtClean="0">
                <a:solidFill>
                  <a:srgbClr val="222222"/>
                </a:solidFill>
                <a:effectLst/>
                <a:latin typeface="Arial"/>
                <a:ea typeface="Times New Roman"/>
                <a:cs typeface="Times New Roman"/>
              </a:rPr>
              <a:t>Hamming weight</a:t>
            </a:r>
            <a:r>
              <a:rPr lang="en-GB" sz="1200" dirty="0" smtClean="0">
                <a:solidFill>
                  <a:srgbClr val="222222"/>
                </a:solidFill>
                <a:effectLst/>
                <a:latin typeface="Arial"/>
                <a:ea typeface="Times New Roman"/>
                <a:cs typeface="Times New Roman"/>
              </a:rPr>
              <a:t> of a string is the number of symbols that are different from the zero-symbol of the alphabet used. It is thus equivalent to the </a:t>
            </a:r>
            <a:r>
              <a:rPr lang="en-GB" sz="1200" b="1" dirty="0" smtClean="0">
                <a:solidFill>
                  <a:srgbClr val="222222"/>
                </a:solidFill>
                <a:effectLst/>
                <a:latin typeface="Arial"/>
                <a:ea typeface="Times New Roman"/>
                <a:cs typeface="Times New Roman"/>
              </a:rPr>
              <a:t>Hamming</a:t>
            </a:r>
            <a:r>
              <a:rPr lang="en-GB" sz="1200" dirty="0" smtClean="0">
                <a:solidFill>
                  <a:srgbClr val="222222"/>
                </a:solidFill>
                <a:effectLst/>
                <a:latin typeface="Arial"/>
                <a:ea typeface="Times New Roman"/>
                <a:cs typeface="Times New Roman"/>
              </a:rPr>
              <a:t> distance from the all-zero string of the same length. For the most typical case, a string of bits, this is the number of 1's in the string.</a:t>
            </a:r>
            <a:endParaRPr lang="en-GB" sz="1200" dirty="0" smtClean="0">
              <a:effectLst/>
              <a:latin typeface="Cambria"/>
              <a:ea typeface="ＭＳ 明朝"/>
              <a:cs typeface="Times New Roman"/>
            </a:endParaRPr>
          </a:p>
          <a:p>
            <a:pPr marL="0" indent="0">
              <a:buFontTx/>
              <a:buNone/>
            </a:pP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118</a:t>
            </a:fld>
            <a:endParaRPr lang="en-GB"/>
          </a:p>
        </p:txBody>
      </p:sp>
    </p:spTree>
    <p:extLst>
      <p:ext uri="{BB962C8B-B14F-4D97-AF65-F5344CB8AC3E}">
        <p14:creationId xmlns:p14="http://schemas.microsoft.com/office/powerpoint/2010/main" val="277880211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119</a:t>
            </a:fld>
            <a:endParaRPr lang="en-GB"/>
          </a:p>
        </p:txBody>
      </p:sp>
    </p:spTree>
    <p:extLst>
      <p:ext uri="{BB962C8B-B14F-4D97-AF65-F5344CB8AC3E}">
        <p14:creationId xmlns:p14="http://schemas.microsoft.com/office/powerpoint/2010/main" val="277098184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120</a:t>
            </a:fld>
            <a:endParaRPr lang="en-GB"/>
          </a:p>
        </p:txBody>
      </p:sp>
    </p:spTree>
    <p:extLst>
      <p:ext uri="{BB962C8B-B14F-4D97-AF65-F5344CB8AC3E}">
        <p14:creationId xmlns:p14="http://schemas.microsoft.com/office/powerpoint/2010/main" val="118819390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121</a:t>
            </a:fld>
            <a:endParaRPr lang="en-GB"/>
          </a:p>
        </p:txBody>
      </p:sp>
    </p:spTree>
    <p:extLst>
      <p:ext uri="{BB962C8B-B14F-4D97-AF65-F5344CB8AC3E}">
        <p14:creationId xmlns:p14="http://schemas.microsoft.com/office/powerpoint/2010/main" val="1778647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calls for</a:t>
            </a:r>
            <a:r>
              <a:rPr lang="en-GB" baseline="0" dirty="0" smtClean="0"/>
              <a:t> Energy Aware System Design</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15</a:t>
            </a:fld>
            <a:endParaRPr lang="en-GB"/>
          </a:p>
        </p:txBody>
      </p:sp>
    </p:spTree>
    <p:extLst>
      <p:ext uri="{BB962C8B-B14F-4D97-AF65-F5344CB8AC3E}">
        <p14:creationId xmlns:p14="http://schemas.microsoft.com/office/powerpoint/2010/main" val="282858143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122</a:t>
            </a:fld>
            <a:endParaRPr lang="en-GB"/>
          </a:p>
        </p:txBody>
      </p:sp>
    </p:spTree>
    <p:extLst>
      <p:ext uri="{BB962C8B-B14F-4D97-AF65-F5344CB8AC3E}">
        <p14:creationId xmlns:p14="http://schemas.microsoft.com/office/powerpoint/2010/main" val="339301792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123</a:t>
            </a:fld>
            <a:endParaRPr lang="en-GB"/>
          </a:p>
        </p:txBody>
      </p:sp>
    </p:spTree>
    <p:extLst>
      <p:ext uri="{BB962C8B-B14F-4D97-AF65-F5344CB8AC3E}">
        <p14:creationId xmlns:p14="http://schemas.microsoft.com/office/powerpoint/2010/main" val="362358745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124</a:t>
            </a:fld>
            <a:endParaRPr lang="en-GB"/>
          </a:p>
        </p:txBody>
      </p:sp>
    </p:spTree>
    <p:extLst>
      <p:ext uri="{BB962C8B-B14F-4D97-AF65-F5344CB8AC3E}">
        <p14:creationId xmlns:p14="http://schemas.microsoft.com/office/powerpoint/2010/main" val="202419269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larger class of programs can be analyzed at LLVM IR level than at ISA level, because the LLVM IR level retains a lot of information on code structure and typing, which is lost at the ISA level.</a:t>
            </a:r>
          </a:p>
          <a:p>
            <a:endParaRPr lang="en-US"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125</a:t>
            </a:fld>
            <a:endParaRPr lang="en-GB"/>
          </a:p>
        </p:txBody>
      </p:sp>
    </p:spTree>
    <p:extLst>
      <p:ext uri="{BB962C8B-B14F-4D97-AF65-F5344CB8AC3E}">
        <p14:creationId xmlns:p14="http://schemas.microsoft.com/office/powerpoint/2010/main" val="162951222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126</a:t>
            </a:fld>
            <a:endParaRPr lang="en-GB"/>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127</a:t>
            </a:fld>
            <a:endParaRPr lang="en-GB"/>
          </a:p>
        </p:txBody>
      </p:sp>
    </p:spTree>
    <p:extLst>
      <p:ext uri="{BB962C8B-B14F-4D97-AF65-F5344CB8AC3E}">
        <p14:creationId xmlns:p14="http://schemas.microsoft.com/office/powerpoint/2010/main" val="174088821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solidFill>
                  <a:prstClr val="black"/>
                </a:solidFill>
              </a:rPr>
              <a:pPr>
                <a:defRPr/>
              </a:pPr>
              <a:t>128</a:t>
            </a:fld>
            <a:endParaRPr lang="en-GB">
              <a:solidFill>
                <a:prstClr val="black"/>
              </a:solidFill>
            </a:endParaRPr>
          </a:p>
        </p:txBody>
      </p:sp>
    </p:spTree>
    <p:extLst>
      <p:ext uri="{BB962C8B-B14F-4D97-AF65-F5344CB8AC3E}">
        <p14:creationId xmlns:p14="http://schemas.microsoft.com/office/powerpoint/2010/main" val="105130452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129</a:t>
            </a:fld>
            <a:endParaRPr lang="en-GB"/>
          </a:p>
        </p:txBody>
      </p:sp>
    </p:spTree>
    <p:extLst>
      <p:ext uri="{BB962C8B-B14F-4D97-AF65-F5344CB8AC3E}">
        <p14:creationId xmlns:p14="http://schemas.microsoft.com/office/powerpoint/2010/main" val="363355735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130</a:t>
            </a:fld>
            <a:endParaRPr lang="en-GB"/>
          </a:p>
        </p:txBody>
      </p:sp>
    </p:spTree>
    <p:extLst>
      <p:ext uri="{BB962C8B-B14F-4D97-AF65-F5344CB8AC3E}">
        <p14:creationId xmlns:p14="http://schemas.microsoft.com/office/powerpoint/2010/main" val="350850009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131</a:t>
            </a:fld>
            <a:endParaRPr lang="en-GB"/>
          </a:p>
        </p:txBody>
      </p:sp>
    </p:spTree>
    <p:extLst>
      <p:ext uri="{BB962C8B-B14F-4D97-AF65-F5344CB8AC3E}">
        <p14:creationId xmlns:p14="http://schemas.microsoft.com/office/powerpoint/2010/main" val="28320722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kern="1200" dirty="0" smtClean="0">
                <a:solidFill>
                  <a:schemeClr val="tx1"/>
                </a:solidFill>
                <a:latin typeface="Arial" charset="0"/>
                <a:ea typeface="+mn-ea"/>
                <a:cs typeface="+mn-cs"/>
              </a:rPr>
              <a:t>Low power has been the focus</a:t>
            </a:r>
            <a:r>
              <a:rPr lang="en-US" sz="800" kern="1200" baseline="0" dirty="0" smtClean="0">
                <a:solidFill>
                  <a:schemeClr val="tx1"/>
                </a:solidFill>
                <a:latin typeface="Arial" charset="0"/>
                <a:ea typeface="+mn-ea"/>
                <a:cs typeface="+mn-cs"/>
              </a:rPr>
              <a:t> for hardware developers for more than a decade with great success.</a:t>
            </a:r>
          </a:p>
          <a:p>
            <a:endParaRPr lang="en-US" sz="800" kern="1200" baseline="0" dirty="0" smtClean="0">
              <a:solidFill>
                <a:schemeClr val="tx1"/>
              </a:solidFill>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16</a:t>
            </a:fld>
            <a:endParaRPr lang="en-GB"/>
          </a:p>
        </p:txBody>
      </p:sp>
    </p:spTree>
    <p:extLst>
      <p:ext uri="{BB962C8B-B14F-4D97-AF65-F5344CB8AC3E}">
        <p14:creationId xmlns:p14="http://schemas.microsoft.com/office/powerpoint/2010/main" val="54025101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132</a:t>
            </a:fld>
            <a:endParaRPr lang="en-GB"/>
          </a:p>
        </p:txBody>
      </p:sp>
    </p:spTree>
    <p:extLst>
      <p:ext uri="{BB962C8B-B14F-4D97-AF65-F5344CB8AC3E}">
        <p14:creationId xmlns:p14="http://schemas.microsoft.com/office/powerpoint/2010/main" val="18075562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133</a:t>
            </a:fld>
            <a:endParaRPr lang="en-GB"/>
          </a:p>
        </p:txBody>
      </p:sp>
    </p:spTree>
    <p:extLst>
      <p:ext uri="{BB962C8B-B14F-4D97-AF65-F5344CB8AC3E}">
        <p14:creationId xmlns:p14="http://schemas.microsoft.com/office/powerpoint/2010/main" val="206905538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For decades,</a:t>
            </a:r>
            <a:r>
              <a:rPr lang="en-GB" baseline="0" dirty="0" smtClean="0"/>
              <a:t> moved SW dev away from HW – need to bridge the gap!</a:t>
            </a:r>
            <a:endParaRPr lang="en-GB" dirty="0" smtClean="0"/>
          </a:p>
          <a:p>
            <a:r>
              <a:rPr lang="en-GB" dirty="0" smtClean="0"/>
              <a:t>Location-centric programming to expose cost</a:t>
            </a:r>
            <a:r>
              <a:rPr lang="en-GB" baseline="0" dirty="0" smtClean="0"/>
              <a:t> of communication to developers </a:t>
            </a:r>
            <a:r>
              <a:rPr lang="en-GB" baseline="0" dirty="0" smtClean="0">
                <a:sym typeface="Wingdings" pitchFamily="2" charset="2"/>
              </a:rPr>
              <a:t></a:t>
            </a:r>
          </a:p>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134</a:t>
            </a:fld>
            <a:endParaRPr lang="en-GB"/>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PlaceHolder 1"/>
          <p:cNvSpPr>
            <a:spLocks noGrp="1"/>
          </p:cNvSpPr>
          <p:nvPr>
            <p:ph type="body"/>
          </p:nvPr>
        </p:nvSpPr>
        <p:spPr>
          <a:xfrm>
            <a:off x="731880" y="4560840"/>
            <a:ext cx="5851080" cy="4319280"/>
          </a:xfrm>
          <a:prstGeom prst="rect">
            <a:avLst/>
          </a:prstGeom>
        </p:spPr>
        <p:txBody>
          <a:bodyPr/>
          <a:lstStyle/>
          <a:p>
            <a:r>
              <a:rPr lang="en-GB" sz="1200" b="0" i="0" u="none" strike="noStrike" kern="1200" baseline="0" dirty="0" err="1" smtClean="0">
                <a:solidFill>
                  <a:schemeClr val="tx1"/>
                </a:solidFill>
                <a:latin typeface="Arial" charset="0"/>
                <a:ea typeface="+mn-ea"/>
                <a:cs typeface="+mn-cs"/>
              </a:rPr>
              <a:t>acmqueue</a:t>
            </a:r>
            <a:r>
              <a:rPr lang="en-GB" sz="1200" b="0" i="0" u="none" strike="noStrike" kern="1200" baseline="0" dirty="0" smtClean="0">
                <a:solidFill>
                  <a:schemeClr val="tx1"/>
                </a:solidFill>
                <a:latin typeface="Arial" charset="0"/>
                <a:ea typeface="+mn-ea"/>
                <a:cs typeface="+mn-cs"/>
              </a:rPr>
              <a:t>&gt; We've focused a lot on the hardware, and I think that's a very important</a:t>
            </a:r>
          </a:p>
          <a:p>
            <a:r>
              <a:rPr lang="en-GB" sz="1200" b="0" i="0" u="none" strike="noStrike" kern="1200" baseline="0" dirty="0" smtClean="0">
                <a:solidFill>
                  <a:schemeClr val="tx1"/>
                </a:solidFill>
                <a:latin typeface="Arial" charset="0"/>
                <a:ea typeface="+mn-ea"/>
                <a:cs typeface="+mn-cs"/>
              </a:rPr>
              <a:t>context in the framework of what's going on with energy and computing. Looking</a:t>
            </a:r>
          </a:p>
          <a:p>
            <a:r>
              <a:rPr lang="en-GB" sz="1200" b="0" i="0" u="none" strike="noStrike" kern="1200" baseline="0" dirty="0" smtClean="0">
                <a:solidFill>
                  <a:schemeClr val="tx1"/>
                </a:solidFill>
                <a:latin typeface="Arial" charset="0"/>
                <a:ea typeface="+mn-ea"/>
                <a:cs typeface="+mn-cs"/>
              </a:rPr>
              <a:t>forward, is most of this pursuit to be energy efficient going to be achieved by</a:t>
            </a:r>
          </a:p>
          <a:p>
            <a:r>
              <a:rPr lang="en-GB" sz="1200" b="0" i="0" u="none" strike="noStrike" kern="1200" baseline="0" dirty="0" smtClean="0">
                <a:solidFill>
                  <a:schemeClr val="tx1"/>
                </a:solidFill>
                <a:latin typeface="Arial" charset="0"/>
                <a:ea typeface="+mn-ea"/>
                <a:cs typeface="+mn-cs"/>
              </a:rPr>
              <a:t>advances in the component and hardware technology, or is it also going to have</a:t>
            </a:r>
          </a:p>
          <a:p>
            <a:r>
              <a:rPr lang="en-GB" sz="1200" b="0" i="0" u="none" strike="noStrike" kern="1200" baseline="0" dirty="0" smtClean="0">
                <a:solidFill>
                  <a:schemeClr val="tx1"/>
                </a:solidFill>
                <a:latin typeface="Arial" charset="0"/>
                <a:ea typeface="+mn-ea"/>
                <a:cs typeface="+mn-cs"/>
              </a:rPr>
              <a:t>great consequence for software developers?</a:t>
            </a:r>
          </a:p>
          <a:p>
            <a:endParaRPr lang="en-GB" sz="1200" b="0" i="0" u="none" strike="noStrike" kern="1200" baseline="0" dirty="0" smtClean="0">
              <a:solidFill>
                <a:schemeClr val="tx1"/>
              </a:solidFill>
              <a:latin typeface="Arial" charset="0"/>
              <a:ea typeface="+mn-ea"/>
              <a:cs typeface="+mn-cs"/>
            </a:endParaRPr>
          </a:p>
          <a:p>
            <a:endParaRPr dirty="0"/>
          </a:p>
        </p:txBody>
      </p:sp>
      <p:sp>
        <p:nvSpPr>
          <p:cNvPr id="871" name="TextShape 2"/>
          <p:cNvSpPr txBox="1"/>
          <p:nvPr/>
        </p:nvSpPr>
        <p:spPr>
          <a:xfrm>
            <a:off x="4143240" y="9120240"/>
            <a:ext cx="3169800" cy="479160"/>
          </a:xfrm>
          <a:prstGeom prst="rect">
            <a:avLst/>
          </a:prstGeom>
          <a:noFill/>
          <a:ln w="9360">
            <a:noFill/>
          </a:ln>
        </p:spPr>
        <p:txBody>
          <a:bodyPr anchor="b"/>
          <a:lstStyle/>
          <a:p>
            <a:pPr algn="r" fontAlgn="auto">
              <a:spcBef>
                <a:spcPts val="0"/>
              </a:spcBef>
              <a:spcAft>
                <a:spcPts val="0"/>
              </a:spcAft>
            </a:pPr>
            <a:fld id="{84988DC1-F11B-4D6A-A1D0-6256ED7F514A}" type="slidenum">
              <a:rPr lang="en-GB" sz="1200" spc="-1">
                <a:solidFill>
                  <a:srgbClr val="000000"/>
                </a:solidFill>
                <a:uFill>
                  <a:solidFill>
                    <a:srgbClr val="FFFFFF"/>
                  </a:solidFill>
                </a:uFill>
                <a:latin typeface="Arial"/>
              </a:rPr>
              <a:pPr algn="r" fontAlgn="auto">
                <a:spcBef>
                  <a:spcPts val="0"/>
                </a:spcBef>
                <a:spcAft>
                  <a:spcPts val="0"/>
                </a:spcAft>
              </a:pPr>
              <a:t>135</a:t>
            </a:fld>
            <a:endParaRPr>
              <a:solidFill>
                <a:prstClr val="black"/>
              </a:solidFill>
              <a:latin typeface="Calibri"/>
            </a:endParaRPr>
          </a:p>
        </p:txBody>
      </p:sp>
    </p:spTree>
    <p:extLst>
      <p:ext uri="{BB962C8B-B14F-4D97-AF65-F5344CB8AC3E}">
        <p14:creationId xmlns:p14="http://schemas.microsoft.com/office/powerpoint/2010/main" val="342022054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136</a:t>
            </a:fld>
            <a:endParaRPr lang="en-GB"/>
          </a:p>
        </p:txBody>
      </p:sp>
    </p:spTree>
    <p:extLst>
      <p:ext uri="{BB962C8B-B14F-4D97-AF65-F5344CB8AC3E}">
        <p14:creationId xmlns:p14="http://schemas.microsoft.com/office/powerpoint/2010/main" val="409426430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137</a:t>
            </a:fld>
            <a:endParaRPr lang="en-GB"/>
          </a:p>
        </p:txBody>
      </p:sp>
    </p:spTree>
    <p:extLst>
      <p:ext uri="{BB962C8B-B14F-4D97-AF65-F5344CB8AC3E}">
        <p14:creationId xmlns:p14="http://schemas.microsoft.com/office/powerpoint/2010/main" val="30829769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050" dirty="0" smtClean="0"/>
              <a:t>So,  how did we get all this technology?</a:t>
            </a:r>
          </a:p>
          <a:p>
            <a:endParaRPr lang="en-GB" sz="1050" dirty="0" smtClean="0"/>
          </a:p>
          <a:p>
            <a:r>
              <a:rPr lang="en-GB" sz="1050" dirty="0" smtClean="0"/>
              <a:t>The first modern computer – the first computer to run a program stored in its memory – was the Manchester baby machine, built in</a:t>
            </a:r>
            <a:r>
              <a:rPr lang="en-GB" sz="1050" baseline="0" dirty="0" smtClean="0"/>
              <a:t> </a:t>
            </a:r>
            <a:r>
              <a:rPr lang="en-GB" sz="1050" dirty="0" smtClean="0"/>
              <a:t>Manchester.</a:t>
            </a:r>
            <a:r>
              <a:rPr lang="en-GB" sz="1050" baseline="0" dirty="0" smtClean="0"/>
              <a:t> It </a:t>
            </a:r>
            <a:r>
              <a:rPr lang="en-GB" sz="1050" dirty="0" smtClean="0"/>
              <a:t>ran the world’s first computer program in June 1948.</a:t>
            </a:r>
          </a:p>
          <a:p>
            <a:endParaRPr lang="en-GB" sz="105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GB" sz="1050" dirty="0" smtClean="0"/>
              <a:t>3 bit instruction encoding with 32-bit word length and a memory of 32 words</a:t>
            </a:r>
          </a:p>
          <a:p>
            <a:endParaRPr lang="en-GB" sz="1050" dirty="0" smtClean="0"/>
          </a:p>
          <a:p>
            <a:r>
              <a:rPr lang="en-GB" sz="1050" dirty="0" smtClean="0"/>
              <a:t>This is a photo of a replica of the Baby, built for the 50</a:t>
            </a:r>
            <a:r>
              <a:rPr lang="en-GB" sz="1050" baseline="30000" dirty="0" smtClean="0"/>
              <a:t>th</a:t>
            </a:r>
            <a:r>
              <a:rPr lang="en-GB" sz="1050" dirty="0" smtClean="0"/>
              <a:t> anniversary of the first program, and now a permanent exhibit in the Museum of Science and Industry.</a:t>
            </a:r>
          </a:p>
          <a:p>
            <a:endParaRPr lang="en-GB" sz="1050" dirty="0" smtClean="0"/>
          </a:p>
          <a:p>
            <a:r>
              <a:rPr lang="en-GB" sz="1050" dirty="0" smtClean="0"/>
              <a:t>---</a:t>
            </a:r>
          </a:p>
          <a:p>
            <a:endParaRPr lang="it-IT" sz="1050" dirty="0" smtClean="0"/>
          </a:p>
          <a:p>
            <a:r>
              <a:rPr lang="en-GB" sz="1050" dirty="0" smtClean="0"/>
              <a:t>The Manchester Small-Scale Experimental Machine (SSEM), nicknamed Baby, was the world's first stored-program computer. It was built at the Victoria University of Manchester, England, by Frederic C. Williams, Tom Kilburn and Geoff </a:t>
            </a:r>
            <a:r>
              <a:rPr lang="en-GB" sz="1050" dirty="0" err="1" smtClean="0"/>
              <a:t>Tootill</a:t>
            </a:r>
            <a:r>
              <a:rPr lang="en-GB" sz="1050" dirty="0" smtClean="0"/>
              <a:t>, and ran its first program on 21 June 1948.</a:t>
            </a:r>
          </a:p>
          <a:p>
            <a:r>
              <a:rPr lang="en-GB" sz="1050" dirty="0" smtClean="0"/>
              <a:t> </a:t>
            </a:r>
          </a:p>
          <a:p>
            <a:endParaRPr lang="it-IT" sz="1050" dirty="0"/>
          </a:p>
        </p:txBody>
      </p:sp>
      <p:sp>
        <p:nvSpPr>
          <p:cNvPr id="4" name="Segnaposto numero diapositiva 3"/>
          <p:cNvSpPr>
            <a:spLocks noGrp="1"/>
          </p:cNvSpPr>
          <p:nvPr>
            <p:ph type="sldNum" sz="quarter" idx="10"/>
          </p:nvPr>
        </p:nvSpPr>
        <p:spPr/>
        <p:txBody>
          <a:bodyPr/>
          <a:lstStyle/>
          <a:p>
            <a:pPr>
              <a:defRPr/>
            </a:pPr>
            <a:fld id="{061A9097-54E0-407F-B876-508D691090EB}" type="slidenum">
              <a:rPr lang="en-GB" smtClean="0">
                <a:solidFill>
                  <a:prstClr val="black"/>
                </a:solidFill>
              </a:rPr>
              <a:pPr>
                <a:defRPr/>
              </a:pPr>
              <a:t>18</a:t>
            </a:fld>
            <a:endParaRPr lang="en-GB">
              <a:solidFill>
                <a:prstClr val="black"/>
              </a:solidFill>
            </a:endParaRPr>
          </a:p>
        </p:txBody>
      </p:sp>
    </p:spTree>
    <p:extLst>
      <p:ext uri="{BB962C8B-B14F-4D97-AF65-F5344CB8AC3E}">
        <p14:creationId xmlns:p14="http://schemas.microsoft.com/office/powerpoint/2010/main" val="4271458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sz="1200" kern="1200" dirty="0" smtClean="0">
                <a:solidFill>
                  <a:schemeClr val="tx1"/>
                </a:solidFill>
                <a:effectLst/>
                <a:latin typeface="Arial" charset="0"/>
                <a:ea typeface="+mn-ea"/>
                <a:cs typeface="+mn-cs"/>
              </a:rPr>
              <a:t>The ARM968E-S is a fully synthesizable 32-bit RISC processor aimed specifically at embedded real-time applications, and is the smallest, lowest power ARM9 family processor.</a:t>
            </a:r>
            <a:endParaRPr lang="en-GB" dirty="0" smtClean="0"/>
          </a:p>
          <a:p>
            <a:endParaRPr lang="en-GB" dirty="0" smtClean="0"/>
          </a:p>
          <a:p>
            <a:r>
              <a:rPr lang="en-GB" dirty="0" smtClean="0"/>
              <a:t>About 50 years later technology had moved on. This is a photo of a telecommunications controller, the processing part of which was developed by Steve </a:t>
            </a:r>
            <a:r>
              <a:rPr lang="en-GB" dirty="0" err="1" smtClean="0"/>
              <a:t>Furber</a:t>
            </a:r>
            <a:r>
              <a:rPr lang="en-GB" dirty="0" smtClean="0"/>
              <a:t> in Manchester.</a:t>
            </a:r>
          </a:p>
          <a:p>
            <a:endParaRPr lang="en-GB" dirty="0" smtClean="0"/>
          </a:p>
          <a:p>
            <a:r>
              <a:rPr lang="en-GB" dirty="0" smtClean="0"/>
              <a:t>It’s pretty typical of the sort of chip that is going into a whole lot of today’s low-power, mobile computing systems.</a:t>
            </a:r>
          </a:p>
          <a:p>
            <a:endParaRPr lang="en-GB" dirty="0" smtClean="0"/>
          </a:p>
          <a:p>
            <a:r>
              <a:rPr lang="en-GB" dirty="0" smtClean="0"/>
              <a:t>A comparison of Baby with ARM968 illustrates some interesting points…</a:t>
            </a:r>
          </a:p>
        </p:txBody>
      </p:sp>
      <p:sp>
        <p:nvSpPr>
          <p:cNvPr id="4" name="Segnaposto numero diapositiva 3"/>
          <p:cNvSpPr>
            <a:spLocks noGrp="1"/>
          </p:cNvSpPr>
          <p:nvPr>
            <p:ph type="sldNum" sz="quarter" idx="10"/>
          </p:nvPr>
        </p:nvSpPr>
        <p:spPr/>
        <p:txBody>
          <a:bodyPr/>
          <a:lstStyle/>
          <a:p>
            <a:pPr>
              <a:defRPr/>
            </a:pPr>
            <a:fld id="{061A9097-54E0-407F-B876-508D691090EB}" type="slidenum">
              <a:rPr lang="en-GB" smtClean="0">
                <a:solidFill>
                  <a:prstClr val="black"/>
                </a:solidFill>
              </a:rPr>
              <a:pPr>
                <a:defRPr/>
              </a:pPr>
              <a:t>19</a:t>
            </a:fld>
            <a:endParaRPr lang="en-GB">
              <a:solidFill>
                <a:prstClr val="black"/>
              </a:solidFill>
            </a:endParaRPr>
          </a:p>
        </p:txBody>
      </p:sp>
    </p:spTree>
    <p:extLst>
      <p:ext uri="{BB962C8B-B14F-4D97-AF65-F5344CB8AC3E}">
        <p14:creationId xmlns:p14="http://schemas.microsoft.com/office/powerpoint/2010/main" val="2267538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8"/>
          <p:cNvSpPr>
            <a:spLocks noGrp="1" noChangeArrowheads="1"/>
          </p:cNvSpPr>
          <p:nvPr>
            <p:ph type="sldNum" sz="quarter"/>
          </p:nvPr>
        </p:nvSpPr>
        <p:spPr>
          <a:noFill/>
        </p:spPr>
        <p:txBody>
          <a:bodyPr/>
          <a:lstStyle/>
          <a:p>
            <a:fld id="{10867147-8533-4819-884B-9E0CC02727AE}" type="slidenum">
              <a:rPr lang="en-GB">
                <a:solidFill>
                  <a:prstClr val="black"/>
                </a:solidFill>
              </a:rPr>
              <a:pPr/>
              <a:t>20</a:t>
            </a:fld>
            <a:endParaRPr lang="en-GB">
              <a:solidFill>
                <a:prstClr val="black"/>
              </a:solidFill>
            </a:endParaRPr>
          </a:p>
        </p:txBody>
      </p:sp>
      <p:sp>
        <p:nvSpPr>
          <p:cNvPr id="76803" name="Rectangle 2"/>
          <p:cNvSpPr>
            <a:spLocks noGrp="1" noRot="1" noChangeAspect="1" noChangeArrowheads="1" noTextEdit="1"/>
          </p:cNvSpPr>
          <p:nvPr>
            <p:ph type="sldImg"/>
          </p:nvPr>
        </p:nvSpPr>
        <p:spPr>
          <a:xfrm>
            <a:off x="1255713" y="717550"/>
            <a:ext cx="4802187" cy="3602038"/>
          </a:xfrm>
          <a:ln/>
        </p:spPr>
      </p:sp>
      <p:sp>
        <p:nvSpPr>
          <p:cNvPr id="76804" name="Rectangle 3"/>
          <p:cNvSpPr>
            <a:spLocks noGrp="1" noChangeArrowheads="1"/>
          </p:cNvSpPr>
          <p:nvPr>
            <p:ph type="body" idx="1"/>
          </p:nvPr>
        </p:nvSpPr>
        <p:spPr>
          <a:xfrm>
            <a:off x="976149" y="4558274"/>
            <a:ext cx="5362905" cy="4325450"/>
          </a:xfrm>
          <a:noFill/>
          <a:ln/>
        </p:spPr>
        <p:txBody>
          <a:bodyPr/>
          <a:lstStyle/>
          <a:p>
            <a:r>
              <a:rPr lang="en-GB" smtClean="0"/>
              <a:t>In just 50 years computers have gone:</a:t>
            </a:r>
          </a:p>
          <a:p>
            <a:r>
              <a:rPr lang="en-GB" smtClean="0"/>
              <a:t>- from  filling a room to fitting on a fingernail;</a:t>
            </a:r>
          </a:p>
          <a:p>
            <a:r>
              <a:rPr lang="en-GB" smtClean="0"/>
              <a:t>- from using a large mains supply to running for hours of small batteries;</a:t>
            </a:r>
          </a:p>
          <a:p>
            <a:r>
              <a:rPr lang="en-GB" smtClean="0"/>
              <a:t>- from executing a few hundred instructions a second to executing tens or hundreds of millions a second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8"/>
          <p:cNvSpPr>
            <a:spLocks noGrp="1" noChangeArrowheads="1"/>
          </p:cNvSpPr>
          <p:nvPr>
            <p:ph type="sldNum" sz="quarter"/>
          </p:nvPr>
        </p:nvSpPr>
        <p:spPr>
          <a:noFill/>
        </p:spPr>
        <p:txBody>
          <a:bodyPr/>
          <a:lstStyle/>
          <a:p>
            <a:fld id="{046A5BCB-2A89-43DB-8869-6098D515D730}" type="slidenum">
              <a:rPr lang="en-GB">
                <a:solidFill>
                  <a:prstClr val="black"/>
                </a:solidFill>
              </a:rPr>
              <a:pPr/>
              <a:t>21</a:t>
            </a:fld>
            <a:endParaRPr lang="en-GB">
              <a:solidFill>
                <a:prstClr val="black"/>
              </a:solidFill>
            </a:endParaRPr>
          </a:p>
        </p:txBody>
      </p:sp>
      <p:sp>
        <p:nvSpPr>
          <p:cNvPr id="77827" name="Rectangle 2"/>
          <p:cNvSpPr>
            <a:spLocks noGrp="1" noRot="1" noChangeAspect="1" noChangeArrowheads="1" noTextEdit="1"/>
          </p:cNvSpPr>
          <p:nvPr>
            <p:ph type="sldImg"/>
          </p:nvPr>
        </p:nvSpPr>
        <p:spPr>
          <a:xfrm>
            <a:off x="1419225" y="835025"/>
            <a:ext cx="4479925" cy="3360738"/>
          </a:xfrm>
          <a:ln/>
        </p:spPr>
      </p:sp>
      <p:sp>
        <p:nvSpPr>
          <p:cNvPr id="77828" name="Rectangle 3"/>
          <p:cNvSpPr>
            <a:spLocks noGrp="1" noChangeArrowheads="1"/>
          </p:cNvSpPr>
          <p:nvPr>
            <p:ph type="body" idx="1"/>
          </p:nvPr>
        </p:nvSpPr>
        <p:spPr>
          <a:xfrm>
            <a:off x="976149" y="4575696"/>
            <a:ext cx="5362905" cy="4270016"/>
          </a:xfrm>
          <a:noFill/>
          <a:ln/>
        </p:spPr>
        <p:txBody>
          <a:bodyPr/>
          <a:lstStyle/>
          <a:p>
            <a:r>
              <a:rPr lang="en-GB" dirty="0" smtClean="0"/>
              <a:t>We can some idea of the relative efficiencies of these two machines by comparing their “fuel efficiency”. In the case of a computer, this is the energy taken to execute one instructions.</a:t>
            </a:r>
          </a:p>
          <a:p>
            <a:endParaRPr lang="en-GB" dirty="0" smtClean="0"/>
          </a:p>
          <a:p>
            <a:pPr>
              <a:buFontTx/>
              <a:buChar char="-"/>
            </a:pPr>
            <a:r>
              <a:rPr lang="en-GB" dirty="0" smtClean="0"/>
              <a:t>Baby consumed about 5 Joules per instruction;</a:t>
            </a:r>
          </a:p>
          <a:p>
            <a:pPr>
              <a:buFontTx/>
              <a:buChar char="-"/>
            </a:pPr>
            <a:r>
              <a:rPr lang="en-GB" dirty="0" smtClean="0"/>
              <a:t>DRACO consumes a whole lot less,</a:t>
            </a:r>
            <a:r>
              <a:rPr lang="en-GB" baseline="0" dirty="0" smtClean="0"/>
              <a:t> namely </a:t>
            </a:r>
            <a:r>
              <a:rPr lang="en-GB" dirty="0" smtClean="0"/>
              <a:t>100pJ</a:t>
            </a:r>
          </a:p>
          <a:p>
            <a:pPr>
              <a:buFontTx/>
              <a:buChar char="-"/>
            </a:pPr>
            <a:endParaRPr lang="en-GB" dirty="0" smtClean="0"/>
          </a:p>
          <a:p>
            <a:pPr>
              <a:buFontTx/>
              <a:buNone/>
            </a:pPr>
            <a:r>
              <a:rPr lang="en-GB" dirty="0" smtClean="0"/>
              <a:t>The ratio of these two numbers is over 2 billion (in fact, 50 billion), which is one of these numbers that comes up in computing technology that is very hard to get a feel for.</a:t>
            </a:r>
          </a:p>
          <a:p>
            <a:pPr>
              <a:buFontTx/>
              <a:buNone/>
            </a:pPr>
            <a:endParaRPr lang="en-GB" dirty="0" smtClean="0"/>
          </a:p>
          <a:p>
            <a:pPr>
              <a:buFontTx/>
              <a:buNone/>
            </a:pPr>
            <a:r>
              <a:rPr lang="en-GB" dirty="0" smtClean="0"/>
              <a:t>If cars had improved by a similar ratio in their fuel efficiency, a few gallons of petrol would be enough to keep the UK mobile for a year, and the oil crisis would be forgotten.</a:t>
            </a:r>
          </a:p>
          <a:p>
            <a:pPr>
              <a:buFontTx/>
              <a:buNone/>
            </a:pPr>
            <a:endParaRPr lang="en-GB" dirty="0" smtClean="0"/>
          </a:p>
          <a:p>
            <a:pPr>
              <a:buFontTx/>
              <a:buNone/>
            </a:pPr>
            <a:r>
              <a:rPr lang="en-GB" dirty="0" smtClean="0"/>
              <a:t>However, there are, of course, good reasons why cars cannot achieve such levels of fuel efficiency. Whereas there is no lower limit to the fuel efficiency of computing – it can, at least in theory, be done with no energy at all…</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8"/>
          <p:cNvSpPr>
            <a:spLocks noGrp="1" noChangeArrowheads="1"/>
          </p:cNvSpPr>
          <p:nvPr>
            <p:ph type="sldNum" sz="quarter"/>
          </p:nvPr>
        </p:nvSpPr>
        <p:spPr>
          <a:noFill/>
        </p:spPr>
        <p:txBody>
          <a:bodyPr/>
          <a:lstStyle/>
          <a:p>
            <a:fld id="{046A5BCB-2A89-43DB-8869-6098D515D730}" type="slidenum">
              <a:rPr lang="en-GB">
                <a:solidFill>
                  <a:prstClr val="black"/>
                </a:solidFill>
              </a:rPr>
              <a:pPr/>
              <a:t>22</a:t>
            </a:fld>
            <a:endParaRPr lang="en-GB">
              <a:solidFill>
                <a:prstClr val="black"/>
              </a:solidFill>
            </a:endParaRPr>
          </a:p>
        </p:txBody>
      </p:sp>
      <p:sp>
        <p:nvSpPr>
          <p:cNvPr id="77827" name="Rectangle 2"/>
          <p:cNvSpPr>
            <a:spLocks noGrp="1" noRot="1" noChangeAspect="1" noChangeArrowheads="1" noTextEdit="1"/>
          </p:cNvSpPr>
          <p:nvPr>
            <p:ph type="sldImg"/>
          </p:nvPr>
        </p:nvSpPr>
        <p:spPr>
          <a:xfrm>
            <a:off x="1419225" y="835025"/>
            <a:ext cx="4479925" cy="3360738"/>
          </a:xfrm>
          <a:ln/>
        </p:spPr>
      </p:sp>
      <p:sp>
        <p:nvSpPr>
          <p:cNvPr id="77828" name="Rectangle 3"/>
          <p:cNvSpPr>
            <a:spLocks noGrp="1" noChangeArrowheads="1"/>
          </p:cNvSpPr>
          <p:nvPr>
            <p:ph type="body" idx="1"/>
          </p:nvPr>
        </p:nvSpPr>
        <p:spPr>
          <a:xfrm>
            <a:off x="976149" y="4575696"/>
            <a:ext cx="5362905" cy="4270016"/>
          </a:xfrm>
          <a:noFill/>
          <a:ln/>
        </p:spPr>
        <p:txBody>
          <a:bodyPr/>
          <a:lstStyle/>
          <a:p>
            <a:r>
              <a:rPr lang="en-GB" dirty="0" smtClean="0"/>
              <a:t>We can some idea of the relative efficiencies of these two machines by comparing their “fuel efficiency”. In the case of a computer, this is the energy taken to execute one instructions.</a:t>
            </a:r>
          </a:p>
          <a:p>
            <a:endParaRPr lang="en-GB" dirty="0" smtClean="0"/>
          </a:p>
          <a:p>
            <a:pPr>
              <a:buFontTx/>
              <a:buChar char="-"/>
            </a:pPr>
            <a:r>
              <a:rPr lang="en-GB" dirty="0" smtClean="0"/>
              <a:t>Baby consumed about 5 Joules per instruction;</a:t>
            </a:r>
          </a:p>
          <a:p>
            <a:pPr>
              <a:buFontTx/>
              <a:buChar char="-"/>
            </a:pPr>
            <a:r>
              <a:rPr lang="en-GB" dirty="0" smtClean="0"/>
              <a:t>DRACO consumes a whole </a:t>
            </a:r>
            <a:r>
              <a:rPr lang="en-GB" smtClean="0"/>
              <a:t>lot less,</a:t>
            </a:r>
            <a:r>
              <a:rPr lang="en-GB" baseline="0" smtClean="0"/>
              <a:t> namely </a:t>
            </a:r>
            <a:r>
              <a:rPr lang="en-GB" smtClean="0"/>
              <a:t>100pJ</a:t>
            </a:r>
            <a:endParaRPr lang="en-GB" dirty="0" smtClean="0"/>
          </a:p>
          <a:p>
            <a:pPr>
              <a:buFontTx/>
              <a:buChar char="-"/>
            </a:pPr>
            <a:endParaRPr lang="en-GB" dirty="0" smtClean="0"/>
          </a:p>
          <a:p>
            <a:pPr>
              <a:buFontTx/>
              <a:buNone/>
            </a:pPr>
            <a:r>
              <a:rPr lang="en-GB" dirty="0" smtClean="0"/>
              <a:t>The ratio of these two numbers is over 2 billion (in fact, 50 billion), which is one of these numbers that comes up in computing technology that is very hard to get a feel for.</a:t>
            </a:r>
          </a:p>
          <a:p>
            <a:pPr>
              <a:buFontTx/>
              <a:buNone/>
            </a:pPr>
            <a:endParaRPr lang="en-GB" dirty="0" smtClean="0"/>
          </a:p>
          <a:p>
            <a:pPr>
              <a:buFontTx/>
              <a:buNone/>
            </a:pPr>
            <a:r>
              <a:rPr lang="en-GB" dirty="0" smtClean="0"/>
              <a:t>If cars had improved by a similar ratio in their fuel efficiency, a few gallons of petrol would be enough to keep the UK mobile for a year, and the oil crisis would be forgotten.</a:t>
            </a:r>
          </a:p>
          <a:p>
            <a:pPr>
              <a:buFontTx/>
              <a:buNone/>
            </a:pPr>
            <a:endParaRPr lang="en-GB" dirty="0" smtClean="0"/>
          </a:p>
          <a:p>
            <a:pPr>
              <a:buFontTx/>
              <a:buNone/>
            </a:pPr>
            <a:r>
              <a:rPr lang="en-GB" dirty="0" smtClean="0"/>
              <a:t>However, there are, of course, good reasons why cars cannot achieve such levels of fuel efficiency. Whereas there is no lower limit to the fuel efficiency of computing – it can, at least in theory, be done with no energy at all…</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8"/>
          <p:cNvSpPr>
            <a:spLocks noGrp="1" noChangeArrowheads="1"/>
          </p:cNvSpPr>
          <p:nvPr>
            <p:ph type="sldNum" sz="quarter"/>
          </p:nvPr>
        </p:nvSpPr>
        <p:spPr>
          <a:noFill/>
        </p:spPr>
        <p:txBody>
          <a:bodyPr/>
          <a:lstStyle/>
          <a:p>
            <a:fld id="{10867147-8533-4819-884B-9E0CC02727AE}" type="slidenum">
              <a:rPr lang="en-GB">
                <a:solidFill>
                  <a:prstClr val="black"/>
                </a:solidFill>
              </a:rPr>
              <a:pPr/>
              <a:t>23</a:t>
            </a:fld>
            <a:endParaRPr lang="en-GB">
              <a:solidFill>
                <a:prstClr val="black"/>
              </a:solidFill>
            </a:endParaRPr>
          </a:p>
        </p:txBody>
      </p:sp>
      <p:sp>
        <p:nvSpPr>
          <p:cNvPr id="76803" name="Rectangle 2"/>
          <p:cNvSpPr>
            <a:spLocks noGrp="1" noRot="1" noChangeAspect="1" noChangeArrowheads="1" noTextEdit="1"/>
          </p:cNvSpPr>
          <p:nvPr>
            <p:ph type="sldImg"/>
          </p:nvPr>
        </p:nvSpPr>
        <p:spPr>
          <a:xfrm>
            <a:off x="1255713" y="717550"/>
            <a:ext cx="4802187" cy="3602038"/>
          </a:xfrm>
          <a:ln/>
        </p:spPr>
      </p:sp>
      <p:sp>
        <p:nvSpPr>
          <p:cNvPr id="76804" name="Rectangle 3"/>
          <p:cNvSpPr>
            <a:spLocks noGrp="1" noChangeArrowheads="1"/>
          </p:cNvSpPr>
          <p:nvPr>
            <p:ph type="body" idx="1"/>
          </p:nvPr>
        </p:nvSpPr>
        <p:spPr>
          <a:xfrm>
            <a:off x="976149" y="4558274"/>
            <a:ext cx="5362905" cy="4325450"/>
          </a:xfrm>
          <a:noFill/>
          <a:ln/>
        </p:spPr>
        <p:txBody>
          <a:bodyPr/>
          <a:lstStyle/>
          <a:p>
            <a:r>
              <a:rPr lang="en-US" sz="1200" kern="1200" dirty="0" smtClean="0">
                <a:solidFill>
                  <a:schemeClr val="tx1"/>
                </a:solidFill>
                <a:effectLst/>
                <a:latin typeface="Arial" charset="0"/>
                <a:ea typeface="+mn-ea"/>
                <a:cs typeface="+mn-cs"/>
              </a:rPr>
              <a:t>The ARM® Cortex-A35 processor is ARM’s most power-efficient application processor capable of seamlessly supporting 32-bit and 64-bit compute.</a:t>
            </a:r>
          </a:p>
          <a:p>
            <a:r>
              <a:rPr lang="en-US" sz="1200" kern="1200" dirty="0" smtClean="0">
                <a:solidFill>
                  <a:schemeClr val="tx1"/>
                </a:solidFill>
                <a:effectLst/>
                <a:latin typeface="Arial" charset="0"/>
                <a:ea typeface="+mn-ea"/>
                <a:cs typeface="+mn-cs"/>
              </a:rPr>
              <a:t>A35 also has a rather larger instruction set to implement, too...</a:t>
            </a:r>
            <a:endParaRPr lang="en-US" dirty="0" smtClean="0"/>
          </a:p>
          <a:p>
            <a:r>
              <a:rPr lang="en-US" sz="1200" kern="1200" dirty="0" smtClean="0">
                <a:solidFill>
                  <a:schemeClr val="tx1"/>
                </a:solidFill>
                <a:effectLst/>
                <a:latin typeface="Arial" charset="0"/>
                <a:ea typeface="+mn-ea"/>
                <a:cs typeface="+mn-cs"/>
              </a:rPr>
              <a:t> </a:t>
            </a:r>
          </a:p>
          <a:p>
            <a:r>
              <a:rPr lang="en-US" sz="1200" kern="1200" dirty="0" smtClean="0">
                <a:solidFill>
                  <a:schemeClr val="tx1"/>
                </a:solidFill>
                <a:effectLst/>
                <a:latin typeface="Arial" charset="0"/>
                <a:ea typeface="+mn-ea"/>
                <a:cs typeface="+mn-cs"/>
              </a:rPr>
              <a:t>For ARM Cortex-A35,</a:t>
            </a:r>
            <a:r>
              <a:rPr lang="en-US" sz="1200" kern="1200" baseline="0" dirty="0" smtClean="0">
                <a:solidFill>
                  <a:schemeClr val="tx1"/>
                </a:solidFill>
                <a:effectLst/>
                <a:latin typeface="Arial" charset="0"/>
                <a:ea typeface="+mn-ea"/>
                <a:cs typeface="+mn-cs"/>
              </a:rPr>
              <a:t> </a:t>
            </a:r>
            <a:r>
              <a:rPr lang="en-US" sz="1200" kern="1200" dirty="0" smtClean="0">
                <a:solidFill>
                  <a:schemeClr val="tx1"/>
                </a:solidFill>
                <a:effectLst/>
                <a:latin typeface="Arial" charset="0"/>
                <a:ea typeface="+mn-ea"/>
                <a:cs typeface="+mn-cs"/>
              </a:rPr>
              <a:t>ARM marketing</a:t>
            </a:r>
            <a:r>
              <a:rPr lang="en-US" sz="1200" kern="1200" baseline="0" dirty="0" smtClean="0">
                <a:solidFill>
                  <a:schemeClr val="tx1"/>
                </a:solidFill>
                <a:effectLst/>
                <a:latin typeface="Arial" charset="0"/>
                <a:ea typeface="+mn-ea"/>
                <a:cs typeface="+mn-cs"/>
              </a:rPr>
              <a:t> states:</a:t>
            </a:r>
            <a:endParaRPr lang="en-US" dirty="0" smtClean="0"/>
          </a:p>
          <a:p>
            <a:r>
              <a:rPr lang="en-US" sz="1200" kern="1200" dirty="0" smtClean="0">
                <a:solidFill>
                  <a:schemeClr val="tx1"/>
                </a:solidFill>
                <a:effectLst/>
                <a:latin typeface="Arial" charset="0"/>
                <a:ea typeface="+mn-ea"/>
                <a:cs typeface="+mn-cs"/>
              </a:rPr>
              <a:t>Smallest area configuration 0.25 mm</a:t>
            </a:r>
            <a:r>
              <a:rPr lang="en-US" sz="1200" kern="1200" baseline="30000" dirty="0" smtClean="0">
                <a:solidFill>
                  <a:schemeClr val="tx1"/>
                </a:solidFill>
                <a:effectLst/>
                <a:latin typeface="Arial" charset="0"/>
                <a:ea typeface="+mn-ea"/>
                <a:cs typeface="+mn-cs"/>
              </a:rPr>
              <a:t>2</a:t>
            </a:r>
            <a:endParaRPr lang="en-US" dirty="0" smtClean="0"/>
          </a:p>
          <a:p>
            <a:r>
              <a:rPr lang="en-US" sz="1200" kern="1200" dirty="0" smtClean="0">
                <a:solidFill>
                  <a:schemeClr val="tx1"/>
                </a:solidFill>
                <a:effectLst/>
                <a:latin typeface="Arial" charset="0"/>
                <a:ea typeface="+mn-ea"/>
                <a:cs typeface="+mn-cs"/>
              </a:rPr>
              <a:t>Less than 4 </a:t>
            </a:r>
            <a:r>
              <a:rPr lang="en-US" sz="1200" kern="1200" dirty="0" err="1" smtClean="0">
                <a:solidFill>
                  <a:schemeClr val="tx1"/>
                </a:solidFill>
                <a:effectLst/>
                <a:latin typeface="Arial" charset="0"/>
                <a:ea typeface="+mn-ea"/>
                <a:cs typeface="+mn-cs"/>
              </a:rPr>
              <a:t>mW</a:t>
            </a:r>
            <a:r>
              <a:rPr lang="en-US" sz="1200" kern="1200" dirty="0" smtClean="0">
                <a:solidFill>
                  <a:schemeClr val="tx1"/>
                </a:solidFill>
                <a:effectLst/>
                <a:latin typeface="Arial" charset="0"/>
                <a:ea typeface="+mn-ea"/>
                <a:cs typeface="+mn-cs"/>
              </a:rPr>
              <a:t> at 100 MHz </a:t>
            </a:r>
            <a:endParaRPr lang="en-US" dirty="0" smtClean="0"/>
          </a:p>
          <a:p>
            <a:r>
              <a:rPr lang="en-US" sz="1200" kern="1200" dirty="0" smtClean="0">
                <a:solidFill>
                  <a:schemeClr val="tx1"/>
                </a:solidFill>
                <a:effectLst/>
                <a:latin typeface="Arial" charset="0"/>
                <a:ea typeface="+mn-ea"/>
                <a:cs typeface="+mn-cs"/>
              </a:rPr>
              <a:t> </a:t>
            </a:r>
            <a:endParaRPr lang="en-US" dirty="0" smtClean="0"/>
          </a:p>
          <a:p>
            <a:r>
              <a:rPr lang="en-US" sz="1200" kern="1200" dirty="0" smtClean="0">
                <a:solidFill>
                  <a:schemeClr val="tx1"/>
                </a:solidFill>
                <a:effectLst/>
                <a:latin typeface="Arial" charset="0"/>
                <a:ea typeface="+mn-ea"/>
                <a:cs typeface="+mn-cs"/>
              </a:rPr>
              <a:t>Then, from </a:t>
            </a:r>
            <a:r>
              <a:rPr lang="en-US" sz="1200" kern="1200" dirty="0" smtClean="0">
                <a:solidFill>
                  <a:schemeClr val="tx1"/>
                </a:solidFill>
                <a:effectLst/>
                <a:latin typeface="Arial" charset="0"/>
                <a:ea typeface="+mn-ea"/>
                <a:cs typeface="+mn-cs"/>
                <a:hlinkClick r:id="rId3"/>
              </a:rPr>
              <a:t>https://en.wikipedia.org/wiki/Comparison_of_ARMv8-A_cores</a:t>
            </a:r>
            <a:r>
              <a:rPr lang="en-US" sz="1200" kern="1200" dirty="0" smtClean="0">
                <a:solidFill>
                  <a:schemeClr val="tx1"/>
                </a:solidFill>
                <a:effectLst/>
                <a:latin typeface="Arial" charset="0"/>
                <a:ea typeface="+mn-ea"/>
                <a:cs typeface="+mn-cs"/>
              </a:rPr>
              <a:t> you can see DMIPS/MHz for A35 = 2.1</a:t>
            </a:r>
            <a:endParaRPr lang="en-US" dirty="0" smtClean="0"/>
          </a:p>
          <a:p>
            <a:endParaRPr lang="en-GB"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24</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EACO funded by University Strategy</a:t>
            </a:r>
            <a:r>
              <a:rPr lang="en-GB" baseline="0" dirty="0" smtClean="0"/>
              <a:t> fund and Institute for Advanced Studies</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3</a:t>
            </a:fld>
            <a:endParaRPr lang="en-GB"/>
          </a:p>
        </p:txBody>
      </p:sp>
    </p:spTree>
    <p:extLst>
      <p:ext uri="{BB962C8B-B14F-4D97-AF65-F5344CB8AC3E}">
        <p14:creationId xmlns:p14="http://schemas.microsoft.com/office/powerpoint/2010/main" val="19788808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25</a:t>
            </a:fld>
            <a:endParaRPr lang="en-GB"/>
          </a:p>
        </p:txBody>
      </p:sp>
    </p:spTree>
    <p:extLst>
      <p:ext uri="{BB962C8B-B14F-4D97-AF65-F5344CB8AC3E}">
        <p14:creationId xmlns:p14="http://schemas.microsoft.com/office/powerpoint/2010/main" val="16824476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is a very YOUNG field! Luca tracked</a:t>
            </a:r>
            <a:r>
              <a:rPr lang="en-GB" baseline="0" dirty="0" smtClean="0"/>
              <a:t> research on energy back over the centuries, this field is at best a few years old.</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26</a:t>
            </a:fld>
            <a:endParaRPr lang="en-GB"/>
          </a:p>
        </p:txBody>
      </p:sp>
    </p:spTree>
    <p:extLst>
      <p:ext uri="{BB962C8B-B14F-4D97-AF65-F5344CB8AC3E}">
        <p14:creationId xmlns:p14="http://schemas.microsoft.com/office/powerpoint/2010/main" val="32092849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27</a:t>
            </a:fld>
            <a:endParaRPr lang="en-GB"/>
          </a:p>
        </p:txBody>
      </p:sp>
    </p:spTree>
    <p:extLst>
      <p:ext uri="{BB962C8B-B14F-4D97-AF65-F5344CB8AC3E}">
        <p14:creationId xmlns:p14="http://schemas.microsoft.com/office/powerpoint/2010/main" val="32637935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Software does not do a good job.</a:t>
            </a:r>
          </a:p>
          <a:p>
            <a:endParaRPr lang="en-GB" dirty="0" smtClean="0"/>
          </a:p>
          <a:p>
            <a:r>
              <a:rPr lang="en-GB" dirty="0" smtClean="0"/>
              <a:t>Potential energy savings</a:t>
            </a:r>
            <a:r>
              <a:rPr lang="en-GB" baseline="0" dirty="0" smtClean="0"/>
              <a:t> enabled by low power hardware</a:t>
            </a:r>
            <a:r>
              <a:rPr lang="en-GB" dirty="0" smtClean="0"/>
              <a:t> are wasted by software that does not exploit these.</a:t>
            </a:r>
          </a:p>
          <a:p>
            <a:endParaRPr lang="en-GB" dirty="0" smtClean="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28</a:t>
            </a:fld>
            <a:endParaRPr lang="en-GB"/>
          </a:p>
        </p:txBody>
      </p:sp>
    </p:spTree>
    <p:extLst>
      <p:ext uri="{BB962C8B-B14F-4D97-AF65-F5344CB8AC3E}">
        <p14:creationId xmlns:p14="http://schemas.microsoft.com/office/powerpoint/2010/main" val="5402510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29</a:t>
            </a:fld>
            <a:endParaRPr lang="en-GB"/>
          </a:p>
        </p:txBody>
      </p:sp>
    </p:spTree>
    <p:extLst>
      <p:ext uri="{BB962C8B-B14F-4D97-AF65-F5344CB8AC3E}">
        <p14:creationId xmlns:p14="http://schemas.microsoft.com/office/powerpoint/2010/main" val="37709403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30</a:t>
            </a:fld>
            <a:endParaRPr lang="en-GB"/>
          </a:p>
        </p:txBody>
      </p:sp>
    </p:spTree>
    <p:extLst>
      <p:ext uri="{BB962C8B-B14F-4D97-AF65-F5344CB8AC3E}">
        <p14:creationId xmlns:p14="http://schemas.microsoft.com/office/powerpoint/2010/main" val="25187712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Arial" charset="0"/>
                <a:ea typeface="+mn-ea"/>
                <a:cs typeface="+mn-cs"/>
              </a:rPr>
              <a:t>We need to acknowledge that ultimately, it is the software that controls what the hardware does.</a:t>
            </a:r>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31</a:t>
            </a:fld>
            <a:endParaRPr lang="en-GB"/>
          </a:p>
        </p:txBody>
      </p:sp>
    </p:spTree>
    <p:extLst>
      <p:ext uri="{BB962C8B-B14F-4D97-AF65-F5344CB8AC3E}">
        <p14:creationId xmlns:p14="http://schemas.microsoft.com/office/powerpoint/2010/main" val="33557036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Which SW developer tries to match algorithms to hardware?</a:t>
            </a:r>
          </a:p>
          <a:p>
            <a:r>
              <a:rPr lang="en-GB" dirty="0" smtClean="0"/>
              <a:t>For</a:t>
            </a:r>
            <a:r>
              <a:rPr lang="en-GB" baseline="0" dirty="0" smtClean="0"/>
              <a:t> decades – moved SW away from HW – productivity, portability, …</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32</a:t>
            </a:fld>
            <a:endParaRPr lang="en-GB"/>
          </a:p>
        </p:txBody>
      </p:sp>
    </p:spTree>
    <p:extLst>
      <p:ext uri="{BB962C8B-B14F-4D97-AF65-F5344CB8AC3E}">
        <p14:creationId xmlns:p14="http://schemas.microsoft.com/office/powerpoint/2010/main" val="39829076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problem is:</a:t>
            </a:r>
          </a:p>
          <a:p>
            <a:endParaRPr lang="en-GB" baseline="0" dirty="0" smtClean="0"/>
          </a:p>
          <a:p>
            <a:r>
              <a:rPr lang="en-GB" baseline="0" dirty="0" smtClean="0"/>
              <a:t>What we can’t see, we can’t optimize.</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solidFill>
                  <a:prstClr val="black"/>
                </a:solidFill>
              </a:rPr>
              <a:pPr>
                <a:defRPr/>
              </a:pPr>
              <a:t>33</a:t>
            </a:fld>
            <a:endParaRPr lang="en-GB">
              <a:solidFill>
                <a:prstClr val="black"/>
              </a:solidFill>
            </a:endParaRPr>
          </a:p>
        </p:txBody>
      </p:sp>
    </p:spTree>
    <p:extLst>
      <p:ext uri="{BB962C8B-B14F-4D97-AF65-F5344CB8AC3E}">
        <p14:creationId xmlns:p14="http://schemas.microsoft.com/office/powerpoint/2010/main" val="18377934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39750" marR="0" lvl="0" indent="0" algn="l" defTabSz="914400" rtl="0" eaLnBrk="1" fontAlgn="base" latinLnBrk="0" hangingPunct="1">
              <a:lnSpc>
                <a:spcPct val="100000"/>
              </a:lnSpc>
              <a:spcBef>
                <a:spcPts val="3000"/>
              </a:spcBef>
              <a:spcAft>
                <a:spcPct val="0"/>
              </a:spcAft>
              <a:buClrTx/>
              <a:buSzTx/>
              <a:buFontTx/>
              <a:buNone/>
              <a:tabLst/>
              <a:defRPr/>
            </a:pPr>
            <a:r>
              <a:rPr kumimoji="0" lang="en-GB" sz="1600" b="0" i="0" u="none" strike="noStrike" kern="1200" cap="none" spc="0" normalizeH="0" baseline="0" noProof="0" dirty="0" smtClean="0">
                <a:ln>
                  <a:noFill/>
                </a:ln>
                <a:solidFill>
                  <a:srgbClr val="000000"/>
                </a:solidFill>
                <a:effectLst/>
                <a:uLnTx/>
                <a:uFillTx/>
                <a:latin typeface="Arial" charset="0"/>
                <a:ea typeface="+mn-ea"/>
                <a:cs typeface="DejaVu Sans" pitchFamily="34" charset="0"/>
              </a:rPr>
              <a:t>Information on energy usage is available for programs:</a:t>
            </a:r>
          </a:p>
          <a:p>
            <a:pPr marL="1079500" marR="0" lvl="1" indent="-457200" algn="l" defTabSz="914400" rtl="0" eaLnBrk="1" fontAlgn="base" latinLnBrk="0" hangingPunct="1">
              <a:lnSpc>
                <a:spcPct val="100000"/>
              </a:lnSpc>
              <a:spcBef>
                <a:spcPts val="1200"/>
              </a:spcBef>
              <a:spcAft>
                <a:spcPct val="0"/>
              </a:spcAft>
              <a:buClr>
                <a:srgbClr val="A50021"/>
              </a:buClr>
              <a:buSzTx/>
              <a:buFont typeface="Wingdings" pitchFamily="2" charset="2"/>
              <a:buChar char="§"/>
              <a:tabLst/>
              <a:defRPr/>
            </a:pPr>
            <a:r>
              <a:rPr kumimoji="0" lang="en-GB" sz="1400" b="0" i="0" u="none" strike="noStrike" kern="1200" cap="none" spc="0" normalizeH="0" baseline="0" noProof="0" dirty="0" smtClean="0">
                <a:ln>
                  <a:noFill/>
                </a:ln>
                <a:solidFill>
                  <a:srgbClr val="000000"/>
                </a:solidFill>
                <a:effectLst/>
                <a:uLnTx/>
                <a:uFillTx/>
                <a:latin typeface="Arial" charset="0"/>
                <a:ea typeface="+mn-ea"/>
                <a:cs typeface="DejaVu Sans" pitchFamily="34" charset="0"/>
              </a:rPr>
              <a:t>ideally without executing them, and</a:t>
            </a:r>
          </a:p>
          <a:p>
            <a:pPr marL="1079500" marR="0" lvl="1" indent="-457200" algn="l" defTabSz="914400" rtl="0" eaLnBrk="1" fontAlgn="base" latinLnBrk="0" hangingPunct="1">
              <a:lnSpc>
                <a:spcPct val="100000"/>
              </a:lnSpc>
              <a:spcBef>
                <a:spcPts val="480"/>
              </a:spcBef>
              <a:spcAft>
                <a:spcPct val="0"/>
              </a:spcAft>
              <a:buClr>
                <a:srgbClr val="A50021"/>
              </a:buClr>
              <a:buSzTx/>
              <a:buFont typeface="Wingdings" pitchFamily="2" charset="2"/>
              <a:buChar char="§"/>
              <a:tabLst/>
              <a:defRPr/>
            </a:pPr>
            <a:r>
              <a:rPr kumimoji="0" lang="en-GB" sz="1400" b="0" i="0" u="none" strike="noStrike" kern="1200" cap="none" spc="0" normalizeH="0" baseline="0" noProof="0" dirty="0" smtClean="0">
                <a:ln>
                  <a:noFill/>
                </a:ln>
                <a:solidFill>
                  <a:srgbClr val="000000"/>
                </a:solidFill>
                <a:effectLst/>
                <a:uLnTx/>
                <a:uFillTx/>
                <a:latin typeface="Arial" charset="0"/>
                <a:ea typeface="+mn-ea"/>
                <a:cs typeface="DejaVu Sans" pitchFamily="34" charset="0"/>
              </a:rPr>
              <a:t>at all levels of abstraction.</a:t>
            </a:r>
          </a:p>
          <a:p>
            <a:endParaRPr lang="en-GB" sz="800" dirty="0" smtClean="0"/>
          </a:p>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34</a:t>
            </a:fld>
            <a:endParaRPr lang="en-GB"/>
          </a:p>
        </p:txBody>
      </p:sp>
    </p:spTree>
    <p:extLst>
      <p:ext uri="{BB962C8B-B14F-4D97-AF65-F5344CB8AC3E}">
        <p14:creationId xmlns:p14="http://schemas.microsoft.com/office/powerpoint/2010/main" val="2637807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9B32C3D7-1B01-4E8A-B247-88A9F82E5985}" type="slidenum">
              <a:rPr lang="en-GB" smtClean="0"/>
              <a:pPr/>
              <a:t>4</a:t>
            </a:fld>
            <a:endParaRPr lang="en-GB" smtClean="0"/>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pPr eaLnBrk="1" hangingPunct="1"/>
            <a:r>
              <a:rPr lang="en-GB" dirty="0" smtClean="0"/>
              <a:t>Why we should give “more power” to SW developers. </a:t>
            </a:r>
          </a:p>
          <a:p>
            <a:pPr eaLnBrk="1" hangingPunct="1"/>
            <a:r>
              <a:rPr lang="en-GB" dirty="0" smtClean="0"/>
              <a:t>Are there any SW developers here today?</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35</a:t>
            </a:fld>
            <a:endParaRPr lang="en-GB"/>
          </a:p>
        </p:txBody>
      </p:sp>
    </p:spTree>
    <p:extLst>
      <p:ext uri="{BB962C8B-B14F-4D97-AF65-F5344CB8AC3E}">
        <p14:creationId xmlns:p14="http://schemas.microsoft.com/office/powerpoint/2010/main" val="20261916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p:spPr>
      </p:sp>
      <p:sp>
        <p:nvSpPr>
          <p:cNvPr id="9113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GB" dirty="0" smtClean="0"/>
          </a:p>
        </p:txBody>
      </p:sp>
      <p:sp>
        <p:nvSpPr>
          <p:cNvPr id="911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C962A97-6B68-434D-89FB-0C69442FC1A7}" type="slidenum">
              <a:rPr lang="en-GB">
                <a:cs typeface="DejaVu Sans" pitchFamily="34" charset="0"/>
              </a:rPr>
              <a:pPr fontAlgn="base">
                <a:spcBef>
                  <a:spcPct val="0"/>
                </a:spcBef>
                <a:spcAft>
                  <a:spcPct val="0"/>
                </a:spcAft>
              </a:pPr>
              <a:t>36</a:t>
            </a:fld>
            <a:endParaRPr lang="en-GB">
              <a:cs typeface="DejaVu Sans"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p:spPr>
      </p:sp>
      <p:sp>
        <p:nvSpPr>
          <p:cNvPr id="9216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GB" dirty="0" smtClean="0"/>
          </a:p>
        </p:txBody>
      </p:sp>
      <p:sp>
        <p:nvSpPr>
          <p:cNvPr id="921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4E3FDD7-9445-4AA5-9435-179A646A8270}" type="slidenum">
              <a:rPr lang="en-GB">
                <a:cs typeface="DejaVu Sans" pitchFamily="34" charset="0"/>
              </a:rPr>
              <a:pPr fontAlgn="base">
                <a:spcBef>
                  <a:spcPct val="0"/>
                </a:spcBef>
                <a:spcAft>
                  <a:spcPct val="0"/>
                </a:spcAft>
              </a:pPr>
              <a:t>37</a:t>
            </a:fld>
            <a:endParaRPr lang="en-GB">
              <a:cs typeface="DejaVu Sans"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need energy</a:t>
            </a:r>
            <a:r>
              <a:rPr lang="en-GB" baseline="0" dirty="0" smtClean="0"/>
              <a:t> consumption functions, rather than single values. </a:t>
            </a:r>
            <a:r>
              <a:rPr lang="en-GB" baseline="0" dirty="0" smtClean="0">
                <a:sym typeface="Wingdings"/>
              </a:rPr>
              <a:t></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38</a:t>
            </a:fld>
            <a:endParaRPr lang="en-GB"/>
          </a:p>
        </p:txBody>
      </p:sp>
    </p:spTree>
    <p:extLst>
      <p:ext uri="{BB962C8B-B14F-4D97-AF65-F5344CB8AC3E}">
        <p14:creationId xmlns:p14="http://schemas.microsoft.com/office/powerpoint/2010/main" val="29093693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In a nutshell, we can’t improve what we</a:t>
            </a:r>
            <a:r>
              <a:rPr lang="en-GB" baseline="0" dirty="0" smtClean="0"/>
              <a:t> can</a:t>
            </a:r>
            <a:r>
              <a:rPr lang="en-GB" dirty="0" smtClean="0"/>
              <a:t>’t measure! </a:t>
            </a:r>
            <a:r>
              <a:rPr lang="en-GB" dirty="0" smtClean="0">
                <a:sym typeface="Wingdings" pitchFamily="2" charset="2"/>
              </a:rPr>
              <a:t></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39</a:t>
            </a:fld>
            <a:endParaRPr lang="en-GB"/>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solidFill>
                  <a:prstClr val="black"/>
                </a:solidFill>
              </a:rPr>
              <a:pPr>
                <a:defRPr/>
              </a:pPr>
              <a:t>40</a:t>
            </a:fld>
            <a:endParaRPr lang="en-GB">
              <a:solidFill>
                <a:prstClr val="black"/>
              </a:solidFill>
            </a:endParaRPr>
          </a:p>
        </p:txBody>
      </p:sp>
    </p:spTree>
    <p:extLst>
      <p:ext uri="{BB962C8B-B14F-4D97-AF65-F5344CB8AC3E}">
        <p14:creationId xmlns:p14="http://schemas.microsoft.com/office/powerpoint/2010/main" val="10513045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solidFill>
                  <a:prstClr val="black"/>
                </a:solidFill>
              </a:rPr>
              <a:pPr>
                <a:defRPr/>
              </a:pPr>
              <a:t>41</a:t>
            </a:fld>
            <a:endParaRPr lang="en-GB">
              <a:solidFill>
                <a:prstClr val="black"/>
              </a:solidFill>
            </a:endParaRPr>
          </a:p>
        </p:txBody>
      </p:sp>
    </p:spTree>
    <p:extLst>
      <p:ext uri="{BB962C8B-B14F-4D97-AF65-F5344CB8AC3E}">
        <p14:creationId xmlns:p14="http://schemas.microsoft.com/office/powerpoint/2010/main" val="10513045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first step towards energy transparency is being</a:t>
            </a:r>
            <a:r>
              <a:rPr lang="en-GB" baseline="0" dirty="0" smtClean="0"/>
              <a:t> able to *measure*.</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42</a:t>
            </a:fld>
            <a:endParaRPr lang="en-GB"/>
          </a:p>
        </p:txBody>
      </p:sp>
    </p:spTree>
    <p:extLst>
      <p:ext uri="{BB962C8B-B14F-4D97-AF65-F5344CB8AC3E}">
        <p14:creationId xmlns:p14="http://schemas.microsoft.com/office/powerpoint/2010/main" val="22502287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81A9A222-69C7-40E6-A86A-D7F0197DCC86}" type="slidenum">
              <a:rPr lang="en-GB"/>
              <a:pPr/>
              <a:t>43</a:t>
            </a:fld>
            <a:endParaRPr lang="en-GB"/>
          </a:p>
        </p:txBody>
      </p:sp>
      <p:sp>
        <p:nvSpPr>
          <p:cNvPr id="12289" name="Rectangle 1"/>
          <p:cNvSpPr txBox="1">
            <a:spLocks noGrp="1" noRot="1" noChangeAspect="1" noChangeArrowheads="1"/>
          </p:cNvSpPr>
          <p:nvPr>
            <p:ph type="sldImg"/>
          </p:nvPr>
        </p:nvSpPr>
        <p:spPr bwMode="auto">
          <a:xfrm>
            <a:off x="1257300" y="730250"/>
            <a:ext cx="4799013" cy="3598863"/>
          </a:xfrm>
          <a:prstGeom prst="rect">
            <a:avLst/>
          </a:prstGeom>
          <a:solidFill>
            <a:srgbClr val="FFFFFF"/>
          </a:solidFill>
          <a:ln>
            <a:solidFill>
              <a:srgbClr val="000000"/>
            </a:solidFill>
            <a:miter lim="800000"/>
            <a:headEnd/>
            <a:tailEnd/>
          </a:ln>
        </p:spPr>
      </p:sp>
      <p:sp>
        <p:nvSpPr>
          <p:cNvPr id="12290" name="Text Box 2"/>
          <p:cNvSpPr txBox="1">
            <a:spLocks noGrp="1" noChangeArrowheads="1"/>
          </p:cNvSpPr>
          <p:nvPr>
            <p:ph type="body" idx="1"/>
          </p:nvPr>
        </p:nvSpPr>
        <p:spPr bwMode="auto">
          <a:xfrm>
            <a:off x="731213" y="4560392"/>
            <a:ext cx="5852774" cy="4320896"/>
          </a:xfrm>
          <a:prstGeom prst="rect">
            <a:avLst/>
          </a:prstGeom>
          <a:noFill/>
          <a:ln cap="flat">
            <a:round/>
            <a:headEnd/>
            <a:tailEnd/>
          </a:ln>
        </p:spPr>
        <p:txBody>
          <a:bodyPr lIns="0" tIns="14013" rIns="0" bIns="0"/>
          <a:lstStyle/>
          <a:p>
            <a:pPr marL="200096" indent="-198625" eaLnBrk="1">
              <a:lnSpc>
                <a:spcPct val="94000"/>
              </a:lnSpc>
              <a:spcBef>
                <a:spcPct val="0"/>
              </a:spcBef>
              <a:tabLst>
                <a:tab pos="416377" algn="l"/>
                <a:tab pos="832753" algn="l"/>
                <a:tab pos="1249130" algn="l"/>
                <a:tab pos="1665506" algn="l"/>
                <a:tab pos="2081883" algn="l"/>
                <a:tab pos="2498259" algn="l"/>
                <a:tab pos="2914636" algn="l"/>
                <a:tab pos="3331012" algn="l"/>
                <a:tab pos="3747389" algn="l"/>
                <a:tab pos="4163765" algn="l"/>
                <a:tab pos="4580142" algn="l"/>
                <a:tab pos="4996518" algn="l"/>
                <a:tab pos="5412895" algn="l"/>
              </a:tabLst>
            </a:pPr>
            <a:r>
              <a:rPr lang="en-GB" sz="1900" dirty="0">
                <a:ea typeface="WenQuanYi Micro Hei" charset="0"/>
                <a:cs typeface="WenQuanYi Micro Hei" charset="0"/>
              </a:rPr>
              <a:t>Circuitry behind measuring power, how it works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8E4819CF-C99D-4AF0-B64D-64920E11F9FC}" type="slidenum">
              <a:rPr lang="en-GB"/>
              <a:pPr/>
              <a:t>44</a:t>
            </a:fld>
            <a:endParaRPr lang="en-GB"/>
          </a:p>
        </p:txBody>
      </p:sp>
      <p:sp>
        <p:nvSpPr>
          <p:cNvPr id="13313" name="Rectangle 1"/>
          <p:cNvSpPr txBox="1">
            <a:spLocks noGrp="1" noRot="1" noChangeAspect="1" noChangeArrowheads="1"/>
          </p:cNvSpPr>
          <p:nvPr>
            <p:ph type="sldImg"/>
          </p:nvPr>
        </p:nvSpPr>
        <p:spPr bwMode="auto">
          <a:xfrm>
            <a:off x="1070705" y="729891"/>
            <a:ext cx="5172255" cy="3599559"/>
          </a:xfrm>
          <a:prstGeom prst="rect">
            <a:avLst/>
          </a:prstGeom>
          <a:solidFill>
            <a:srgbClr val="FFFFFF"/>
          </a:solidFill>
          <a:ln>
            <a:solidFill>
              <a:srgbClr val="000000"/>
            </a:solidFill>
            <a:miter lim="800000"/>
            <a:headEnd/>
            <a:tailEnd/>
          </a:ln>
        </p:spPr>
      </p:sp>
      <p:sp>
        <p:nvSpPr>
          <p:cNvPr id="13314" name="Rectangle 2"/>
          <p:cNvSpPr txBox="1">
            <a:spLocks noGrp="1" noChangeArrowheads="1"/>
          </p:cNvSpPr>
          <p:nvPr>
            <p:ph type="body" idx="1"/>
          </p:nvPr>
        </p:nvSpPr>
        <p:spPr bwMode="auto">
          <a:xfrm>
            <a:off x="731213" y="4560392"/>
            <a:ext cx="5852774" cy="4320896"/>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8</a:t>
            </a:fld>
            <a:endParaRPr lang="en-GB"/>
          </a:p>
        </p:txBody>
      </p:sp>
    </p:spTree>
    <p:extLst>
      <p:ext uri="{BB962C8B-B14F-4D97-AF65-F5344CB8AC3E}">
        <p14:creationId xmlns:p14="http://schemas.microsoft.com/office/powerpoint/2010/main" val="10513045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81A9A222-69C7-40E6-A86A-D7F0197DCC86}" type="slidenum">
              <a:rPr lang="en-GB"/>
              <a:pPr/>
              <a:t>45</a:t>
            </a:fld>
            <a:endParaRPr lang="en-GB"/>
          </a:p>
        </p:txBody>
      </p:sp>
      <p:sp>
        <p:nvSpPr>
          <p:cNvPr id="12289" name="Rectangle 1"/>
          <p:cNvSpPr txBox="1">
            <a:spLocks noGrp="1" noRot="1" noChangeAspect="1" noChangeArrowheads="1"/>
          </p:cNvSpPr>
          <p:nvPr>
            <p:ph type="sldImg"/>
          </p:nvPr>
        </p:nvSpPr>
        <p:spPr bwMode="auto">
          <a:xfrm>
            <a:off x="1257300" y="730250"/>
            <a:ext cx="4799013" cy="3598863"/>
          </a:xfrm>
          <a:prstGeom prst="rect">
            <a:avLst/>
          </a:prstGeom>
          <a:solidFill>
            <a:srgbClr val="FFFFFF"/>
          </a:solidFill>
          <a:ln>
            <a:solidFill>
              <a:srgbClr val="000000"/>
            </a:solidFill>
            <a:miter lim="800000"/>
            <a:headEnd/>
            <a:tailEnd/>
          </a:ln>
        </p:spPr>
      </p:sp>
      <p:sp>
        <p:nvSpPr>
          <p:cNvPr id="12290" name="Text Box 2"/>
          <p:cNvSpPr txBox="1">
            <a:spLocks noGrp="1" noChangeArrowheads="1"/>
          </p:cNvSpPr>
          <p:nvPr>
            <p:ph type="body" idx="1"/>
          </p:nvPr>
        </p:nvSpPr>
        <p:spPr bwMode="auto">
          <a:xfrm>
            <a:off x="731213" y="4560392"/>
            <a:ext cx="5852774" cy="4320896"/>
          </a:xfrm>
          <a:prstGeom prst="rect">
            <a:avLst/>
          </a:prstGeom>
          <a:noFill/>
          <a:ln cap="flat">
            <a:round/>
            <a:headEnd/>
            <a:tailEnd/>
          </a:ln>
        </p:spPr>
        <p:txBody>
          <a:bodyPr lIns="0" tIns="14013" rIns="0" bIns="0"/>
          <a:lstStyle/>
          <a:p>
            <a:pPr marL="200096" indent="-198625" eaLnBrk="1">
              <a:lnSpc>
                <a:spcPct val="94000"/>
              </a:lnSpc>
              <a:spcBef>
                <a:spcPct val="0"/>
              </a:spcBef>
              <a:tabLst>
                <a:tab pos="416377" algn="l"/>
                <a:tab pos="832753" algn="l"/>
                <a:tab pos="1249130" algn="l"/>
                <a:tab pos="1665506" algn="l"/>
                <a:tab pos="2081883" algn="l"/>
                <a:tab pos="2498259" algn="l"/>
                <a:tab pos="2914636" algn="l"/>
                <a:tab pos="3331012" algn="l"/>
                <a:tab pos="3747389" algn="l"/>
                <a:tab pos="4163765" algn="l"/>
                <a:tab pos="4580142" algn="l"/>
                <a:tab pos="4996518" algn="l"/>
                <a:tab pos="5412895" algn="l"/>
              </a:tabLst>
            </a:pPr>
            <a:r>
              <a:rPr lang="en-GB" sz="1900" dirty="0">
                <a:ea typeface="WenQuanYi Micro Hei" charset="0"/>
                <a:cs typeface="WenQuanYi Micro Hei" charset="0"/>
              </a:rPr>
              <a:t>Circuitry behind measuring power, how it works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3636F589-5660-41F2-B719-443E3B1E5AFB}" type="slidenum">
              <a:rPr lang="en-GB"/>
              <a:pPr/>
              <a:t>46</a:t>
            </a:fld>
            <a:endParaRPr lang="en-GB"/>
          </a:p>
        </p:txBody>
      </p:sp>
      <p:sp>
        <p:nvSpPr>
          <p:cNvPr id="15361" name="Rectangle 1"/>
          <p:cNvSpPr txBox="1">
            <a:spLocks noGrp="1" noRot="1" noChangeAspect="1" noChangeArrowheads="1"/>
          </p:cNvSpPr>
          <p:nvPr>
            <p:ph type="sldImg"/>
          </p:nvPr>
        </p:nvSpPr>
        <p:spPr bwMode="auto">
          <a:xfrm>
            <a:off x="1257300" y="730250"/>
            <a:ext cx="4799013" cy="3598863"/>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731213" y="4560392"/>
            <a:ext cx="5852774" cy="4320896"/>
          </a:xfrm>
          <a:prstGeom prst="rect">
            <a:avLst/>
          </a:prstGeom>
          <a:noFill/>
          <a:ln cap="flat">
            <a:round/>
            <a:headEnd/>
            <a:tailEnd/>
          </a:ln>
        </p:spPr>
        <p:txBody>
          <a:bodyPr lIns="0" tIns="14013" rIns="0" bIns="0"/>
          <a:lstStyle/>
          <a:p>
            <a:pPr marL="200096" indent="-198625" eaLnBrk="1">
              <a:lnSpc>
                <a:spcPct val="94000"/>
              </a:lnSpc>
              <a:spcBef>
                <a:spcPct val="0"/>
              </a:spcBef>
              <a:tabLst>
                <a:tab pos="416377" algn="l"/>
                <a:tab pos="832753" algn="l"/>
                <a:tab pos="1249130" algn="l"/>
                <a:tab pos="1665506" algn="l"/>
                <a:tab pos="2081883" algn="l"/>
                <a:tab pos="2498259" algn="l"/>
                <a:tab pos="2914636" algn="l"/>
                <a:tab pos="3331012" algn="l"/>
                <a:tab pos="3747389" algn="l"/>
                <a:tab pos="4163765" algn="l"/>
                <a:tab pos="4580142" algn="l"/>
                <a:tab pos="4996518" algn="l"/>
                <a:tab pos="5412895" algn="l"/>
              </a:tabLst>
            </a:pPr>
            <a:r>
              <a:rPr lang="en-GB" sz="1900" dirty="0">
                <a:ea typeface="WenQuanYi Micro Hei" charset="0"/>
                <a:cs typeface="WenQuanYi Micro Hei" charset="0"/>
              </a:rPr>
              <a:t>Power trace</a:t>
            </a:r>
          </a:p>
          <a:p>
            <a:pPr marL="200096" indent="-198625" eaLnBrk="1">
              <a:lnSpc>
                <a:spcPct val="94000"/>
              </a:lnSpc>
              <a:spcBef>
                <a:spcPct val="0"/>
              </a:spcBef>
              <a:tabLst>
                <a:tab pos="416377" algn="l"/>
                <a:tab pos="832753" algn="l"/>
                <a:tab pos="1249130" algn="l"/>
                <a:tab pos="1665506" algn="l"/>
                <a:tab pos="2081883" algn="l"/>
                <a:tab pos="2498259" algn="l"/>
                <a:tab pos="2914636" algn="l"/>
                <a:tab pos="3331012" algn="l"/>
                <a:tab pos="3747389" algn="l"/>
                <a:tab pos="4163765" algn="l"/>
                <a:tab pos="4580142" algn="l"/>
                <a:tab pos="4996518" algn="l"/>
                <a:tab pos="5412895" algn="l"/>
              </a:tabLst>
            </a:pPr>
            <a:endParaRPr lang="en-GB" sz="1900" dirty="0">
              <a:ea typeface="WenQuanYi Micro Hei" charset="0"/>
              <a:cs typeface="WenQuanYi Micro Hei" charset="0"/>
            </a:endParaRPr>
          </a:p>
          <a:p>
            <a:pPr marL="200096" indent="-198625" eaLnBrk="1">
              <a:lnSpc>
                <a:spcPct val="94000"/>
              </a:lnSpc>
              <a:spcBef>
                <a:spcPct val="0"/>
              </a:spcBef>
              <a:tabLst>
                <a:tab pos="416377" algn="l"/>
                <a:tab pos="832753" algn="l"/>
                <a:tab pos="1249130" algn="l"/>
                <a:tab pos="1665506" algn="l"/>
                <a:tab pos="2081883" algn="l"/>
                <a:tab pos="2498259" algn="l"/>
                <a:tab pos="2914636" algn="l"/>
                <a:tab pos="3331012" algn="l"/>
                <a:tab pos="3747389" algn="l"/>
                <a:tab pos="4163765" algn="l"/>
                <a:tab pos="4580142" algn="l"/>
                <a:tab pos="4996518" algn="l"/>
                <a:tab pos="5412895" algn="l"/>
              </a:tabLst>
            </a:pPr>
            <a:r>
              <a:rPr lang="en-GB" sz="1900" dirty="0">
                <a:ea typeface="WenQuanYi Micro Hei" charset="0"/>
                <a:cs typeface="WenQuanYi Micro Hei" charset="0"/>
              </a:rPr>
              <a:t>Integrate this - energy</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C3379F9D-8B9D-42BD-86DE-35D4B002DF14}" type="slidenum">
              <a:rPr lang="en-GB"/>
              <a:pPr/>
              <a:t>47</a:t>
            </a:fld>
            <a:endParaRPr lang="en-GB"/>
          </a:p>
        </p:txBody>
      </p:sp>
      <p:sp>
        <p:nvSpPr>
          <p:cNvPr id="14337" name="Rectangle 1"/>
          <p:cNvSpPr txBox="1">
            <a:spLocks noGrp="1" noRot="1" noChangeAspect="1" noChangeArrowheads="1"/>
          </p:cNvSpPr>
          <p:nvPr>
            <p:ph type="sldImg"/>
          </p:nvPr>
        </p:nvSpPr>
        <p:spPr bwMode="auto">
          <a:xfrm>
            <a:off x="1070705" y="729891"/>
            <a:ext cx="5172255" cy="3599559"/>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731213" y="4560392"/>
            <a:ext cx="5852774" cy="4320896"/>
          </a:xfrm>
          <a:prstGeom prst="rect">
            <a:avLst/>
          </a:prstGeom>
          <a:noFill/>
          <a:ln cap="flat">
            <a:round/>
            <a:headEnd/>
            <a:tailEnd/>
          </a:ln>
        </p:spPr>
        <p:txBody>
          <a:bodyPr lIns="0" tIns="14013" rIns="0" bIns="0"/>
          <a:lstStyle/>
          <a:p>
            <a:pPr marL="200096" indent="-198625" eaLnBrk="1">
              <a:lnSpc>
                <a:spcPct val="94000"/>
              </a:lnSpc>
              <a:spcBef>
                <a:spcPct val="0"/>
              </a:spcBef>
              <a:tabLst>
                <a:tab pos="416377" algn="l"/>
                <a:tab pos="832753" algn="l"/>
                <a:tab pos="1249130" algn="l"/>
                <a:tab pos="1665506" algn="l"/>
                <a:tab pos="2081883" algn="l"/>
                <a:tab pos="2498259" algn="l"/>
                <a:tab pos="2914636" algn="l"/>
                <a:tab pos="3331012" algn="l"/>
                <a:tab pos="3747389" algn="l"/>
                <a:tab pos="4163765" algn="l"/>
                <a:tab pos="4580142" algn="l"/>
                <a:tab pos="4996518" algn="l"/>
                <a:tab pos="5412895" algn="l"/>
              </a:tabLst>
            </a:pPr>
            <a:r>
              <a:rPr lang="en-GB" sz="1900" dirty="0">
                <a:ea typeface="WenQuanYi Micro Hei" charset="0"/>
                <a:cs typeface="WenQuanYi Micro Hei" charset="0"/>
              </a:rPr>
              <a:t>Stream back over </a:t>
            </a:r>
            <a:r>
              <a:rPr lang="en-GB" sz="1900" dirty="0" err="1">
                <a:ea typeface="WenQuanYi Micro Hei" charset="0"/>
                <a:cs typeface="WenQuanYi Micro Hei" charset="0"/>
              </a:rPr>
              <a:t>usb</a:t>
            </a:r>
            <a:r>
              <a:rPr lang="en-GB" sz="1900" dirty="0">
                <a:ea typeface="WenQuanYi Micro Hei" charset="0"/>
                <a:cs typeface="WenQuanYi Micro Hei" charset="0"/>
              </a:rPr>
              <a:t>, not fast enough</a:t>
            </a:r>
          </a:p>
          <a:p>
            <a:pPr marL="200096" indent="-198625" eaLnBrk="1">
              <a:lnSpc>
                <a:spcPct val="94000"/>
              </a:lnSpc>
              <a:spcBef>
                <a:spcPct val="0"/>
              </a:spcBef>
              <a:tabLst>
                <a:tab pos="416377" algn="l"/>
                <a:tab pos="832753" algn="l"/>
                <a:tab pos="1249130" algn="l"/>
                <a:tab pos="1665506" algn="l"/>
                <a:tab pos="2081883" algn="l"/>
                <a:tab pos="2498259" algn="l"/>
                <a:tab pos="2914636" algn="l"/>
                <a:tab pos="3331012" algn="l"/>
                <a:tab pos="3747389" algn="l"/>
                <a:tab pos="4163765" algn="l"/>
                <a:tab pos="4580142" algn="l"/>
                <a:tab pos="4996518" algn="l"/>
                <a:tab pos="5412895" algn="l"/>
              </a:tabLst>
            </a:pPr>
            <a:endParaRPr lang="en-GB" sz="1900" dirty="0">
              <a:ea typeface="WenQuanYi Micro Hei" charset="0"/>
              <a:cs typeface="WenQuanYi Micro Hei" charset="0"/>
            </a:endParaRPr>
          </a:p>
          <a:p>
            <a:pPr marL="200096" indent="-198625" eaLnBrk="1">
              <a:lnSpc>
                <a:spcPct val="94000"/>
              </a:lnSpc>
              <a:spcBef>
                <a:spcPct val="0"/>
              </a:spcBef>
              <a:tabLst>
                <a:tab pos="416377" algn="l"/>
                <a:tab pos="832753" algn="l"/>
                <a:tab pos="1249130" algn="l"/>
                <a:tab pos="1665506" algn="l"/>
                <a:tab pos="2081883" algn="l"/>
                <a:tab pos="2498259" algn="l"/>
                <a:tab pos="2914636" algn="l"/>
                <a:tab pos="3331012" algn="l"/>
                <a:tab pos="3747389" algn="l"/>
                <a:tab pos="4163765" algn="l"/>
                <a:tab pos="4580142" algn="l"/>
                <a:tab pos="4996518" algn="l"/>
                <a:tab pos="5412895" algn="l"/>
              </a:tabLst>
            </a:pPr>
            <a:r>
              <a:rPr lang="en-GB" sz="1900" dirty="0">
                <a:ea typeface="WenQuanYi Micro Hei" charset="0"/>
                <a:cs typeface="WenQuanYi Micro Hei" charset="0"/>
              </a:rPr>
              <a:t>Burst up to </a:t>
            </a:r>
            <a:r>
              <a:rPr lang="en-GB" sz="1900" dirty="0" smtClean="0">
                <a:ea typeface="WenQuanYi Micro Hei" charset="0"/>
                <a:cs typeface="WenQuanYi Micro Hei" charset="0"/>
              </a:rPr>
              <a:t>6.000.000</a:t>
            </a:r>
            <a:endParaRPr lang="en-GB" sz="1900" dirty="0">
              <a:ea typeface="WenQuanYi Micro Hei" charset="0"/>
              <a:cs typeface="WenQuanYi Micro Hei" charset="0"/>
            </a:endParaRPr>
          </a:p>
          <a:p>
            <a:pPr marL="200096" indent="-198625" eaLnBrk="1">
              <a:lnSpc>
                <a:spcPct val="94000"/>
              </a:lnSpc>
              <a:spcBef>
                <a:spcPct val="0"/>
              </a:spcBef>
              <a:tabLst>
                <a:tab pos="416377" algn="l"/>
                <a:tab pos="832753" algn="l"/>
                <a:tab pos="1249130" algn="l"/>
                <a:tab pos="1665506" algn="l"/>
                <a:tab pos="2081883" algn="l"/>
                <a:tab pos="2498259" algn="l"/>
                <a:tab pos="2914636" algn="l"/>
                <a:tab pos="3331012" algn="l"/>
                <a:tab pos="3747389" algn="l"/>
                <a:tab pos="4163765" algn="l"/>
                <a:tab pos="4580142" algn="l"/>
                <a:tab pos="4996518" algn="l"/>
                <a:tab pos="5412895" algn="l"/>
              </a:tabLst>
            </a:pPr>
            <a:endParaRPr lang="en-GB" sz="1900" dirty="0">
              <a:ea typeface="WenQuanYi Micro Hei" charset="0"/>
              <a:cs typeface="WenQuanYi Micro Hei" charset="0"/>
            </a:endParaRPr>
          </a:p>
          <a:p>
            <a:pPr marL="200096" indent="-198625" eaLnBrk="1">
              <a:lnSpc>
                <a:spcPct val="94000"/>
              </a:lnSpc>
              <a:spcBef>
                <a:spcPct val="0"/>
              </a:spcBef>
              <a:tabLst>
                <a:tab pos="416377" algn="l"/>
                <a:tab pos="832753" algn="l"/>
                <a:tab pos="1249130" algn="l"/>
                <a:tab pos="1665506" algn="l"/>
                <a:tab pos="2081883" algn="l"/>
                <a:tab pos="2498259" algn="l"/>
                <a:tab pos="2914636" algn="l"/>
                <a:tab pos="3331012" algn="l"/>
                <a:tab pos="3747389" algn="l"/>
                <a:tab pos="4163765" algn="l"/>
                <a:tab pos="4580142" algn="l"/>
                <a:tab pos="4996518" algn="l"/>
                <a:tab pos="5412895" algn="l"/>
              </a:tabLst>
            </a:pPr>
            <a:r>
              <a:rPr lang="en-GB" sz="1900" dirty="0">
                <a:ea typeface="WenQuanYi Micro Hei" charset="0"/>
                <a:cs typeface="WenQuanYi Micro Hei" charset="0"/>
              </a:rPr>
              <a:t>Visualise power traces in </a:t>
            </a:r>
            <a:r>
              <a:rPr lang="en-GB" sz="1900" dirty="0" err="1">
                <a:ea typeface="WenQuanYi Micro Hei" charset="0"/>
                <a:cs typeface="WenQuanYi Micro Hei" charset="0"/>
              </a:rPr>
              <a:t>gtkwave</a:t>
            </a:r>
            <a:endParaRPr lang="en-GB" sz="1900" dirty="0">
              <a:ea typeface="WenQuanYi Micro Hei" charset="0"/>
              <a:cs typeface="WenQuanYi Micro Hei"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81A9A222-69C7-40E6-A86A-D7F0197DCC86}" type="slidenum">
              <a:rPr lang="en-GB"/>
              <a:pPr/>
              <a:t>48</a:t>
            </a:fld>
            <a:endParaRPr lang="en-GB"/>
          </a:p>
        </p:txBody>
      </p:sp>
      <p:sp>
        <p:nvSpPr>
          <p:cNvPr id="12289" name="Rectangle 1"/>
          <p:cNvSpPr txBox="1">
            <a:spLocks noGrp="1" noRot="1" noChangeAspect="1" noChangeArrowheads="1"/>
          </p:cNvSpPr>
          <p:nvPr>
            <p:ph type="sldImg"/>
          </p:nvPr>
        </p:nvSpPr>
        <p:spPr bwMode="auto">
          <a:xfrm>
            <a:off x="1257300" y="730250"/>
            <a:ext cx="4799013" cy="3598863"/>
          </a:xfrm>
          <a:prstGeom prst="rect">
            <a:avLst/>
          </a:prstGeom>
          <a:solidFill>
            <a:srgbClr val="FFFFFF"/>
          </a:solidFill>
          <a:ln>
            <a:solidFill>
              <a:srgbClr val="000000"/>
            </a:solidFill>
            <a:miter lim="800000"/>
            <a:headEnd/>
            <a:tailEnd/>
          </a:ln>
        </p:spPr>
      </p:sp>
      <p:sp>
        <p:nvSpPr>
          <p:cNvPr id="12290" name="Text Box 2"/>
          <p:cNvSpPr txBox="1">
            <a:spLocks noGrp="1" noChangeArrowheads="1"/>
          </p:cNvSpPr>
          <p:nvPr>
            <p:ph type="body" idx="1"/>
          </p:nvPr>
        </p:nvSpPr>
        <p:spPr bwMode="auto">
          <a:xfrm>
            <a:off x="731213" y="4560392"/>
            <a:ext cx="5852774" cy="4320896"/>
          </a:xfrm>
          <a:prstGeom prst="rect">
            <a:avLst/>
          </a:prstGeom>
          <a:noFill/>
          <a:ln cap="flat">
            <a:round/>
            <a:headEnd/>
            <a:tailEnd/>
          </a:ln>
        </p:spPr>
        <p:txBody>
          <a:bodyPr lIns="0" tIns="14013" rIns="0" bIns="0"/>
          <a:lstStyle/>
          <a:p>
            <a:pPr marL="200096" indent="-198625" eaLnBrk="1">
              <a:lnSpc>
                <a:spcPct val="94000"/>
              </a:lnSpc>
              <a:spcBef>
                <a:spcPct val="0"/>
              </a:spcBef>
              <a:tabLst>
                <a:tab pos="416377" algn="l"/>
                <a:tab pos="832753" algn="l"/>
                <a:tab pos="1249130" algn="l"/>
                <a:tab pos="1665506" algn="l"/>
                <a:tab pos="2081883" algn="l"/>
                <a:tab pos="2498259" algn="l"/>
                <a:tab pos="2914636" algn="l"/>
                <a:tab pos="3331012" algn="l"/>
                <a:tab pos="3747389" algn="l"/>
                <a:tab pos="4163765" algn="l"/>
                <a:tab pos="4580142" algn="l"/>
                <a:tab pos="4996518" algn="l"/>
                <a:tab pos="5412895" algn="l"/>
              </a:tabLst>
            </a:pPr>
            <a:r>
              <a:rPr lang="en-GB" sz="1900" dirty="0" smtClean="0">
                <a:ea typeface="WenQuanYi Micro Hei" charset="0"/>
                <a:cs typeface="WenQuanYi Micro Hei" charset="0"/>
              </a:rPr>
              <a:t>But, soldering is still not part of our CS programmes,</a:t>
            </a:r>
            <a:r>
              <a:rPr lang="en-GB" sz="1900" baseline="0" dirty="0" smtClean="0">
                <a:ea typeface="WenQuanYi Micro Hei" charset="0"/>
                <a:cs typeface="WenQuanYi Micro Hei" charset="0"/>
              </a:rPr>
              <a:t> nor of any SW Engineering courses. </a:t>
            </a:r>
            <a:r>
              <a:rPr lang="en-GB" sz="1900" baseline="0" dirty="0" smtClean="0">
                <a:ea typeface="WenQuanYi Micro Hei" charset="0"/>
                <a:cs typeface="WenQuanYi Micro Hei" charset="0"/>
                <a:sym typeface="Wingdings"/>
              </a:rPr>
              <a:t></a:t>
            </a:r>
            <a:endParaRPr lang="en-GB" sz="1900" dirty="0">
              <a:ea typeface="WenQuanYi Micro Hei" charset="0"/>
              <a:cs typeface="WenQuanYi Micro Hei"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To bridge this</a:t>
            </a:r>
            <a:r>
              <a:rPr lang="en-GB" baseline="0" dirty="0" smtClean="0"/>
              <a:t> gap…open source, design can be downloaded from </a:t>
            </a:r>
            <a:r>
              <a:rPr lang="en-GB" baseline="0" dirty="0" err="1" smtClean="0"/>
              <a:t>mageec.org</a:t>
            </a:r>
            <a:r>
              <a:rPr lang="en-GB" baseline="0" dirty="0" smtClean="0"/>
              <a:t>!</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49</a:t>
            </a:fld>
            <a:endParaRPr lang="en-GB"/>
          </a:p>
        </p:txBody>
      </p:sp>
    </p:spTree>
    <p:extLst>
      <p:ext uri="{BB962C8B-B14F-4D97-AF65-F5344CB8AC3E}">
        <p14:creationId xmlns:p14="http://schemas.microsoft.com/office/powerpoint/2010/main" val="7601812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To bridge this</a:t>
            </a:r>
            <a:r>
              <a:rPr lang="en-GB" baseline="0" dirty="0" smtClean="0"/>
              <a:t> gap…open source, design can be downloaded from </a:t>
            </a:r>
            <a:r>
              <a:rPr lang="en-GB" baseline="0" dirty="0" err="1" smtClean="0"/>
              <a:t>mageec.org</a:t>
            </a:r>
            <a:r>
              <a:rPr lang="en-GB" baseline="0" dirty="0" smtClean="0"/>
              <a:t>!</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50</a:t>
            </a:fld>
            <a:endParaRPr lang="en-GB"/>
          </a:p>
        </p:txBody>
      </p:sp>
    </p:spTree>
    <p:extLst>
      <p:ext uri="{BB962C8B-B14F-4D97-AF65-F5344CB8AC3E}">
        <p14:creationId xmlns:p14="http://schemas.microsoft.com/office/powerpoint/2010/main" val="7601812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51</a:t>
            </a:fld>
            <a:endParaRPr lang="en-GB"/>
          </a:p>
        </p:txBody>
      </p:sp>
    </p:spTree>
    <p:extLst>
      <p:ext uri="{BB962C8B-B14F-4D97-AF65-F5344CB8AC3E}">
        <p14:creationId xmlns:p14="http://schemas.microsoft.com/office/powerpoint/2010/main" val="9407173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52</a:t>
            </a:fld>
            <a:endParaRPr lang="en-GB"/>
          </a:p>
        </p:txBody>
      </p:sp>
    </p:spTree>
    <p:extLst>
      <p:ext uri="{BB962C8B-B14F-4D97-AF65-F5344CB8AC3E}">
        <p14:creationId xmlns:p14="http://schemas.microsoft.com/office/powerpoint/2010/main" val="33283549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55</a:t>
            </a:fld>
            <a:endParaRPr lang="en-GB"/>
          </a:p>
        </p:txBody>
      </p:sp>
    </p:spTree>
    <p:extLst>
      <p:ext uri="{BB962C8B-B14F-4D97-AF65-F5344CB8AC3E}">
        <p14:creationId xmlns:p14="http://schemas.microsoft.com/office/powerpoint/2010/main" val="5647343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PlaceHolder 1"/>
          <p:cNvSpPr>
            <a:spLocks noGrp="1"/>
          </p:cNvSpPr>
          <p:nvPr>
            <p:ph type="body"/>
          </p:nvPr>
        </p:nvSpPr>
        <p:spPr>
          <a:xfrm>
            <a:off x="731880" y="4560840"/>
            <a:ext cx="5851080" cy="4319280"/>
          </a:xfrm>
          <a:prstGeom prst="rect">
            <a:avLst/>
          </a:prstGeom>
        </p:spPr>
        <p:txBody>
          <a:bodyPr/>
          <a:lstStyle/>
          <a:p>
            <a:r>
              <a:rPr lang="en-GB" sz="1200" b="0" i="0" u="none" strike="noStrike" kern="1200" baseline="0" dirty="0" err="1" smtClean="0">
                <a:solidFill>
                  <a:schemeClr val="tx1"/>
                </a:solidFill>
                <a:latin typeface="Arial" charset="0"/>
                <a:ea typeface="+mn-ea"/>
                <a:cs typeface="+mn-cs"/>
              </a:rPr>
              <a:t>acmqueue</a:t>
            </a:r>
            <a:r>
              <a:rPr lang="en-GB" sz="1200" b="0" i="0" u="none" strike="noStrike" kern="1200" baseline="0" dirty="0" smtClean="0">
                <a:solidFill>
                  <a:schemeClr val="tx1"/>
                </a:solidFill>
                <a:latin typeface="Arial" charset="0"/>
                <a:ea typeface="+mn-ea"/>
                <a:cs typeface="+mn-cs"/>
              </a:rPr>
              <a:t>&gt; We've focused a lot on the hardware, and I think that's a very important</a:t>
            </a:r>
          </a:p>
          <a:p>
            <a:r>
              <a:rPr lang="en-GB" sz="1200" b="0" i="0" u="none" strike="noStrike" kern="1200" baseline="0" dirty="0" smtClean="0">
                <a:solidFill>
                  <a:schemeClr val="tx1"/>
                </a:solidFill>
                <a:latin typeface="Arial" charset="0"/>
                <a:ea typeface="+mn-ea"/>
                <a:cs typeface="+mn-cs"/>
              </a:rPr>
              <a:t>context in the framework of what's going on with energy and computing. Looking</a:t>
            </a:r>
          </a:p>
          <a:p>
            <a:r>
              <a:rPr lang="en-GB" sz="1200" b="0" i="0" u="none" strike="noStrike" kern="1200" baseline="0" dirty="0" smtClean="0">
                <a:solidFill>
                  <a:schemeClr val="tx1"/>
                </a:solidFill>
                <a:latin typeface="Arial" charset="0"/>
                <a:ea typeface="+mn-ea"/>
                <a:cs typeface="+mn-cs"/>
              </a:rPr>
              <a:t>forward, is most of this pursuit to be energy efficient going to be achieved by</a:t>
            </a:r>
          </a:p>
          <a:p>
            <a:r>
              <a:rPr lang="en-GB" sz="1200" b="0" i="0" u="none" strike="noStrike" kern="1200" baseline="0" dirty="0" smtClean="0">
                <a:solidFill>
                  <a:schemeClr val="tx1"/>
                </a:solidFill>
                <a:latin typeface="Arial" charset="0"/>
                <a:ea typeface="+mn-ea"/>
                <a:cs typeface="+mn-cs"/>
              </a:rPr>
              <a:t>advances in the component and hardware technology, or is it also going to have</a:t>
            </a:r>
          </a:p>
          <a:p>
            <a:r>
              <a:rPr lang="en-GB" sz="1200" b="0" i="0" u="none" strike="noStrike" kern="1200" baseline="0" dirty="0" smtClean="0">
                <a:solidFill>
                  <a:schemeClr val="tx1"/>
                </a:solidFill>
                <a:latin typeface="Arial" charset="0"/>
                <a:ea typeface="+mn-ea"/>
                <a:cs typeface="+mn-cs"/>
              </a:rPr>
              <a:t>great consequence for software developers?</a:t>
            </a:r>
          </a:p>
          <a:p>
            <a:endParaRPr lang="en-GB" sz="1200" b="0" i="0" u="none" strike="noStrike" kern="1200" baseline="0" dirty="0" smtClean="0">
              <a:solidFill>
                <a:schemeClr val="tx1"/>
              </a:solidFill>
              <a:latin typeface="Arial" charset="0"/>
              <a:ea typeface="+mn-ea"/>
              <a:cs typeface="+mn-cs"/>
            </a:endParaRPr>
          </a:p>
          <a:p>
            <a:endParaRPr dirty="0"/>
          </a:p>
        </p:txBody>
      </p:sp>
      <p:sp>
        <p:nvSpPr>
          <p:cNvPr id="871" name="TextShape 2"/>
          <p:cNvSpPr txBox="1"/>
          <p:nvPr/>
        </p:nvSpPr>
        <p:spPr>
          <a:xfrm>
            <a:off x="4143240" y="9120240"/>
            <a:ext cx="3169800" cy="479160"/>
          </a:xfrm>
          <a:prstGeom prst="rect">
            <a:avLst/>
          </a:prstGeom>
          <a:noFill/>
          <a:ln w="9360">
            <a:noFill/>
          </a:ln>
        </p:spPr>
        <p:txBody>
          <a:bodyPr anchor="b"/>
          <a:lstStyle/>
          <a:p>
            <a:pPr algn="r" fontAlgn="auto">
              <a:spcBef>
                <a:spcPts val="0"/>
              </a:spcBef>
              <a:spcAft>
                <a:spcPts val="0"/>
              </a:spcAft>
            </a:pPr>
            <a:fld id="{84988DC1-F11B-4D6A-A1D0-6256ED7F514A}" type="slidenum">
              <a:rPr lang="en-GB" sz="1200" spc="-1">
                <a:solidFill>
                  <a:srgbClr val="000000"/>
                </a:solidFill>
                <a:uFill>
                  <a:solidFill>
                    <a:srgbClr val="FFFFFF"/>
                  </a:solidFill>
                </a:uFill>
                <a:latin typeface="Arial"/>
              </a:rPr>
              <a:pPr algn="r" fontAlgn="auto">
                <a:spcBef>
                  <a:spcPts val="0"/>
                </a:spcBef>
                <a:spcAft>
                  <a:spcPts val="0"/>
                </a:spcAft>
              </a:pPr>
              <a:t>56</a:t>
            </a:fld>
            <a:endParaRPr>
              <a:solidFill>
                <a:prstClr val="black"/>
              </a:solidFill>
              <a:latin typeface="Calibri"/>
            </a:endParaRPr>
          </a:p>
        </p:txBody>
      </p:sp>
    </p:spTree>
    <p:extLst>
      <p:ext uri="{BB962C8B-B14F-4D97-AF65-F5344CB8AC3E}">
        <p14:creationId xmlns:p14="http://schemas.microsoft.com/office/powerpoint/2010/main" val="3420220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solidFill>
                  <a:prstClr val="black"/>
                </a:solidFill>
              </a:rPr>
              <a:pPr>
                <a:defRPr/>
              </a:pPr>
              <a:t>9</a:t>
            </a:fld>
            <a:endParaRPr lang="en-GB">
              <a:solidFill>
                <a:prstClr val="black"/>
              </a:solidFill>
            </a:endParaRPr>
          </a:p>
        </p:txBody>
      </p:sp>
    </p:spTree>
    <p:extLst>
      <p:ext uri="{BB962C8B-B14F-4D97-AF65-F5344CB8AC3E}">
        <p14:creationId xmlns:p14="http://schemas.microsoft.com/office/powerpoint/2010/main" val="28285814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solidFill>
                  <a:prstClr val="black"/>
                </a:solidFill>
              </a:rPr>
              <a:pPr>
                <a:defRPr/>
              </a:pPr>
              <a:t>57</a:t>
            </a:fld>
            <a:endParaRPr lang="en-GB">
              <a:solidFill>
                <a:prstClr val="black"/>
              </a:solidFill>
            </a:endParaRPr>
          </a:p>
        </p:txBody>
      </p:sp>
    </p:spTree>
    <p:extLst>
      <p:ext uri="{BB962C8B-B14F-4D97-AF65-F5344CB8AC3E}">
        <p14:creationId xmlns:p14="http://schemas.microsoft.com/office/powerpoint/2010/main" val="33283549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58</a:t>
            </a:fld>
            <a:endParaRPr lang="en-GB"/>
          </a:p>
        </p:txBody>
      </p:sp>
    </p:spTree>
    <p:extLst>
      <p:ext uri="{BB962C8B-B14F-4D97-AF65-F5344CB8AC3E}">
        <p14:creationId xmlns:p14="http://schemas.microsoft.com/office/powerpoint/2010/main" val="27939502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endParaRPr dirty="0"/>
          </a:p>
        </p:txBody>
      </p:sp>
    </p:spTree>
    <p:extLst>
      <p:ext uri="{BB962C8B-B14F-4D97-AF65-F5344CB8AC3E}">
        <p14:creationId xmlns:p14="http://schemas.microsoft.com/office/powerpoint/2010/main" val="9785387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endParaRPr dirty="0"/>
          </a:p>
        </p:txBody>
      </p:sp>
    </p:spTree>
    <p:extLst>
      <p:ext uri="{BB962C8B-B14F-4D97-AF65-F5344CB8AC3E}">
        <p14:creationId xmlns:p14="http://schemas.microsoft.com/office/powerpoint/2010/main" val="15636451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pPr>
              <a:buNone/>
            </a:pPr>
            <a:endParaRPr lang="en-GB" dirty="0"/>
          </a:p>
        </p:txBody>
      </p:sp>
    </p:spTree>
    <p:extLst>
      <p:ext uri="{BB962C8B-B14F-4D97-AF65-F5344CB8AC3E}">
        <p14:creationId xmlns:p14="http://schemas.microsoft.com/office/powerpoint/2010/main" val="19548976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endParaRPr dirty="0"/>
          </a:p>
        </p:txBody>
      </p:sp>
    </p:spTree>
    <p:extLst>
      <p:ext uri="{BB962C8B-B14F-4D97-AF65-F5344CB8AC3E}">
        <p14:creationId xmlns:p14="http://schemas.microsoft.com/office/powerpoint/2010/main" val="26252275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0" name="Shape 140"/>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endParaRPr dirty="0"/>
          </a:p>
        </p:txBody>
      </p:sp>
    </p:spTree>
    <p:extLst>
      <p:ext uri="{BB962C8B-B14F-4D97-AF65-F5344CB8AC3E}">
        <p14:creationId xmlns:p14="http://schemas.microsoft.com/office/powerpoint/2010/main" val="39635024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endParaRPr dirty="0"/>
          </a:p>
        </p:txBody>
      </p:sp>
    </p:spTree>
    <p:extLst>
      <p:ext uri="{BB962C8B-B14F-4D97-AF65-F5344CB8AC3E}">
        <p14:creationId xmlns:p14="http://schemas.microsoft.com/office/powerpoint/2010/main" val="11753307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endParaRPr dirty="0"/>
          </a:p>
        </p:txBody>
      </p:sp>
    </p:spTree>
    <p:extLst>
      <p:ext uri="{BB962C8B-B14F-4D97-AF65-F5344CB8AC3E}">
        <p14:creationId xmlns:p14="http://schemas.microsoft.com/office/powerpoint/2010/main" val="3752600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 name="Shape 158"/>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pPr>
              <a:buNone/>
            </a:pPr>
            <a:endParaRPr lang="en-GB" dirty="0"/>
          </a:p>
        </p:txBody>
      </p:sp>
    </p:spTree>
    <p:extLst>
      <p:ext uri="{BB962C8B-B14F-4D97-AF65-F5344CB8AC3E}">
        <p14:creationId xmlns:p14="http://schemas.microsoft.com/office/powerpoint/2010/main" val="435175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600" i="1" dirty="0" smtClean="0"/>
              <a:t>Whether</a:t>
            </a:r>
            <a:r>
              <a:rPr lang="en-GB" sz="1600" i="1" baseline="0" dirty="0" smtClean="0"/>
              <a:t> </a:t>
            </a:r>
            <a:r>
              <a:rPr lang="en-GB" sz="1600" i="1" dirty="0" smtClean="0"/>
              <a:t>embedded systems, mobile devices, or the</a:t>
            </a:r>
            <a:r>
              <a:rPr lang="en-GB" sz="1600" dirty="0" smtClean="0"/>
              <a:t> large-scale </a:t>
            </a:r>
            <a:r>
              <a:rPr lang="en-GB" sz="1600" i="1" dirty="0" smtClean="0"/>
              <a:t>systems that help</a:t>
            </a:r>
            <a:r>
              <a:rPr lang="en-GB" sz="1600" i="1" baseline="0" dirty="0" smtClean="0"/>
              <a:t> predict the weather</a:t>
            </a:r>
            <a:endParaRPr lang="en-GB" sz="1600"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10</a:t>
            </a:fld>
            <a:endParaRPr lang="en-GB"/>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endParaRPr dirty="0"/>
          </a:p>
        </p:txBody>
      </p:sp>
    </p:spTree>
    <p:extLst>
      <p:ext uri="{BB962C8B-B14F-4D97-AF65-F5344CB8AC3E}">
        <p14:creationId xmlns:p14="http://schemas.microsoft.com/office/powerpoint/2010/main" val="27045554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endParaRPr/>
          </a:p>
        </p:txBody>
      </p:sp>
    </p:spTree>
    <p:extLst>
      <p:ext uri="{BB962C8B-B14F-4D97-AF65-F5344CB8AC3E}">
        <p14:creationId xmlns:p14="http://schemas.microsoft.com/office/powerpoint/2010/main" val="10155854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endParaRPr/>
          </a:p>
        </p:txBody>
      </p:sp>
    </p:spTree>
    <p:extLst>
      <p:ext uri="{BB962C8B-B14F-4D97-AF65-F5344CB8AC3E}">
        <p14:creationId xmlns:p14="http://schemas.microsoft.com/office/powerpoint/2010/main" val="1328104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70</a:t>
            </a:fld>
            <a:endParaRPr lang="en-GB"/>
          </a:p>
        </p:txBody>
      </p:sp>
    </p:spTree>
    <p:extLst>
      <p:ext uri="{BB962C8B-B14F-4D97-AF65-F5344CB8AC3E}">
        <p14:creationId xmlns:p14="http://schemas.microsoft.com/office/powerpoint/2010/main" val="29887976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71</a:t>
            </a:fld>
            <a:endParaRPr lang="en-GB"/>
          </a:p>
        </p:txBody>
      </p:sp>
    </p:spTree>
    <p:extLst>
      <p:ext uri="{BB962C8B-B14F-4D97-AF65-F5344CB8AC3E}">
        <p14:creationId xmlns:p14="http://schemas.microsoft.com/office/powerpoint/2010/main" val="30750917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solidFill>
                  <a:prstClr val="black"/>
                </a:solidFill>
              </a:rPr>
              <a:pPr>
                <a:defRPr/>
              </a:pPr>
              <a:t>72</a:t>
            </a:fld>
            <a:endParaRPr lang="en-GB">
              <a:solidFill>
                <a:prstClr val="black"/>
              </a:solidFill>
            </a:endParaRPr>
          </a:p>
        </p:txBody>
      </p:sp>
    </p:spTree>
    <p:extLst>
      <p:ext uri="{BB962C8B-B14F-4D97-AF65-F5344CB8AC3E}">
        <p14:creationId xmlns:p14="http://schemas.microsoft.com/office/powerpoint/2010/main" val="10513045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solidFill>
                  <a:prstClr val="black"/>
                </a:solidFill>
              </a:rPr>
              <a:pPr>
                <a:defRPr/>
              </a:pPr>
              <a:t>73</a:t>
            </a:fld>
            <a:endParaRPr lang="en-GB">
              <a:solidFill>
                <a:prstClr val="black"/>
              </a:solidFill>
            </a:endParaRPr>
          </a:p>
        </p:txBody>
      </p:sp>
    </p:spTree>
    <p:extLst>
      <p:ext uri="{BB962C8B-B14F-4D97-AF65-F5344CB8AC3E}">
        <p14:creationId xmlns:p14="http://schemas.microsoft.com/office/powerpoint/2010/main" val="10513045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74</a:t>
            </a:fld>
            <a:endParaRPr lang="en-GB"/>
          </a:p>
        </p:txBody>
      </p:sp>
    </p:spTree>
    <p:extLst>
      <p:ext uri="{BB962C8B-B14F-4D97-AF65-F5344CB8AC3E}">
        <p14:creationId xmlns:p14="http://schemas.microsoft.com/office/powerpoint/2010/main" val="37923219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75</a:t>
            </a:fld>
            <a:endParaRPr lang="en-GB"/>
          </a:p>
        </p:txBody>
      </p:sp>
    </p:spTree>
    <p:extLst>
      <p:ext uri="{BB962C8B-B14F-4D97-AF65-F5344CB8AC3E}">
        <p14:creationId xmlns:p14="http://schemas.microsoft.com/office/powerpoint/2010/main" val="33522178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76</a:t>
            </a:fld>
            <a:endParaRPr lang="en-GB"/>
          </a:p>
        </p:txBody>
      </p:sp>
    </p:spTree>
    <p:extLst>
      <p:ext uri="{BB962C8B-B14F-4D97-AF65-F5344CB8AC3E}">
        <p14:creationId xmlns:p14="http://schemas.microsoft.com/office/powerpoint/2010/main" val="2255520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i="1" dirty="0" smtClean="0"/>
              <a:t>Energy efficiency is the limiting factor in system design.</a:t>
            </a:r>
          </a:p>
          <a:p>
            <a:endParaRPr lang="en-GB" i="1"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GB" dirty="0" smtClean="0"/>
              <a:t>Energy has become the primary limiting factor in the development of all systems, whether due to the cost of energy or cooling in large systems or due to battery life in mobile devices. </a:t>
            </a:r>
          </a:p>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11</a:t>
            </a:fld>
            <a:endParaRPr lang="en-GB"/>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78</a:t>
            </a:fld>
            <a:endParaRPr lang="en-GB"/>
          </a:p>
        </p:txBody>
      </p:sp>
    </p:spTree>
    <p:extLst>
      <p:ext uri="{BB962C8B-B14F-4D97-AF65-F5344CB8AC3E}">
        <p14:creationId xmlns:p14="http://schemas.microsoft.com/office/powerpoint/2010/main" val="24526116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79</a:t>
            </a:fld>
            <a:endParaRPr lang="en-GB"/>
          </a:p>
        </p:txBody>
      </p:sp>
    </p:spTree>
    <p:extLst>
      <p:ext uri="{BB962C8B-B14F-4D97-AF65-F5344CB8AC3E}">
        <p14:creationId xmlns:p14="http://schemas.microsoft.com/office/powerpoint/2010/main" val="48814309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What</a:t>
            </a:r>
            <a:r>
              <a:rPr lang="en-GB" baseline="0" dirty="0" smtClean="0"/>
              <a:t> makes it difficult to associate costs with entities?</a:t>
            </a:r>
            <a:r>
              <a:rPr lang="en-GB" dirty="0" smtClean="0"/>
              <a:t> </a:t>
            </a:r>
          </a:p>
          <a:p>
            <a:pPr marL="171450" indent="-171450">
              <a:buFontTx/>
              <a:buChar char="-"/>
            </a:pPr>
            <a:r>
              <a:rPr lang="en-GB" dirty="0" smtClean="0"/>
              <a:t>how accurate can we associate costs with entities – from</a:t>
            </a:r>
            <a:r>
              <a:rPr lang="en-GB" baseline="0" dirty="0" smtClean="0"/>
              <a:t> source to executable is a long way and the compiler transforms/optimizes the program beyond recognition</a:t>
            </a:r>
          </a:p>
          <a:p>
            <a:pPr marL="171450" indent="-171450">
              <a:buFontTx/>
              <a:buChar char="-"/>
            </a:pPr>
            <a:endParaRPr lang="en-GB" baseline="0" dirty="0" smtClean="0"/>
          </a:p>
          <a:p>
            <a:pPr marL="0" indent="0">
              <a:buFontTx/>
              <a:buNone/>
            </a:pPr>
            <a:r>
              <a:rPr lang="en-GB" baseline="0" dirty="0" smtClean="0"/>
              <a:t>How useful is the model:</a:t>
            </a:r>
          </a:p>
          <a:p>
            <a:pPr marL="171450" indent="-171450">
              <a:buFontTx/>
              <a:buChar char="-"/>
            </a:pPr>
            <a:r>
              <a:rPr lang="en-GB" baseline="0" dirty="0" smtClean="0"/>
              <a:t>at ISA</a:t>
            </a:r>
          </a:p>
          <a:p>
            <a:pPr marL="171450" indent="-171450">
              <a:buFontTx/>
              <a:buChar char="-"/>
            </a:pPr>
            <a:r>
              <a:rPr lang="en-GB" baseline="0" dirty="0" smtClean="0"/>
              <a:t>at LLVM IR</a:t>
            </a:r>
          </a:p>
          <a:p>
            <a:pPr marL="171450" indent="-171450">
              <a:buFontTx/>
              <a:buChar char="-"/>
            </a:pPr>
            <a:r>
              <a:rPr lang="en-GB" baseline="0" dirty="0" smtClean="0"/>
              <a:t>at source code -&gt; most useful for software developer</a:t>
            </a:r>
          </a:p>
          <a:p>
            <a:pPr marL="171450" indent="-171450">
              <a:buFontTx/>
              <a:buChar char="-"/>
            </a:pPr>
            <a:endParaRPr lang="en-GB" baseline="0" dirty="0" smtClean="0"/>
          </a:p>
          <a:p>
            <a:pPr marL="171450" indent="-171450">
              <a:buFontTx/>
              <a:buChar char="-"/>
            </a:pPr>
            <a:endParaRPr lang="en-GB" baseline="0" dirty="0" smtClean="0"/>
          </a:p>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80</a:t>
            </a:fld>
            <a:endParaRPr lang="en-GB"/>
          </a:p>
        </p:txBody>
      </p:sp>
    </p:spTree>
    <p:extLst>
      <p:ext uri="{BB962C8B-B14F-4D97-AF65-F5344CB8AC3E}">
        <p14:creationId xmlns:p14="http://schemas.microsoft.com/office/powerpoint/2010/main" val="378338886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What</a:t>
            </a:r>
            <a:r>
              <a:rPr lang="en-GB" baseline="0" dirty="0" smtClean="0"/>
              <a:t> makes it difficult to associate costs with entities?</a:t>
            </a:r>
            <a:r>
              <a:rPr lang="en-GB" dirty="0" smtClean="0"/>
              <a:t> </a:t>
            </a:r>
          </a:p>
          <a:p>
            <a:pPr marL="171450" indent="-171450">
              <a:buFontTx/>
              <a:buChar char="-"/>
            </a:pPr>
            <a:r>
              <a:rPr lang="en-GB" dirty="0" smtClean="0"/>
              <a:t>how accurate can we associate costs with entities – from</a:t>
            </a:r>
            <a:r>
              <a:rPr lang="en-GB" baseline="0" dirty="0" smtClean="0"/>
              <a:t> source to executable is a long way and the compiler transforms/optimizes the program beyond recognition</a:t>
            </a:r>
          </a:p>
          <a:p>
            <a:pPr marL="171450" indent="-171450">
              <a:buFontTx/>
              <a:buChar char="-"/>
            </a:pPr>
            <a:endParaRPr lang="en-GB" baseline="0" dirty="0" smtClean="0"/>
          </a:p>
          <a:p>
            <a:pPr marL="0" indent="0">
              <a:buFontTx/>
              <a:buNone/>
            </a:pPr>
            <a:r>
              <a:rPr lang="en-GB" baseline="0" dirty="0" smtClean="0"/>
              <a:t>How useful is the model:</a:t>
            </a:r>
          </a:p>
          <a:p>
            <a:pPr marL="171450" indent="-171450">
              <a:buFontTx/>
              <a:buChar char="-"/>
            </a:pPr>
            <a:r>
              <a:rPr lang="en-GB" baseline="0" dirty="0" smtClean="0"/>
              <a:t>at ISA</a:t>
            </a:r>
          </a:p>
          <a:p>
            <a:pPr marL="171450" indent="-171450">
              <a:buFontTx/>
              <a:buChar char="-"/>
            </a:pPr>
            <a:r>
              <a:rPr lang="en-GB" baseline="0" dirty="0" smtClean="0"/>
              <a:t>at LLVM IR</a:t>
            </a:r>
          </a:p>
          <a:p>
            <a:pPr marL="171450" indent="-171450">
              <a:buFontTx/>
              <a:buChar char="-"/>
            </a:pPr>
            <a:r>
              <a:rPr lang="en-GB" baseline="0" dirty="0" smtClean="0"/>
              <a:t>at source code -&gt; most useful for software developer</a:t>
            </a:r>
          </a:p>
          <a:p>
            <a:pPr marL="171450" indent="-171450">
              <a:buFontTx/>
              <a:buChar char="-"/>
            </a:pPr>
            <a:endParaRPr lang="en-GB" baseline="0" smtClean="0"/>
          </a:p>
          <a:p>
            <a:pPr marL="171450" indent="-171450">
              <a:buFontTx/>
              <a:buChar char="-"/>
            </a:pPr>
            <a:endParaRPr lang="en-GB" baseline="0" dirty="0" smtClean="0"/>
          </a:p>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81</a:t>
            </a:fld>
            <a:endParaRPr lang="en-GB"/>
          </a:p>
        </p:txBody>
      </p:sp>
    </p:spTree>
    <p:extLst>
      <p:ext uri="{BB962C8B-B14F-4D97-AF65-F5344CB8AC3E}">
        <p14:creationId xmlns:p14="http://schemas.microsoft.com/office/powerpoint/2010/main" val="37833888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82</a:t>
            </a:fld>
            <a:endParaRPr lang="en-GB"/>
          </a:p>
        </p:txBody>
      </p:sp>
    </p:spTree>
    <p:extLst>
      <p:ext uri="{BB962C8B-B14F-4D97-AF65-F5344CB8AC3E}">
        <p14:creationId xmlns:p14="http://schemas.microsoft.com/office/powerpoint/2010/main" val="35664295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Short excurse into how this may be possible to do:</a:t>
            </a:r>
          </a:p>
          <a:p>
            <a:pPr marL="171450" indent="-171450">
              <a:buFontTx/>
              <a:buChar char="-"/>
            </a:pPr>
            <a:r>
              <a:rPr lang="en-GB" dirty="0" smtClean="0"/>
              <a:t>large loops of each instruction to determine the base costs</a:t>
            </a:r>
          </a:p>
          <a:p>
            <a:pPr marL="171450" indent="-171450">
              <a:buFontTx/>
              <a:buChar char="-"/>
            </a:pPr>
            <a:r>
              <a:rPr lang="en-GB" dirty="0" smtClean="0"/>
              <a:t>large loops of pairs of instructions to determine the switching costs</a:t>
            </a:r>
          </a:p>
          <a:p>
            <a:pPr marL="171450" indent="-171450">
              <a:buFontTx/>
              <a:buChar char="-"/>
            </a:pPr>
            <a:r>
              <a:rPr lang="en-GB" dirty="0" smtClean="0"/>
              <a:t>regression for instructions</a:t>
            </a:r>
            <a:r>
              <a:rPr lang="en-GB" baseline="0" dirty="0" smtClean="0"/>
              <a:t> that can’t easily be tested</a:t>
            </a:r>
          </a:p>
          <a:p>
            <a:pPr marL="171450" indent="-171450">
              <a:buFontTx/>
              <a:buChar char="-"/>
            </a:pPr>
            <a:r>
              <a:rPr lang="en-GB" baseline="0" dirty="0" smtClean="0"/>
              <a:t>Which data should we use?</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83</a:t>
            </a:fld>
            <a:endParaRPr lang="en-GB"/>
          </a:p>
        </p:txBody>
      </p:sp>
    </p:spTree>
    <p:extLst>
      <p:ext uri="{BB962C8B-B14F-4D97-AF65-F5344CB8AC3E}">
        <p14:creationId xmlns:p14="http://schemas.microsoft.com/office/powerpoint/2010/main" val="356642954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LATER: How can we obtain these: execution trace, simulation trace, static analysis</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84</a:t>
            </a:fld>
            <a:endParaRPr lang="en-GB"/>
          </a:p>
        </p:txBody>
      </p:sp>
    </p:spTree>
    <p:extLst>
      <p:ext uri="{BB962C8B-B14F-4D97-AF65-F5344CB8AC3E}">
        <p14:creationId xmlns:p14="http://schemas.microsoft.com/office/powerpoint/2010/main" val="356642954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smtClean="0"/>
              <a:t>translate into machine instructions</a:t>
            </a:r>
          </a:p>
          <a:p>
            <a:pPr marL="171450" indent="-171450">
              <a:buFontTx/>
              <a:buChar char="-"/>
            </a:pPr>
            <a:r>
              <a:rPr lang="en-GB" dirty="0" smtClean="0"/>
              <a:t>characterize the energy consumption of instructions – ISA level model</a:t>
            </a:r>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85</a:t>
            </a:fld>
            <a:endParaRPr lang="en-GB"/>
          </a:p>
        </p:txBody>
      </p:sp>
    </p:spTree>
    <p:extLst>
      <p:ext uri="{BB962C8B-B14F-4D97-AF65-F5344CB8AC3E}">
        <p14:creationId xmlns:p14="http://schemas.microsoft.com/office/powerpoint/2010/main" val="38416150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If we take the values for B and O to be in </a:t>
            </a:r>
            <a:r>
              <a:rPr kumimoji="0" lang="en-US" sz="1800" b="0" i="0" u="none" strike="noStrike" kern="1200" cap="none" spc="0" normalizeH="0" baseline="0" noProof="0" dirty="0" err="1" smtClean="0">
                <a:ln>
                  <a:noFill/>
                </a:ln>
                <a:solidFill>
                  <a:srgbClr val="000000"/>
                </a:solidFill>
                <a:effectLst/>
                <a:uLnTx/>
                <a:uFillTx/>
                <a:latin typeface="Arial" charset="0"/>
                <a:ea typeface="+mn-ea"/>
                <a:cs typeface="+mn-cs"/>
              </a:rPr>
              <a:t>pJ</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 and imagine the processor runs at 100 MHz, then the base power of </a:t>
            </a:r>
            <a:r>
              <a:rPr kumimoji="0" lang="en-US" sz="1800" b="0" i="0" u="none" strike="noStrike" kern="1200" cap="none" spc="0" normalizeH="0" baseline="0" noProof="0" dirty="0" err="1" smtClean="0">
                <a:ln>
                  <a:noFill/>
                </a:ln>
                <a:solidFill>
                  <a:srgbClr val="000000"/>
                </a:solidFill>
                <a:effectLst/>
                <a:uLnTx/>
                <a:uFillTx/>
                <a:latin typeface="Arial" charset="0"/>
                <a:ea typeface="+mn-ea"/>
                <a:cs typeface="+mn-cs"/>
              </a:rPr>
              <a:t>beq</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 would be 500 </a:t>
            </a:r>
            <a:r>
              <a:rPr kumimoji="0" lang="en-US" sz="1800" b="0" i="0" u="none" strike="noStrike" kern="1200" cap="none" spc="0" normalizeH="0" baseline="0" noProof="0" dirty="0" err="1" smtClean="0">
                <a:ln>
                  <a:noFill/>
                </a:ln>
                <a:solidFill>
                  <a:srgbClr val="000000"/>
                </a:solidFill>
                <a:effectLst/>
                <a:uLnTx/>
                <a:uFillTx/>
                <a:latin typeface="Arial" charset="0"/>
                <a:ea typeface="+mn-ea"/>
                <a:cs typeface="+mn-cs"/>
              </a:rPr>
              <a:t>pJ</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 / 10 ns, which is 50 </a:t>
            </a:r>
            <a:r>
              <a:rPr kumimoji="0" lang="en-US" sz="1800" b="0" i="0" u="none" strike="noStrike" kern="1200" cap="none" spc="0" normalizeH="0" baseline="0" noProof="0" dirty="0" err="1" smtClean="0">
                <a:ln>
                  <a:noFill/>
                </a:ln>
                <a:solidFill>
                  <a:srgbClr val="000000"/>
                </a:solidFill>
                <a:effectLst/>
                <a:uLnTx/>
                <a:uFillTx/>
                <a:latin typeface="Arial" charset="0"/>
                <a:ea typeface="+mn-ea"/>
                <a:cs typeface="+mn-cs"/>
              </a:rPr>
              <a:t>mW</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 which is a sensible value (anything from 1 </a:t>
            </a:r>
            <a:r>
              <a:rPr kumimoji="0" lang="en-US" sz="1800" b="0" i="0" u="none" strike="noStrike" kern="1200" cap="none" spc="0" normalizeH="0" baseline="0" noProof="0" dirty="0" err="1" smtClean="0">
                <a:ln>
                  <a:noFill/>
                </a:ln>
                <a:solidFill>
                  <a:srgbClr val="000000"/>
                </a:solidFill>
                <a:effectLst/>
                <a:uLnTx/>
                <a:uFillTx/>
                <a:latin typeface="Arial" charset="0"/>
                <a:ea typeface="+mn-ea"/>
                <a:cs typeface="+mn-cs"/>
              </a:rPr>
              <a:t>mW</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 to 100 </a:t>
            </a:r>
            <a:r>
              <a:rPr kumimoji="0" lang="en-US" sz="1800" b="0" i="0" u="none" strike="noStrike" kern="1200" cap="none" spc="0" normalizeH="0" baseline="0" noProof="0" dirty="0" err="1" smtClean="0">
                <a:ln>
                  <a:noFill/>
                </a:ln>
                <a:solidFill>
                  <a:srgbClr val="000000"/>
                </a:solidFill>
                <a:effectLst/>
                <a:uLnTx/>
                <a:uFillTx/>
                <a:latin typeface="Arial" charset="0"/>
                <a:ea typeface="+mn-ea"/>
                <a:cs typeface="+mn-cs"/>
              </a:rPr>
              <a:t>mW</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 is probably OK, depending on the processor imagined). The overheads are small to about the proportion we see on an </a:t>
            </a:r>
            <a:r>
              <a:rPr kumimoji="0" lang="en-US" sz="1800" b="0" i="0" u="none" strike="noStrike" kern="1200" cap="none" spc="0" normalizeH="0" baseline="0" noProof="0" dirty="0" err="1" smtClean="0">
                <a:ln>
                  <a:noFill/>
                </a:ln>
                <a:solidFill>
                  <a:srgbClr val="000000"/>
                </a:solidFill>
                <a:effectLst/>
                <a:uLnTx/>
                <a:uFillTx/>
                <a:latin typeface="Arial" charset="0"/>
                <a:ea typeface="+mn-ea"/>
                <a:cs typeface="+mn-cs"/>
              </a:rPr>
              <a:t>XCore</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 (10%) so again are sensible.</a:t>
            </a:r>
            <a:endParaRPr kumimoji="0" lang="en-GB" sz="1800" b="0" i="0" u="none" strike="noStrike" kern="1200" cap="none" spc="0" normalizeH="0" baseline="0" noProof="0" dirty="0" smtClean="0">
              <a:ln>
                <a:noFill/>
              </a:ln>
              <a:solidFill>
                <a:srgbClr val="000000"/>
              </a:solidFill>
              <a:effectLst/>
              <a:uLnTx/>
              <a:uFillTx/>
              <a:latin typeface="Arial" charset="0"/>
              <a:ea typeface="+mn-ea"/>
              <a:cs typeface="+mn-cs"/>
            </a:endParaRPr>
          </a:p>
          <a:p>
            <a:r>
              <a:rPr lang="en-GB" dirty="0" smtClean="0"/>
              <a:t> </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86</a:t>
            </a:fld>
            <a:endParaRPr lang="en-GB"/>
          </a:p>
        </p:txBody>
      </p:sp>
    </p:spTree>
    <p:extLst>
      <p:ext uri="{BB962C8B-B14F-4D97-AF65-F5344CB8AC3E}">
        <p14:creationId xmlns:p14="http://schemas.microsoft.com/office/powerpoint/2010/main" val="369969697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If we take the values for B and O to be in </a:t>
            </a:r>
            <a:r>
              <a:rPr kumimoji="0" lang="en-US" sz="1800" b="0" i="0" u="none" strike="noStrike" kern="1200" cap="none" spc="0" normalizeH="0" baseline="0" noProof="0" dirty="0" err="1" smtClean="0">
                <a:ln>
                  <a:noFill/>
                </a:ln>
                <a:solidFill>
                  <a:srgbClr val="000000"/>
                </a:solidFill>
                <a:effectLst/>
                <a:uLnTx/>
                <a:uFillTx/>
                <a:latin typeface="Arial" charset="0"/>
                <a:ea typeface="+mn-ea"/>
                <a:cs typeface="+mn-cs"/>
              </a:rPr>
              <a:t>pJ</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 and imagine the processor runs at 100 MHz, then the base power of </a:t>
            </a:r>
            <a:r>
              <a:rPr kumimoji="0" lang="en-US" sz="1800" b="0" i="0" u="none" strike="noStrike" kern="1200" cap="none" spc="0" normalizeH="0" baseline="0" noProof="0" dirty="0" err="1" smtClean="0">
                <a:ln>
                  <a:noFill/>
                </a:ln>
                <a:solidFill>
                  <a:srgbClr val="000000"/>
                </a:solidFill>
                <a:effectLst/>
                <a:uLnTx/>
                <a:uFillTx/>
                <a:latin typeface="Arial" charset="0"/>
                <a:ea typeface="+mn-ea"/>
                <a:cs typeface="+mn-cs"/>
              </a:rPr>
              <a:t>beq</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 would be 500 </a:t>
            </a:r>
            <a:r>
              <a:rPr kumimoji="0" lang="en-US" sz="1800" b="0" i="0" u="none" strike="noStrike" kern="1200" cap="none" spc="0" normalizeH="0" baseline="0" noProof="0" dirty="0" err="1" smtClean="0">
                <a:ln>
                  <a:noFill/>
                </a:ln>
                <a:solidFill>
                  <a:srgbClr val="000000"/>
                </a:solidFill>
                <a:effectLst/>
                <a:uLnTx/>
                <a:uFillTx/>
                <a:latin typeface="Arial" charset="0"/>
                <a:ea typeface="+mn-ea"/>
                <a:cs typeface="+mn-cs"/>
              </a:rPr>
              <a:t>pJ</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 / 10 ns, which is 50 </a:t>
            </a:r>
            <a:r>
              <a:rPr kumimoji="0" lang="en-US" sz="1800" b="0" i="0" u="none" strike="noStrike" kern="1200" cap="none" spc="0" normalizeH="0" baseline="0" noProof="0" dirty="0" err="1" smtClean="0">
                <a:ln>
                  <a:noFill/>
                </a:ln>
                <a:solidFill>
                  <a:srgbClr val="000000"/>
                </a:solidFill>
                <a:effectLst/>
                <a:uLnTx/>
                <a:uFillTx/>
                <a:latin typeface="Arial" charset="0"/>
                <a:ea typeface="+mn-ea"/>
                <a:cs typeface="+mn-cs"/>
              </a:rPr>
              <a:t>mW</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 which is a sensible value (anything from 1 </a:t>
            </a:r>
            <a:r>
              <a:rPr kumimoji="0" lang="en-US" sz="1800" b="0" i="0" u="none" strike="noStrike" kern="1200" cap="none" spc="0" normalizeH="0" baseline="0" noProof="0" dirty="0" err="1" smtClean="0">
                <a:ln>
                  <a:noFill/>
                </a:ln>
                <a:solidFill>
                  <a:srgbClr val="000000"/>
                </a:solidFill>
                <a:effectLst/>
                <a:uLnTx/>
                <a:uFillTx/>
                <a:latin typeface="Arial" charset="0"/>
                <a:ea typeface="+mn-ea"/>
                <a:cs typeface="+mn-cs"/>
              </a:rPr>
              <a:t>mW</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 to 100 </a:t>
            </a:r>
            <a:r>
              <a:rPr kumimoji="0" lang="en-US" sz="1800" b="0" i="0" u="none" strike="noStrike" kern="1200" cap="none" spc="0" normalizeH="0" baseline="0" noProof="0" dirty="0" err="1" smtClean="0">
                <a:ln>
                  <a:noFill/>
                </a:ln>
                <a:solidFill>
                  <a:srgbClr val="000000"/>
                </a:solidFill>
                <a:effectLst/>
                <a:uLnTx/>
                <a:uFillTx/>
                <a:latin typeface="Arial" charset="0"/>
                <a:ea typeface="+mn-ea"/>
                <a:cs typeface="+mn-cs"/>
              </a:rPr>
              <a:t>mW</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 is probably OK, depending on the processor imagined). The overheads are small to about the proportion we see on an </a:t>
            </a:r>
            <a:r>
              <a:rPr kumimoji="0" lang="en-US" sz="1800" b="0" i="0" u="none" strike="noStrike" kern="1200" cap="none" spc="0" normalizeH="0" baseline="0" noProof="0" dirty="0" err="1" smtClean="0">
                <a:ln>
                  <a:noFill/>
                </a:ln>
                <a:solidFill>
                  <a:srgbClr val="000000"/>
                </a:solidFill>
                <a:effectLst/>
                <a:uLnTx/>
                <a:uFillTx/>
                <a:latin typeface="Arial" charset="0"/>
                <a:ea typeface="+mn-ea"/>
                <a:cs typeface="+mn-cs"/>
              </a:rPr>
              <a:t>XCore</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 (10%) so again are sensible.</a:t>
            </a:r>
            <a:endParaRPr kumimoji="0" lang="en-GB" sz="1800" b="0" i="0" u="none" strike="noStrike" kern="1200" cap="none" spc="0" normalizeH="0" baseline="0" noProof="0" dirty="0" smtClean="0">
              <a:ln>
                <a:noFill/>
              </a:ln>
              <a:solidFill>
                <a:srgbClr val="000000"/>
              </a:solidFill>
              <a:effectLst/>
              <a:uLnTx/>
              <a:uFillTx/>
              <a:latin typeface="Arial" charset="0"/>
              <a:ea typeface="+mn-ea"/>
              <a:cs typeface="+mn-cs"/>
            </a:endParaRPr>
          </a:p>
          <a:p>
            <a:r>
              <a:rPr lang="en-GB" dirty="0" smtClean="0"/>
              <a:t> </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87</a:t>
            </a:fld>
            <a:endParaRPr lang="en-GB"/>
          </a:p>
        </p:txBody>
      </p:sp>
    </p:spTree>
    <p:extLst>
      <p:ext uri="{BB962C8B-B14F-4D97-AF65-F5344CB8AC3E}">
        <p14:creationId xmlns:p14="http://schemas.microsoft.com/office/powerpoint/2010/main" val="3699696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b="0" i="0" u="none" strike="noStrike" kern="1200" baseline="0" dirty="0" smtClean="0">
                <a:solidFill>
                  <a:schemeClr val="tx1"/>
                </a:solidFill>
                <a:latin typeface="Arial" charset="0"/>
                <a:ea typeface="+mn-ea"/>
                <a:cs typeface="+mn-cs"/>
              </a:rPr>
              <a:t>More than 10% of the world’s energy consumption is spent on computing. </a:t>
            </a:r>
          </a:p>
          <a:p>
            <a:r>
              <a:rPr lang="en-GB" sz="1600" b="1" i="0" u="none" strike="noStrike" kern="1200" baseline="0" dirty="0" smtClean="0">
                <a:solidFill>
                  <a:schemeClr val="tx1"/>
                </a:solidFill>
                <a:latin typeface="Arial" charset="0"/>
                <a:ea typeface="+mn-ea"/>
                <a:cs typeface="+mn-cs"/>
              </a:rPr>
              <a:t>IT creates 50% more CO2 than the aviation sector. (2014)</a:t>
            </a:r>
          </a:p>
          <a:p>
            <a:r>
              <a:rPr lang="en-GB" sz="1600" b="0" i="0" u="none" strike="noStrike" kern="1200" baseline="0" dirty="0" smtClean="0">
                <a:solidFill>
                  <a:schemeClr val="tx1"/>
                </a:solidFill>
                <a:latin typeface="Arial" charset="0"/>
                <a:ea typeface="+mn-ea"/>
                <a:cs typeface="+mn-cs"/>
              </a:rPr>
              <a:t>Cloudland is the 5</a:t>
            </a:r>
            <a:r>
              <a:rPr lang="en-GB" sz="1600" b="0" i="0" u="none" strike="noStrike" kern="1200" baseline="30000" dirty="0" smtClean="0">
                <a:solidFill>
                  <a:schemeClr val="tx1"/>
                </a:solidFill>
                <a:latin typeface="Arial" charset="0"/>
                <a:ea typeface="+mn-ea"/>
                <a:cs typeface="+mn-cs"/>
              </a:rPr>
              <a:t>th</a:t>
            </a:r>
            <a:r>
              <a:rPr lang="en-GB" sz="1600" b="0" i="0" u="none" strike="noStrike" kern="1200" baseline="0" dirty="0" smtClean="0">
                <a:solidFill>
                  <a:schemeClr val="tx1"/>
                </a:solidFill>
                <a:latin typeface="Arial" charset="0"/>
                <a:ea typeface="+mn-ea"/>
                <a:cs typeface="+mn-cs"/>
              </a:rPr>
              <a:t> largest consumer of electricity – consuming almost twice as much as the UK!</a:t>
            </a:r>
          </a:p>
          <a:p>
            <a:endParaRPr lang="en-GB" sz="1200" b="0" i="0" u="none" strike="noStrike" kern="1200" baseline="0" dirty="0" smtClean="0">
              <a:solidFill>
                <a:schemeClr val="tx1"/>
              </a:solidFill>
              <a:latin typeface="Arial" charset="0"/>
              <a:ea typeface="+mn-ea"/>
              <a:cs typeface="+mn-cs"/>
            </a:endParaRPr>
          </a:p>
          <a:p>
            <a:endParaRPr lang="en-GB" sz="1200" b="0" i="0" u="none" strike="noStrike" kern="1200" baseline="0" dirty="0" smtClean="0">
              <a:solidFill>
                <a:schemeClr val="tx1"/>
              </a:solidFill>
              <a:latin typeface="Arial" charset="0"/>
              <a:ea typeface="+mn-ea"/>
              <a:cs typeface="+mn-cs"/>
            </a:endParaRPr>
          </a:p>
          <a:p>
            <a:r>
              <a:rPr lang="en-GB" dirty="0" smtClean="0"/>
              <a:t>http://</a:t>
            </a:r>
            <a:r>
              <a:rPr lang="en-GB" dirty="0" err="1" smtClean="0"/>
              <a:t>www.vertatique.com</a:t>
            </a:r>
            <a:r>
              <a:rPr lang="en-GB" dirty="0" smtClean="0"/>
              <a:t>/ict-10-global-energy-consumption</a:t>
            </a:r>
          </a:p>
          <a:p>
            <a:r>
              <a:rPr lang="en-GB" dirty="0" smtClean="0"/>
              <a:t>http://</a:t>
            </a:r>
            <a:r>
              <a:rPr lang="en-GB" dirty="0" err="1" smtClean="0"/>
              <a:t>www.vertatique.com</a:t>
            </a:r>
            <a:r>
              <a:rPr lang="en-GB" dirty="0" smtClean="0"/>
              <a:t>/what-attached-our-global-</a:t>
            </a:r>
            <a:r>
              <a:rPr lang="en-GB" dirty="0" err="1" smtClean="0"/>
              <a:t>ict</a:t>
            </a:r>
            <a:r>
              <a:rPr lang="en-GB" dirty="0" smtClean="0"/>
              <a:t>-infrastructure</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12</a:t>
            </a:fld>
            <a:endParaRPr lang="en-GB"/>
          </a:p>
        </p:txBody>
      </p:sp>
    </p:spTree>
    <p:extLst>
      <p:ext uri="{BB962C8B-B14F-4D97-AF65-F5344CB8AC3E}">
        <p14:creationId xmlns:p14="http://schemas.microsoft.com/office/powerpoint/2010/main" val="332669260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If we take the values for B and O to be in </a:t>
            </a:r>
            <a:r>
              <a:rPr kumimoji="0" lang="en-US" sz="1800" b="0" i="0" u="none" strike="noStrike" kern="1200" cap="none" spc="0" normalizeH="0" baseline="0" noProof="0" dirty="0" err="1" smtClean="0">
                <a:ln>
                  <a:noFill/>
                </a:ln>
                <a:solidFill>
                  <a:srgbClr val="000000"/>
                </a:solidFill>
                <a:effectLst/>
                <a:uLnTx/>
                <a:uFillTx/>
                <a:latin typeface="Arial" charset="0"/>
                <a:ea typeface="+mn-ea"/>
                <a:cs typeface="+mn-cs"/>
              </a:rPr>
              <a:t>pJ</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 and imagine the processor runs at 100 MHz, then the base power of </a:t>
            </a:r>
            <a:r>
              <a:rPr kumimoji="0" lang="en-US" sz="1800" b="0" i="0" u="none" strike="noStrike" kern="1200" cap="none" spc="0" normalizeH="0" baseline="0" noProof="0" dirty="0" err="1" smtClean="0">
                <a:ln>
                  <a:noFill/>
                </a:ln>
                <a:solidFill>
                  <a:srgbClr val="000000"/>
                </a:solidFill>
                <a:effectLst/>
                <a:uLnTx/>
                <a:uFillTx/>
                <a:latin typeface="Arial" charset="0"/>
                <a:ea typeface="+mn-ea"/>
                <a:cs typeface="+mn-cs"/>
              </a:rPr>
              <a:t>beq</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 would be 500 </a:t>
            </a:r>
            <a:r>
              <a:rPr kumimoji="0" lang="en-US" sz="1800" b="0" i="0" u="none" strike="noStrike" kern="1200" cap="none" spc="0" normalizeH="0" baseline="0" noProof="0" dirty="0" err="1" smtClean="0">
                <a:ln>
                  <a:noFill/>
                </a:ln>
                <a:solidFill>
                  <a:srgbClr val="000000"/>
                </a:solidFill>
                <a:effectLst/>
                <a:uLnTx/>
                <a:uFillTx/>
                <a:latin typeface="Arial" charset="0"/>
                <a:ea typeface="+mn-ea"/>
                <a:cs typeface="+mn-cs"/>
              </a:rPr>
              <a:t>pJ</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 / 10 ns, which is 50 </a:t>
            </a:r>
            <a:r>
              <a:rPr kumimoji="0" lang="en-US" sz="1800" b="0" i="0" u="none" strike="noStrike" kern="1200" cap="none" spc="0" normalizeH="0" baseline="0" noProof="0" dirty="0" err="1" smtClean="0">
                <a:ln>
                  <a:noFill/>
                </a:ln>
                <a:solidFill>
                  <a:srgbClr val="000000"/>
                </a:solidFill>
                <a:effectLst/>
                <a:uLnTx/>
                <a:uFillTx/>
                <a:latin typeface="Arial" charset="0"/>
                <a:ea typeface="+mn-ea"/>
                <a:cs typeface="+mn-cs"/>
              </a:rPr>
              <a:t>mW</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 which is a sensible value (anything from 1 </a:t>
            </a:r>
            <a:r>
              <a:rPr kumimoji="0" lang="en-US" sz="1800" b="0" i="0" u="none" strike="noStrike" kern="1200" cap="none" spc="0" normalizeH="0" baseline="0" noProof="0" dirty="0" err="1" smtClean="0">
                <a:ln>
                  <a:noFill/>
                </a:ln>
                <a:solidFill>
                  <a:srgbClr val="000000"/>
                </a:solidFill>
                <a:effectLst/>
                <a:uLnTx/>
                <a:uFillTx/>
                <a:latin typeface="Arial" charset="0"/>
                <a:ea typeface="+mn-ea"/>
                <a:cs typeface="+mn-cs"/>
              </a:rPr>
              <a:t>mW</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 to 100 </a:t>
            </a:r>
            <a:r>
              <a:rPr kumimoji="0" lang="en-US" sz="1800" b="0" i="0" u="none" strike="noStrike" kern="1200" cap="none" spc="0" normalizeH="0" baseline="0" noProof="0" dirty="0" err="1" smtClean="0">
                <a:ln>
                  <a:noFill/>
                </a:ln>
                <a:solidFill>
                  <a:srgbClr val="000000"/>
                </a:solidFill>
                <a:effectLst/>
                <a:uLnTx/>
                <a:uFillTx/>
                <a:latin typeface="Arial" charset="0"/>
                <a:ea typeface="+mn-ea"/>
                <a:cs typeface="+mn-cs"/>
              </a:rPr>
              <a:t>mW</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 is probably OK, depending on the processor imagined). The overheads are small to about the proportion we see on an </a:t>
            </a:r>
            <a:r>
              <a:rPr kumimoji="0" lang="en-US" sz="1800" b="0" i="0" u="none" strike="noStrike" kern="1200" cap="none" spc="0" normalizeH="0" baseline="0" noProof="0" dirty="0" err="1" smtClean="0">
                <a:ln>
                  <a:noFill/>
                </a:ln>
                <a:solidFill>
                  <a:srgbClr val="000000"/>
                </a:solidFill>
                <a:effectLst/>
                <a:uLnTx/>
                <a:uFillTx/>
                <a:latin typeface="Arial" charset="0"/>
                <a:ea typeface="+mn-ea"/>
                <a:cs typeface="+mn-cs"/>
              </a:rPr>
              <a:t>XCore</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 (10%) so again are sensible.</a:t>
            </a:r>
            <a:endParaRPr kumimoji="0" lang="en-GB" sz="1800" b="0" i="0" u="none" strike="noStrike" kern="1200" cap="none" spc="0" normalizeH="0" baseline="0" noProof="0" dirty="0" smtClean="0">
              <a:ln>
                <a:noFill/>
              </a:ln>
              <a:solidFill>
                <a:srgbClr val="000000"/>
              </a:solidFill>
              <a:effectLst/>
              <a:uLnTx/>
              <a:uFillTx/>
              <a:latin typeface="Arial" charset="0"/>
              <a:ea typeface="+mn-ea"/>
              <a:cs typeface="+mn-cs"/>
            </a:endParaRPr>
          </a:p>
          <a:p>
            <a:r>
              <a:rPr lang="en-GB" dirty="0" smtClean="0"/>
              <a:t> </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88</a:t>
            </a:fld>
            <a:endParaRPr lang="en-GB"/>
          </a:p>
        </p:txBody>
      </p:sp>
    </p:spTree>
    <p:extLst>
      <p:ext uri="{BB962C8B-B14F-4D97-AF65-F5344CB8AC3E}">
        <p14:creationId xmlns:p14="http://schemas.microsoft.com/office/powerpoint/2010/main" val="369969697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Short excurse into how this may be possible to do:</a:t>
            </a:r>
          </a:p>
          <a:p>
            <a:pPr marL="171450" indent="-171450">
              <a:buFontTx/>
              <a:buChar char="-"/>
            </a:pPr>
            <a:r>
              <a:rPr lang="en-GB" dirty="0" smtClean="0"/>
              <a:t>large loops of each instruction to determine the base costs</a:t>
            </a:r>
          </a:p>
          <a:p>
            <a:pPr marL="171450" indent="-171450">
              <a:buFontTx/>
              <a:buChar char="-"/>
            </a:pPr>
            <a:r>
              <a:rPr lang="en-GB" dirty="0" smtClean="0"/>
              <a:t>large loops of pairs of instructions to determine the switching costs</a:t>
            </a:r>
          </a:p>
          <a:p>
            <a:pPr marL="171450" indent="-171450">
              <a:buFontTx/>
              <a:buChar char="-"/>
            </a:pPr>
            <a:r>
              <a:rPr lang="en-GB" dirty="0" smtClean="0"/>
              <a:t>regression for instructions</a:t>
            </a:r>
            <a:r>
              <a:rPr lang="en-GB" baseline="0" dirty="0" smtClean="0"/>
              <a:t> that can’t easily be tested</a:t>
            </a:r>
          </a:p>
          <a:p>
            <a:pPr marL="171450" indent="-171450">
              <a:buFontTx/>
              <a:buChar char="-"/>
            </a:pPr>
            <a:r>
              <a:rPr lang="en-GB" baseline="0" dirty="0" smtClean="0"/>
              <a:t>Which data should we use?</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89</a:t>
            </a:fld>
            <a:endParaRPr lang="en-GB"/>
          </a:p>
        </p:txBody>
      </p:sp>
    </p:spTree>
    <p:extLst>
      <p:ext uri="{BB962C8B-B14F-4D97-AF65-F5344CB8AC3E}">
        <p14:creationId xmlns:p14="http://schemas.microsoft.com/office/powerpoint/2010/main" val="356642954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Focus</a:t>
            </a:r>
            <a:r>
              <a:rPr lang="en-GB" baseline="0" dirty="0" smtClean="0"/>
              <a:t> here on “executing” the program by hand, then go into simulation (speed is a concern), then static analysis.</a:t>
            </a:r>
          </a:p>
          <a:p>
            <a:r>
              <a:rPr lang="en-GB" baseline="0" dirty="0" smtClean="0"/>
              <a:t>Simulation is typically orders of magnitude slower than running the program.</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90</a:t>
            </a:fld>
            <a:endParaRPr lang="en-GB"/>
          </a:p>
        </p:txBody>
      </p:sp>
    </p:spTree>
    <p:extLst>
      <p:ext uri="{BB962C8B-B14F-4D97-AF65-F5344CB8AC3E}">
        <p14:creationId xmlns:p14="http://schemas.microsoft.com/office/powerpoint/2010/main" val="356642954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smtClean="0"/>
              <a:t>determine trace of instructions to be executed to calculate fact(3), fact(3)</a:t>
            </a:r>
            <a:r>
              <a:rPr lang="en-GB" baseline="0" dirty="0" smtClean="0"/>
              <a:t> = 1*2*3=6</a:t>
            </a:r>
            <a:endParaRPr lang="en-GB" dirty="0" smtClean="0"/>
          </a:p>
          <a:p>
            <a:pPr marL="171450" indent="-171450">
              <a:buFontTx/>
              <a:buChar char="-"/>
            </a:pPr>
            <a:r>
              <a:rPr lang="en-GB" dirty="0" smtClean="0"/>
              <a:t>this would</a:t>
            </a:r>
            <a:r>
              <a:rPr lang="en-GB" baseline="0" dirty="0" smtClean="0"/>
              <a:t> be: sub, </a:t>
            </a:r>
            <a:r>
              <a:rPr lang="en-GB" baseline="0" dirty="0" err="1" smtClean="0"/>
              <a:t>cmp</a:t>
            </a:r>
            <a:r>
              <a:rPr lang="en-GB" baseline="0" dirty="0" smtClean="0"/>
              <a:t>, </a:t>
            </a:r>
            <a:r>
              <a:rPr lang="en-GB" baseline="0" dirty="0" err="1" smtClean="0"/>
              <a:t>beq</a:t>
            </a:r>
            <a:r>
              <a:rPr lang="en-GB" baseline="0" dirty="0" smtClean="0"/>
              <a:t> (not taken), </a:t>
            </a:r>
            <a:r>
              <a:rPr lang="en-GB" baseline="0" dirty="0" err="1" smtClean="0"/>
              <a:t>mul</a:t>
            </a:r>
            <a:r>
              <a:rPr lang="en-GB" baseline="0" dirty="0" smtClean="0"/>
              <a:t>, sub, </a:t>
            </a:r>
            <a:r>
              <a:rPr lang="en-GB" baseline="0" dirty="0" err="1" smtClean="0"/>
              <a:t>cmp</a:t>
            </a:r>
            <a:r>
              <a:rPr lang="en-GB" baseline="0" dirty="0" smtClean="0"/>
              <a:t>, </a:t>
            </a:r>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91</a:t>
            </a:fld>
            <a:endParaRPr lang="en-GB"/>
          </a:p>
        </p:txBody>
      </p:sp>
    </p:spTree>
    <p:extLst>
      <p:ext uri="{BB962C8B-B14F-4D97-AF65-F5344CB8AC3E}">
        <p14:creationId xmlns:p14="http://schemas.microsoft.com/office/powerpoint/2010/main" val="372969732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smtClean="0"/>
              <a:t>determine trace of instructions to be executed to calculate fact(3), fact(3)</a:t>
            </a:r>
            <a:r>
              <a:rPr lang="en-GB" baseline="0" dirty="0" smtClean="0"/>
              <a:t> = 1*2*3=6</a:t>
            </a:r>
            <a:endParaRPr lang="en-GB" dirty="0" smtClean="0"/>
          </a:p>
          <a:p>
            <a:pPr marL="171450" indent="-171450">
              <a:buFontTx/>
              <a:buChar char="-"/>
            </a:pPr>
            <a:r>
              <a:rPr lang="en-GB" dirty="0" smtClean="0"/>
              <a:t>this would</a:t>
            </a:r>
            <a:r>
              <a:rPr lang="en-GB" baseline="0" dirty="0" smtClean="0"/>
              <a:t> be: sub, </a:t>
            </a:r>
            <a:r>
              <a:rPr lang="en-GB" baseline="0" dirty="0" err="1" smtClean="0"/>
              <a:t>cmp</a:t>
            </a:r>
            <a:r>
              <a:rPr lang="en-GB" baseline="0" dirty="0" smtClean="0"/>
              <a:t>, </a:t>
            </a:r>
            <a:r>
              <a:rPr lang="en-GB" baseline="0" dirty="0" err="1" smtClean="0"/>
              <a:t>beq</a:t>
            </a:r>
            <a:r>
              <a:rPr lang="en-GB" baseline="0" dirty="0" smtClean="0"/>
              <a:t> (not taken), </a:t>
            </a:r>
            <a:r>
              <a:rPr lang="en-GB" baseline="0" dirty="0" err="1" smtClean="0"/>
              <a:t>mul</a:t>
            </a:r>
            <a:r>
              <a:rPr lang="en-GB" baseline="0" dirty="0" smtClean="0"/>
              <a:t>, sub, </a:t>
            </a:r>
            <a:r>
              <a:rPr lang="en-GB" baseline="0" dirty="0" err="1" smtClean="0"/>
              <a:t>cmp</a:t>
            </a:r>
            <a:r>
              <a:rPr lang="en-GB" baseline="0" dirty="0" smtClean="0"/>
              <a:t>, </a:t>
            </a:r>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92</a:t>
            </a:fld>
            <a:endParaRPr lang="en-GB"/>
          </a:p>
        </p:txBody>
      </p:sp>
    </p:spTree>
    <p:extLst>
      <p:ext uri="{BB962C8B-B14F-4D97-AF65-F5344CB8AC3E}">
        <p14:creationId xmlns:p14="http://schemas.microsoft.com/office/powerpoint/2010/main" val="372969732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smtClean="0"/>
              <a:t>determine trace of instructions to be executed to calculate fact(3), fact(3)</a:t>
            </a:r>
            <a:r>
              <a:rPr lang="en-GB" baseline="0" dirty="0" smtClean="0"/>
              <a:t> = 1*2*3=6</a:t>
            </a:r>
            <a:endParaRPr lang="en-GB" dirty="0" smtClean="0"/>
          </a:p>
          <a:p>
            <a:pPr marL="171450" indent="-171450">
              <a:buFontTx/>
              <a:buChar char="-"/>
            </a:pPr>
            <a:r>
              <a:rPr lang="en-GB" dirty="0" smtClean="0"/>
              <a:t>this would</a:t>
            </a:r>
            <a:r>
              <a:rPr lang="en-GB" baseline="0" dirty="0" smtClean="0"/>
              <a:t> be: sub, </a:t>
            </a:r>
            <a:r>
              <a:rPr lang="en-GB" baseline="0" dirty="0" err="1" smtClean="0"/>
              <a:t>cmp</a:t>
            </a:r>
            <a:r>
              <a:rPr lang="en-GB" baseline="0" dirty="0" smtClean="0"/>
              <a:t>, </a:t>
            </a:r>
            <a:r>
              <a:rPr lang="en-GB" baseline="0" dirty="0" err="1" smtClean="0"/>
              <a:t>beq</a:t>
            </a:r>
            <a:r>
              <a:rPr lang="en-GB" baseline="0" dirty="0" smtClean="0"/>
              <a:t> (not taken), </a:t>
            </a:r>
            <a:r>
              <a:rPr lang="en-GB" baseline="0" dirty="0" err="1" smtClean="0"/>
              <a:t>mul</a:t>
            </a:r>
            <a:r>
              <a:rPr lang="en-GB" baseline="0" dirty="0" smtClean="0"/>
              <a:t>, sub, </a:t>
            </a:r>
            <a:r>
              <a:rPr lang="en-GB" baseline="0" dirty="0" err="1" smtClean="0"/>
              <a:t>cmp</a:t>
            </a:r>
            <a:r>
              <a:rPr lang="en-GB" baseline="0" dirty="0" smtClean="0"/>
              <a:t>, </a:t>
            </a:r>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93</a:t>
            </a:fld>
            <a:endParaRPr lang="en-GB"/>
          </a:p>
        </p:txBody>
      </p:sp>
    </p:spTree>
    <p:extLst>
      <p:ext uri="{BB962C8B-B14F-4D97-AF65-F5344CB8AC3E}">
        <p14:creationId xmlns:p14="http://schemas.microsoft.com/office/powerpoint/2010/main" val="372969732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smtClean="0"/>
              <a:t>determine trace of instructions to be executed to calculate fact(3), fact(3)</a:t>
            </a:r>
            <a:r>
              <a:rPr lang="en-GB" baseline="0" dirty="0" smtClean="0"/>
              <a:t> = 1*2*3=6</a:t>
            </a:r>
            <a:endParaRPr lang="en-GB" dirty="0" smtClean="0"/>
          </a:p>
          <a:p>
            <a:pPr marL="171450" indent="-171450">
              <a:buFontTx/>
              <a:buChar char="-"/>
            </a:pPr>
            <a:r>
              <a:rPr lang="en-GB" dirty="0" smtClean="0"/>
              <a:t>this would</a:t>
            </a:r>
            <a:r>
              <a:rPr lang="en-GB" baseline="0" dirty="0" smtClean="0"/>
              <a:t> be: sub, </a:t>
            </a:r>
            <a:r>
              <a:rPr lang="en-GB" baseline="0" dirty="0" err="1" smtClean="0"/>
              <a:t>cmp</a:t>
            </a:r>
            <a:r>
              <a:rPr lang="en-GB" baseline="0" dirty="0" smtClean="0"/>
              <a:t>, </a:t>
            </a:r>
            <a:r>
              <a:rPr lang="en-GB" baseline="0" dirty="0" err="1" smtClean="0"/>
              <a:t>beq</a:t>
            </a:r>
            <a:r>
              <a:rPr lang="en-GB" baseline="0" dirty="0" smtClean="0"/>
              <a:t> (not taken), </a:t>
            </a:r>
            <a:r>
              <a:rPr lang="en-GB" baseline="0" dirty="0" err="1" smtClean="0"/>
              <a:t>mul</a:t>
            </a:r>
            <a:r>
              <a:rPr lang="en-GB" baseline="0" dirty="0" smtClean="0"/>
              <a:t>, sub, </a:t>
            </a:r>
            <a:r>
              <a:rPr lang="en-GB" baseline="0" dirty="0" err="1" smtClean="0"/>
              <a:t>cmp</a:t>
            </a:r>
            <a:r>
              <a:rPr lang="en-GB" baseline="0" dirty="0" smtClean="0"/>
              <a:t>, </a:t>
            </a:r>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94</a:t>
            </a:fld>
            <a:endParaRPr lang="en-GB"/>
          </a:p>
        </p:txBody>
      </p:sp>
    </p:spTree>
    <p:extLst>
      <p:ext uri="{BB962C8B-B14F-4D97-AF65-F5344CB8AC3E}">
        <p14:creationId xmlns:p14="http://schemas.microsoft.com/office/powerpoint/2010/main" val="372969732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smtClean="0"/>
              <a:t>determine trace of instructions to be executed to calculate fact(3), fact(3)</a:t>
            </a:r>
            <a:r>
              <a:rPr lang="en-GB" baseline="0" dirty="0" smtClean="0"/>
              <a:t> = 1*2*3=6</a:t>
            </a:r>
            <a:endParaRPr lang="en-GB" dirty="0" smtClean="0"/>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GB" dirty="0" smtClean="0"/>
              <a:t>this would</a:t>
            </a:r>
            <a:r>
              <a:rPr lang="en-GB" baseline="0" dirty="0" smtClean="0"/>
              <a:t> be: </a:t>
            </a:r>
            <a:r>
              <a:rPr lang="en-GB" sz="1200" i="1" dirty="0" smtClean="0">
                <a:latin typeface="Courier"/>
                <a:cs typeface="Courier"/>
              </a:rPr>
              <a:t>sub, </a:t>
            </a:r>
            <a:r>
              <a:rPr lang="en-GB" sz="1200" i="1" dirty="0" err="1" smtClean="0">
                <a:latin typeface="Courier"/>
                <a:cs typeface="Courier"/>
              </a:rPr>
              <a:t>cmp</a:t>
            </a:r>
            <a:r>
              <a:rPr lang="en-GB" sz="1200" i="1" dirty="0" smtClean="0">
                <a:latin typeface="Courier"/>
                <a:cs typeface="Courier"/>
              </a:rPr>
              <a:t>, </a:t>
            </a:r>
            <a:r>
              <a:rPr lang="en-GB" sz="1200" i="1" dirty="0" err="1" smtClean="0">
                <a:latin typeface="Courier"/>
                <a:cs typeface="Courier"/>
              </a:rPr>
              <a:t>beq</a:t>
            </a:r>
            <a:r>
              <a:rPr lang="en-GB" sz="1200" i="1" dirty="0" smtClean="0">
                <a:latin typeface="Courier"/>
                <a:cs typeface="Courier"/>
              </a:rPr>
              <a:t> (not taken), </a:t>
            </a:r>
            <a:r>
              <a:rPr lang="en-GB" sz="1200" i="1" dirty="0" err="1" smtClean="0">
                <a:latin typeface="Courier"/>
                <a:cs typeface="Courier"/>
              </a:rPr>
              <a:t>mul</a:t>
            </a:r>
            <a:r>
              <a:rPr lang="en-GB" sz="1200" i="1" dirty="0" smtClean="0">
                <a:latin typeface="Courier"/>
                <a:cs typeface="Courier"/>
              </a:rPr>
              <a:t>, sub, </a:t>
            </a:r>
            <a:r>
              <a:rPr lang="en-GB" sz="1200" i="1" dirty="0" err="1" smtClean="0">
                <a:latin typeface="Courier"/>
                <a:cs typeface="Courier"/>
              </a:rPr>
              <a:t>cmp</a:t>
            </a:r>
            <a:r>
              <a:rPr lang="en-GB" sz="1200" i="1" dirty="0" smtClean="0">
                <a:latin typeface="Courier"/>
                <a:cs typeface="Courier"/>
              </a:rPr>
              <a:t>, </a:t>
            </a:r>
            <a:r>
              <a:rPr lang="en-GB" sz="1200" i="1" dirty="0" err="1" smtClean="0">
                <a:latin typeface="Courier"/>
                <a:cs typeface="Courier"/>
              </a:rPr>
              <a:t>bne</a:t>
            </a:r>
            <a:r>
              <a:rPr lang="en-GB" sz="1200" i="1" dirty="0" smtClean="0">
                <a:latin typeface="Courier"/>
                <a:cs typeface="Courier"/>
              </a:rPr>
              <a:t> (taken), </a:t>
            </a:r>
            <a:r>
              <a:rPr lang="en-GB" sz="1200" i="1" dirty="0" err="1" smtClean="0">
                <a:latin typeface="Courier"/>
                <a:cs typeface="Courier"/>
              </a:rPr>
              <a:t>mul</a:t>
            </a:r>
            <a:r>
              <a:rPr lang="en-GB" sz="1200" i="1" dirty="0" smtClean="0">
                <a:latin typeface="Courier"/>
                <a:cs typeface="Courier"/>
              </a:rPr>
              <a:t>, sub, </a:t>
            </a:r>
            <a:r>
              <a:rPr lang="en-GB" sz="1200" i="1" dirty="0" err="1" smtClean="0">
                <a:latin typeface="Courier"/>
                <a:cs typeface="Courier"/>
              </a:rPr>
              <a:t>cmp</a:t>
            </a:r>
            <a:r>
              <a:rPr lang="en-GB" sz="1200" i="1" dirty="0" smtClean="0">
                <a:latin typeface="Courier"/>
                <a:cs typeface="Courier"/>
              </a:rPr>
              <a:t>, </a:t>
            </a:r>
            <a:r>
              <a:rPr lang="en-GB" sz="1200" i="1" dirty="0" err="1" smtClean="0">
                <a:latin typeface="Courier"/>
                <a:cs typeface="Courier"/>
              </a:rPr>
              <a:t>bne</a:t>
            </a:r>
            <a:r>
              <a:rPr lang="en-GB" sz="1200" i="1" dirty="0" smtClean="0">
                <a:latin typeface="Courier"/>
                <a:cs typeface="Courier"/>
              </a:rPr>
              <a:t> (not taken), </a:t>
            </a:r>
            <a:r>
              <a:rPr lang="en-GB" sz="1200" i="1" dirty="0" err="1" smtClean="0">
                <a:latin typeface="Courier"/>
                <a:cs typeface="Courier"/>
              </a:rPr>
              <a:t>bx</a:t>
            </a:r>
            <a:endParaRPr lang="en-GB" sz="1200" i="1" dirty="0" smtClean="0">
              <a:latin typeface="Courier"/>
              <a:cs typeface="Courier"/>
            </a:endParaRPr>
          </a:p>
          <a:p>
            <a:pPr marL="171450" indent="-171450">
              <a:buFontTx/>
              <a:buChar char="-"/>
            </a:pPr>
            <a:r>
              <a:rPr lang="en-GB" dirty="0" smtClean="0"/>
              <a:t>then use the equation to</a:t>
            </a:r>
            <a:r>
              <a:rPr lang="en-GB" baseline="0" dirty="0" smtClean="0"/>
              <a:t> determine the energy cost of a call to fact(3)</a:t>
            </a:r>
          </a:p>
          <a:p>
            <a:pPr marL="171450" indent="-171450">
              <a:buFontTx/>
              <a:buChar char="-"/>
            </a:pPr>
            <a:endParaRPr lang="en-GB" baseline="0" dirty="0" smtClean="0"/>
          </a:p>
          <a:p>
            <a:pPr marL="171450" indent="-171450">
              <a:buFontTx/>
              <a:buChar char="-"/>
            </a:pPr>
            <a:r>
              <a:rPr lang="en-GB" baseline="0" dirty="0" smtClean="0"/>
              <a:t>But, is it really this simple? Discussion of E_P formula leading to </a:t>
            </a:r>
            <a:r>
              <a:rPr lang="en-GB" baseline="0" dirty="0" err="1" smtClean="0"/>
              <a:t>E_k</a:t>
            </a:r>
            <a:r>
              <a:rPr lang="en-GB" baseline="0" dirty="0" smtClean="0"/>
              <a:t> instruction effects from u-arch!</a:t>
            </a:r>
          </a:p>
          <a:p>
            <a:pPr marL="171450" indent="-171450">
              <a:buFontTx/>
              <a:buChar char="-"/>
            </a:pP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95</a:t>
            </a:fld>
            <a:endParaRPr lang="en-GB"/>
          </a:p>
        </p:txBody>
      </p:sp>
    </p:spTree>
    <p:extLst>
      <p:ext uri="{BB962C8B-B14F-4D97-AF65-F5344CB8AC3E}">
        <p14:creationId xmlns:p14="http://schemas.microsoft.com/office/powerpoint/2010/main" val="37296973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Is it</a:t>
            </a:r>
            <a:r>
              <a:rPr lang="en-GB" baseline="0" dirty="0" smtClean="0"/>
              <a:t> really this easy?</a:t>
            </a:r>
          </a:p>
          <a:p>
            <a:endParaRPr lang="en-GB" baseline="0" dirty="0" smtClean="0"/>
          </a:p>
          <a:p>
            <a:r>
              <a:rPr lang="en-GB" dirty="0" err="1" smtClean="0"/>
              <a:t>E_k</a:t>
            </a:r>
            <a:r>
              <a:rPr lang="en-GB" dirty="0" smtClean="0"/>
              <a:t> is processor specific: u-architecture – pipelining, caches, etc.</a:t>
            </a:r>
          </a:p>
          <a:p>
            <a:endParaRPr lang="en-GB" dirty="0" smtClean="0"/>
          </a:p>
          <a:p>
            <a:r>
              <a:rPr lang="en-GB" dirty="0" smtClean="0"/>
              <a:t>This is hard to predict based on the source code alone – impossible in practice!</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96</a:t>
            </a:fld>
            <a:endParaRPr lang="en-GB"/>
          </a:p>
        </p:txBody>
      </p:sp>
    </p:spTree>
    <p:extLst>
      <p:ext uri="{BB962C8B-B14F-4D97-AF65-F5344CB8AC3E}">
        <p14:creationId xmlns:p14="http://schemas.microsoft.com/office/powerpoint/2010/main" val="356642954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Is it</a:t>
            </a:r>
            <a:r>
              <a:rPr lang="en-GB" baseline="0" dirty="0" smtClean="0"/>
              <a:t> really this easy?</a:t>
            </a:r>
          </a:p>
          <a:p>
            <a:endParaRPr lang="en-GB" baseline="0" dirty="0" smtClean="0"/>
          </a:p>
          <a:p>
            <a:r>
              <a:rPr lang="en-GB" dirty="0" err="1" smtClean="0"/>
              <a:t>E_k</a:t>
            </a:r>
            <a:r>
              <a:rPr lang="en-GB" dirty="0" smtClean="0"/>
              <a:t> is processor specific: u-architecture – pipelining, caches, etc.</a:t>
            </a:r>
          </a:p>
          <a:p>
            <a:endParaRPr lang="en-GB" dirty="0" smtClean="0"/>
          </a:p>
          <a:p>
            <a:r>
              <a:rPr lang="en-GB" dirty="0" smtClean="0"/>
              <a:t>This is hard to predict based on the source code alone – impossible in practice!</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97</a:t>
            </a:fld>
            <a:endParaRPr lang="en-GB"/>
          </a:p>
        </p:txBody>
      </p:sp>
    </p:spTree>
    <p:extLst>
      <p:ext uri="{BB962C8B-B14F-4D97-AF65-F5344CB8AC3E}">
        <p14:creationId xmlns:p14="http://schemas.microsoft.com/office/powerpoint/2010/main" val="3566429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Predictions</a:t>
            </a:r>
            <a:r>
              <a:rPr lang="en-GB" baseline="0" dirty="0" smtClean="0"/>
              <a:t> suggest that energy consumption through electronic devices will TRIPLE  until 2030</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13</a:t>
            </a:fld>
            <a:endParaRPr lang="en-GB"/>
          </a:p>
        </p:txBody>
      </p:sp>
    </p:spTree>
    <p:extLst>
      <p:ext uri="{BB962C8B-B14F-4D97-AF65-F5344CB8AC3E}">
        <p14:creationId xmlns:p14="http://schemas.microsoft.com/office/powerpoint/2010/main" val="178924253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E_k</a:t>
            </a:r>
            <a:r>
              <a:rPr lang="en-GB" dirty="0" smtClean="0"/>
              <a:t> is processor specific: u-architecture – pipelining, caches, etc.</a:t>
            </a:r>
          </a:p>
          <a:p>
            <a:r>
              <a:rPr lang="en-GB" dirty="0" smtClean="0"/>
              <a:t>Each </a:t>
            </a:r>
            <a:r>
              <a:rPr lang="en-GB" dirty="0" err="1" smtClean="0"/>
              <a:t>E_k</a:t>
            </a:r>
            <a:r>
              <a:rPr lang="en-GB" dirty="0" smtClean="0"/>
              <a:t> = </a:t>
            </a:r>
            <a:r>
              <a:rPr lang="en-GB" dirty="0" err="1" smtClean="0"/>
              <a:t>C_Ek</a:t>
            </a:r>
            <a:r>
              <a:rPr lang="en-GB" baseline="0" dirty="0" smtClean="0"/>
              <a:t> * </a:t>
            </a:r>
            <a:r>
              <a:rPr lang="en-GB" baseline="0" dirty="0" err="1" smtClean="0"/>
              <a:t>N_Ek</a:t>
            </a:r>
            <a:endParaRPr lang="en-GB" dirty="0" smtClean="0"/>
          </a:p>
          <a:p>
            <a:r>
              <a:rPr lang="en-GB" dirty="0" smtClean="0"/>
              <a:t>These are very hard to predict based on the source code alone – often impossible in practice!</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98</a:t>
            </a:fld>
            <a:endParaRPr lang="en-GB"/>
          </a:p>
        </p:txBody>
      </p:sp>
    </p:spTree>
    <p:extLst>
      <p:ext uri="{BB962C8B-B14F-4D97-AF65-F5344CB8AC3E}">
        <p14:creationId xmlns:p14="http://schemas.microsoft.com/office/powerpoint/2010/main" val="356642954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99</a:t>
            </a:fld>
            <a:endParaRPr lang="en-GB"/>
          </a:p>
        </p:txBody>
      </p:sp>
    </p:spTree>
    <p:extLst>
      <p:ext uri="{BB962C8B-B14F-4D97-AF65-F5344CB8AC3E}">
        <p14:creationId xmlns:p14="http://schemas.microsoft.com/office/powerpoint/2010/main" val="420592184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100</a:t>
            </a:fld>
            <a:endParaRPr lang="en-GB"/>
          </a:p>
        </p:txBody>
      </p:sp>
    </p:spTree>
    <p:extLst>
      <p:ext uri="{BB962C8B-B14F-4D97-AF65-F5344CB8AC3E}">
        <p14:creationId xmlns:p14="http://schemas.microsoft.com/office/powerpoint/2010/main" val="319776405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101</a:t>
            </a:fld>
            <a:endParaRPr lang="en-GB"/>
          </a:p>
        </p:txBody>
      </p:sp>
    </p:spTree>
    <p:extLst>
      <p:ext uri="{BB962C8B-B14F-4D97-AF65-F5344CB8AC3E}">
        <p14:creationId xmlns:p14="http://schemas.microsoft.com/office/powerpoint/2010/main" val="73800636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Focus on data, here data width – but what about the impact of data in general?</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102</a:t>
            </a:fld>
            <a:endParaRPr lang="en-GB"/>
          </a:p>
        </p:txBody>
      </p:sp>
    </p:spTree>
    <p:extLst>
      <p:ext uri="{BB962C8B-B14F-4D97-AF65-F5344CB8AC3E}">
        <p14:creationId xmlns:p14="http://schemas.microsoft.com/office/powerpoint/2010/main" val="10982625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all know that a*b=b*a, but did you know that E(a*b) != E(b*a)</a:t>
            </a:r>
          </a:p>
          <a:p>
            <a:endParaRPr lang="en-US" dirty="0" smtClean="0"/>
          </a:p>
          <a:p>
            <a:r>
              <a:rPr lang="en-US" dirty="0" smtClean="0"/>
              <a:t>I've attached the </a:t>
            </a:r>
            <a:r>
              <a:rPr lang="en-US" dirty="0" err="1" smtClean="0"/>
              <a:t>mul</a:t>
            </a:r>
            <a:r>
              <a:rPr lang="en-US" dirty="0" smtClean="0"/>
              <a:t> graph. </a:t>
            </a:r>
          </a:p>
          <a:p>
            <a:r>
              <a:rPr lang="en-US" dirty="0" smtClean="0"/>
              <a:t>Details about the AVR </a:t>
            </a:r>
            <a:r>
              <a:rPr lang="en-US" dirty="0" err="1" smtClean="0"/>
              <a:t>mul</a:t>
            </a:r>
            <a:r>
              <a:rPr lang="en-US" dirty="0" smtClean="0"/>
              <a:t>: </a:t>
            </a:r>
          </a:p>
          <a:p>
            <a:endParaRPr lang="en-US" dirty="0" smtClean="0"/>
          </a:p>
          <a:p>
            <a:pPr marL="171450" indent="-171450">
              <a:buFontTx/>
              <a:buChar char="-"/>
            </a:pPr>
            <a:r>
              <a:rPr lang="en-US" dirty="0" smtClean="0"/>
              <a:t>16 bit result, (implicitly) stored in r1:r0 </a:t>
            </a:r>
          </a:p>
          <a:p>
            <a:pPr marL="171450" indent="-171450">
              <a:buFontTx/>
              <a:buChar char="-"/>
            </a:pPr>
            <a:r>
              <a:rPr lang="en-US" dirty="0" err="1" smtClean="0"/>
              <a:t>mul</a:t>
            </a:r>
            <a:r>
              <a:rPr lang="en-US" dirty="0" smtClean="0"/>
              <a:t> X, Y (x-axis of the graph is the first operand) </a:t>
            </a:r>
          </a:p>
          <a:p>
            <a:pPr marL="171450" indent="-171450">
              <a:buFontTx/>
              <a:buChar char="-"/>
            </a:pPr>
            <a:r>
              <a:rPr lang="en-US" dirty="0" err="1" smtClean="0"/>
              <a:t>Colour</a:t>
            </a:r>
            <a:r>
              <a:rPr lang="en-US" dirty="0" smtClean="0"/>
              <a:t> bar units: joules</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103</a:t>
            </a:fld>
            <a:endParaRPr lang="en-GB"/>
          </a:p>
        </p:txBody>
      </p:sp>
    </p:spTree>
    <p:extLst>
      <p:ext uri="{BB962C8B-B14F-4D97-AF65-F5344CB8AC3E}">
        <p14:creationId xmlns:p14="http://schemas.microsoft.com/office/powerpoint/2010/main" val="83677395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104</a:t>
            </a:fld>
            <a:endParaRPr lang="en-GB"/>
          </a:p>
        </p:txBody>
      </p:sp>
    </p:spTree>
    <p:extLst>
      <p:ext uri="{BB962C8B-B14F-4D97-AF65-F5344CB8AC3E}">
        <p14:creationId xmlns:p14="http://schemas.microsoft.com/office/powerpoint/2010/main" val="30987334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ISA level models often associate a single cost with each instruction – this represents the average of the</a:t>
            </a:r>
            <a:r>
              <a:rPr lang="en-GB" baseline="0" dirty="0" smtClean="0"/>
              <a:t> measurements obtained </a:t>
            </a:r>
            <a:r>
              <a:rPr lang="en-GB" dirty="0" smtClean="0"/>
              <a:t>over multiple runs using randomly generated valid data.</a:t>
            </a:r>
          </a:p>
          <a:p>
            <a:endParaRPr lang="en-GB" dirty="0" smtClean="0"/>
          </a:p>
          <a:p>
            <a:r>
              <a:rPr lang="en-GB" dirty="0" smtClean="0"/>
              <a:t>Is this correct?</a:t>
            </a:r>
          </a:p>
          <a:p>
            <a:endParaRPr lang="en-GB" dirty="0" smtClean="0"/>
          </a:p>
          <a:p>
            <a:r>
              <a:rPr lang="en-GB" dirty="0" smtClean="0"/>
              <a:t>What data should we use?</a:t>
            </a:r>
          </a:p>
          <a:p>
            <a:pPr marL="171450" indent="-171450">
              <a:buFontTx/>
              <a:buChar char="-"/>
            </a:pPr>
            <a:r>
              <a:rPr lang="en-GB" dirty="0" smtClean="0"/>
              <a:t>use case data – use case is not known at the time when the energy model is being built</a:t>
            </a:r>
          </a:p>
          <a:p>
            <a:pPr marL="171450" indent="-171450">
              <a:buFontTx/>
              <a:buChar char="-"/>
            </a:pPr>
            <a:r>
              <a:rPr lang="en-GB" dirty="0" smtClean="0"/>
              <a:t>random data – empirical</a:t>
            </a:r>
            <a:r>
              <a:rPr lang="en-GB" baseline="0" dirty="0" smtClean="0"/>
              <a:t> evaluation suggests that this is close to the WC [</a:t>
            </a:r>
            <a:r>
              <a:rPr lang="en-GB" baseline="0" dirty="0" err="1" smtClean="0"/>
              <a:t>Tiwari</a:t>
            </a:r>
            <a:r>
              <a:rPr lang="en-GB" baseline="0" dirty="0" smtClean="0"/>
              <a:t> did this and so did we.]</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105</a:t>
            </a:fld>
            <a:endParaRPr lang="en-GB"/>
          </a:p>
        </p:txBody>
      </p:sp>
    </p:spTree>
    <p:extLst>
      <p:ext uri="{BB962C8B-B14F-4D97-AF65-F5344CB8AC3E}">
        <p14:creationId xmlns:p14="http://schemas.microsoft.com/office/powerpoint/2010/main" val="393781720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dirty="0" smtClean="0"/>
              <a:t>What happens</a:t>
            </a:r>
            <a:r>
              <a:rPr lang="en-GB" baseline="0" dirty="0" smtClean="0"/>
              <a:t> here? The previous picture was assigning a single energy cost to each instruction – averaged over randomly generated valid data.</a:t>
            </a:r>
          </a:p>
          <a:p>
            <a:pPr marL="0" marR="0" indent="0" algn="l" defTabSz="914400" rtl="0" eaLnBrk="0" fontAlgn="base" latinLnBrk="0" hangingPunct="0">
              <a:lnSpc>
                <a:spcPct val="100000"/>
              </a:lnSpc>
              <a:spcBef>
                <a:spcPct val="30000"/>
              </a:spcBef>
              <a:spcAft>
                <a:spcPct val="0"/>
              </a:spcAft>
              <a:buClrTx/>
              <a:buSzTx/>
              <a:buFontTx/>
              <a:buNone/>
              <a:tabLst/>
              <a:defRPr/>
            </a:pPr>
            <a:r>
              <a:rPr lang="en-GB" baseline="0" dirty="0" smtClean="0"/>
              <a:t>Here, we see an exhaustive map for “SUB” for all 8 bit values. Why blue/red? (2’s complement for negative results gives lots of leading ones, so lots of switching!)</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106</a:t>
            </a:fld>
            <a:endParaRPr lang="en-GB"/>
          </a:p>
        </p:txBody>
      </p:sp>
    </p:spTree>
    <p:extLst>
      <p:ext uri="{BB962C8B-B14F-4D97-AF65-F5344CB8AC3E}">
        <p14:creationId xmlns:p14="http://schemas.microsoft.com/office/powerpoint/2010/main" val="93968286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endParaRPr lang="en-GB" sz="2000" dirty="0" smtClean="0">
              <a:effectLst/>
              <a:latin typeface="Cambria"/>
              <a:ea typeface="ＭＳ 明朝"/>
              <a:cs typeface="Times New Roman"/>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GB" dirty="0" smtClean="0"/>
              <a:t>These show the overhead caused by different data, i.e.</a:t>
            </a:r>
            <a:r>
              <a:rPr lang="en-GB" baseline="0" dirty="0" smtClean="0"/>
              <a:t> on top of the instruction base cost.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GB"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GB" baseline="0" dirty="0" smtClean="0"/>
              <a:t>Note, the colour scale is not the same for each!!!</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107</a:t>
            </a:fld>
            <a:endParaRPr lang="en-GB"/>
          </a:p>
        </p:txBody>
      </p:sp>
    </p:spTree>
    <p:extLst>
      <p:ext uri="{BB962C8B-B14F-4D97-AF65-F5344CB8AC3E}">
        <p14:creationId xmlns:p14="http://schemas.microsoft.com/office/powerpoint/2010/main" val="939682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2457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C124D10C-4DDE-4DF3-82EE-2B25F30E1EE7}"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F5E0E74-97E5-4158-83DB-12F5EE92C17B}" type="slidenum">
              <a:rPr lang="en-US"/>
              <a:pPr>
                <a:defRPr/>
              </a:pPr>
              <a:t>‹#›</a:t>
            </a:fld>
            <a:endParaRPr 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480E241-45AA-49DA-8F95-3E1F75F3EB9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7674270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68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59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30CA20C-8FAF-4626-A48C-9AF606CB5D5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1783210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236B2EA8-93FD-4DE3-A35D-FD8D6690F78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3333007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E7A0F52C-7AF0-45F8-87CF-E8C6FCB68EF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7947146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5F86EC9-CF68-4CCE-B936-C27B50E2568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2156628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91A3D5D-8ABE-4484-9223-7F66A45D833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1679316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C4467E8-9914-4DC1-B247-47E5C364F3E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6986592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F5E0E74-97E5-4158-83DB-12F5EE92C17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3348008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8925" y="274638"/>
            <a:ext cx="2058988" cy="5808662"/>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29325" cy="5808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454EF54-5323-454D-B7B9-3453F2CCD2E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1604262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337"/>
          </a:xfrm>
        </p:spPr>
        <p:txBody>
          <a:bodyPr/>
          <a:lstStyle/>
          <a:p>
            <a:r>
              <a:rPr lang="en-US" smtClean="0"/>
              <a:t>Click to edit Master title style</a:t>
            </a:r>
            <a:endParaRPr lang="en-GB"/>
          </a:p>
        </p:txBody>
      </p:sp>
      <p:sp>
        <p:nvSpPr>
          <p:cNvPr id="3" name="Table Placeholder 2"/>
          <p:cNvSpPr>
            <a:spLocks noGrp="1"/>
          </p:cNvSpPr>
          <p:nvPr>
            <p:ph type="tbl" idx="1"/>
          </p:nvPr>
        </p:nvSpPr>
        <p:spPr>
          <a:xfrm>
            <a:off x="468313" y="1557338"/>
            <a:ext cx="8229600" cy="4525962"/>
          </a:xfrm>
        </p:spPr>
        <p:txBody>
          <a:bodyPr/>
          <a:lstStyle/>
          <a:p>
            <a:pPr lvl="0"/>
            <a:endParaRPr lang="en-GB"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25B0AD1-0541-4821-9987-EA78A597AC2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7558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8925" y="274638"/>
            <a:ext cx="2058988" cy="5808662"/>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29325" cy="5808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454EF54-5323-454D-B7B9-3453F2CCD2EF}" type="slidenum">
              <a:rPr lang="en-US"/>
              <a:pPr>
                <a:defRPr/>
              </a:pPr>
              <a:t>‹#›</a:t>
            </a:fld>
            <a:endParaRPr 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itle, Content">
    <p:spTree>
      <p:nvGrpSpPr>
        <p:cNvPr id="1" name=""/>
        <p:cNvGrpSpPr/>
        <p:nvPr/>
      </p:nvGrpSpPr>
      <p:grpSpPr>
        <a:xfrm>
          <a:off x="0" y="0"/>
          <a:ext cx="0" cy="0"/>
          <a:chOff x="0" y="0"/>
          <a:chExt cx="0" cy="0"/>
        </a:xfrm>
      </p:grpSpPr>
      <p:sp>
        <p:nvSpPr>
          <p:cNvPr id="5" name="PlaceHolder 2"/>
          <p:cNvSpPr>
            <a:spLocks noGrp="1"/>
          </p:cNvSpPr>
          <p:nvPr>
            <p:ph type="body"/>
          </p:nvPr>
        </p:nvSpPr>
        <p:spPr>
          <a:xfrm>
            <a:off x="457200" y="1604520"/>
            <a:ext cx="8046360" cy="3977280"/>
          </a:xfrm>
          <a:prstGeom prst="rect">
            <a:avLst/>
          </a:prstGeom>
        </p:spPr>
        <p:txBody>
          <a:bodyPr wrap="square"/>
          <a:lstStyle>
            <a:lvl1pPr>
              <a:defRPr>
                <a:latin typeface="Calibri" pitchFamily="34" charset="0"/>
              </a:defRPr>
            </a:lvl1pPr>
          </a:lstStyle>
          <a:p>
            <a:endParaRPr dirty="0"/>
          </a:p>
        </p:txBody>
      </p:sp>
      <p:sp>
        <p:nvSpPr>
          <p:cNvPr id="6" name="PlaceHolder 1"/>
          <p:cNvSpPr>
            <a:spLocks noGrp="1"/>
          </p:cNvSpPr>
          <p:nvPr>
            <p:ph type="title" idx="10"/>
          </p:nvPr>
        </p:nvSpPr>
        <p:spPr>
          <a:xfrm>
            <a:off x="1040822" y="210100"/>
            <a:ext cx="7062356" cy="1050233"/>
          </a:xfrm>
          <a:prstGeom prst="rect">
            <a:avLst/>
          </a:prstGeom>
        </p:spPr>
        <p:txBody>
          <a:bodyPr wrap="none" lIns="0" tIns="0" rIns="0" bIns="0" anchor="ctr"/>
          <a:lstStyle>
            <a:lvl1pPr>
              <a:defRPr>
                <a:latin typeface="Calibri" pitchFamily="34" charset="0"/>
              </a:defRPr>
            </a:lvl1pPr>
          </a:lstStyle>
          <a:p>
            <a:endParaRPr dirty="0"/>
          </a:p>
        </p:txBody>
      </p:sp>
    </p:spTree>
    <p:extLst>
      <p:ext uri="{BB962C8B-B14F-4D97-AF65-F5344CB8AC3E}">
        <p14:creationId xmlns:p14="http://schemas.microsoft.com/office/powerpoint/2010/main" val="412709903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Blank Slide">
    <p:bg>
      <p:bgPr>
        <a:solidFill>
          <a:srgbClr val="FFFFFF">
            <a:alpha val="3137"/>
          </a:srgb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434343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6481" y="273629"/>
            <a:ext cx="8226720" cy="1143480"/>
          </a:xfrm>
        </p:spPr>
        <p:txBody>
          <a:bodyPr/>
          <a:lstStyle/>
          <a:p>
            <a:r>
              <a:rPr lang="en-US" smtClean="0"/>
              <a:t>Click to edit Master title style</a:t>
            </a:r>
            <a:endParaRPr lang="en-GB"/>
          </a:p>
        </p:txBody>
      </p:sp>
      <p:sp>
        <p:nvSpPr>
          <p:cNvPr id="3" name="Date Placeholder 2"/>
          <p:cNvSpPr>
            <a:spLocks noGrp="1"/>
          </p:cNvSpPr>
          <p:nvPr>
            <p:ph type="dt" idx="10"/>
          </p:nvPr>
        </p:nvSpPr>
        <p:spPr>
          <a:xfrm>
            <a:off x="456481" y="6247376"/>
            <a:ext cx="2128320" cy="470930"/>
          </a:xfrm>
        </p:spPr>
        <p:txBody>
          <a:bodyPr/>
          <a:lstStyle>
            <a:lvl1pPr>
              <a:defRPr/>
            </a:lvl1pPr>
          </a:lstStyle>
          <a:p>
            <a:endParaRPr lang="en-GB">
              <a:solidFill>
                <a:srgbClr val="000000"/>
              </a:solidFill>
            </a:endParaRPr>
          </a:p>
        </p:txBody>
      </p:sp>
      <p:sp>
        <p:nvSpPr>
          <p:cNvPr id="4" name="Footer Placeholder 3"/>
          <p:cNvSpPr>
            <a:spLocks noGrp="1"/>
          </p:cNvSpPr>
          <p:nvPr>
            <p:ph type="ftr" idx="11"/>
          </p:nvPr>
        </p:nvSpPr>
        <p:spPr>
          <a:xfrm>
            <a:off x="3127680" y="6247376"/>
            <a:ext cx="2897280" cy="470930"/>
          </a:xfrm>
        </p:spPr>
        <p:txBody>
          <a:bodyPr/>
          <a:lstStyle>
            <a:lvl1pPr>
              <a:defRPr/>
            </a:lvl1pPr>
          </a:lstStyle>
          <a:p>
            <a:endParaRPr lang="en-GB">
              <a:solidFill>
                <a:srgbClr val="000000"/>
              </a:solidFill>
            </a:endParaRPr>
          </a:p>
        </p:txBody>
      </p:sp>
      <p:sp>
        <p:nvSpPr>
          <p:cNvPr id="5" name="Slide Number Placeholder 4"/>
          <p:cNvSpPr>
            <a:spLocks noGrp="1"/>
          </p:cNvSpPr>
          <p:nvPr>
            <p:ph type="sldNum" idx="12"/>
          </p:nvPr>
        </p:nvSpPr>
        <p:spPr>
          <a:xfrm>
            <a:off x="6556321" y="6247376"/>
            <a:ext cx="2128320" cy="470930"/>
          </a:xfrm>
        </p:spPr>
        <p:txBody>
          <a:bodyPr/>
          <a:lstStyle>
            <a:lvl1pPr>
              <a:defRPr/>
            </a:lvl1pPr>
          </a:lstStyle>
          <a:p>
            <a:fld id="{43F22106-2AFE-4A06-AFEA-ABDD174DCADD}"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412663034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200"/>
          </a:xfrm>
          <a:prstGeom prst="rect">
            <a:avLst/>
          </a:prstGeom>
        </p:spPr>
        <p:txBody>
          <a:bodyPr lIns="91425" tIns="91425" rIns="91425" bIns="91425" anchor="b"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12" name="Shape 12"/>
          <p:cNvSpPr txBox="1">
            <a:spLocks noGrp="1"/>
          </p:cNvSpPr>
          <p:nvPr>
            <p:ph type="body" idx="1"/>
          </p:nvPr>
        </p:nvSpPr>
        <p:spPr>
          <a:xfrm>
            <a:off x="457200" y="1600201"/>
            <a:ext cx="8229600" cy="4967599"/>
          </a:xfrm>
          <a:prstGeom prst="rect">
            <a:avLst/>
          </a:prstGeom>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Tree>
    <p:extLst>
      <p:ext uri="{BB962C8B-B14F-4D97-AF65-F5344CB8AC3E}">
        <p14:creationId xmlns:p14="http://schemas.microsoft.com/office/powerpoint/2010/main" val="110666122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2457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C124D10C-4DDE-4DF3-82EE-2B25F30E1EE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1781605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lvl1pPr>
              <a:buClr>
                <a:srgbClr val="C00000"/>
              </a:buClr>
              <a:buFont typeface="Wingdings" pitchFamily="2" charset="2"/>
              <a:buChar char="§"/>
              <a:defRPr/>
            </a:lvl1pPr>
            <a:lvl2pPr>
              <a:buClrTx/>
              <a:buFont typeface="Arial" pitchFamily="34" charset="0"/>
              <a:buChar char="–"/>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E2F1E6E-3BAC-4C13-A607-1665EBD8D3E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3654214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480E241-45AA-49DA-8F95-3E1F75F3EB9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48804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68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59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30CA20C-8FAF-4626-A48C-9AF606CB5D5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8991868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236B2EA8-93FD-4DE3-A35D-FD8D6690F78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0685627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E7A0F52C-7AF0-45F8-87CF-E8C6FCB68EF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035148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337"/>
          </a:xfrm>
        </p:spPr>
        <p:txBody>
          <a:bodyPr/>
          <a:lstStyle/>
          <a:p>
            <a:r>
              <a:rPr lang="en-US" smtClean="0"/>
              <a:t>Click to edit Master title style</a:t>
            </a:r>
            <a:endParaRPr lang="en-GB"/>
          </a:p>
        </p:txBody>
      </p:sp>
      <p:sp>
        <p:nvSpPr>
          <p:cNvPr id="3" name="Table Placeholder 2"/>
          <p:cNvSpPr>
            <a:spLocks noGrp="1"/>
          </p:cNvSpPr>
          <p:nvPr>
            <p:ph type="tbl" idx="1"/>
          </p:nvPr>
        </p:nvSpPr>
        <p:spPr>
          <a:xfrm>
            <a:off x="468313" y="1557338"/>
            <a:ext cx="8229600" cy="4525962"/>
          </a:xfrm>
        </p:spPr>
        <p:txBody>
          <a:bodyPr/>
          <a:lstStyle/>
          <a:p>
            <a:pPr lvl="0"/>
            <a:endParaRPr lang="en-GB"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25B0AD1-0541-4821-9987-EA78A597AC22}" type="slidenum">
              <a:rPr lang="en-US"/>
              <a:pPr>
                <a:defRPr/>
              </a:pPr>
              <a:t>‹#›</a:t>
            </a:fld>
            <a:endParaRPr lang="en-US"/>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5F86EC9-CF68-4CCE-B936-C27B50E2568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252711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91A3D5D-8ABE-4484-9223-7F66A45D833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3411859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C4467E8-9914-4DC1-B247-47E5C364F3E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5842869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F5E0E74-97E5-4158-83DB-12F5EE92C17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8648595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8925" y="274638"/>
            <a:ext cx="2058988" cy="5808662"/>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29325" cy="5808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454EF54-5323-454D-B7B9-3453F2CCD2E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3546556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337"/>
          </a:xfrm>
        </p:spPr>
        <p:txBody>
          <a:bodyPr/>
          <a:lstStyle/>
          <a:p>
            <a:r>
              <a:rPr lang="en-US" smtClean="0"/>
              <a:t>Click to edit Master title style</a:t>
            </a:r>
            <a:endParaRPr lang="en-GB"/>
          </a:p>
        </p:txBody>
      </p:sp>
      <p:sp>
        <p:nvSpPr>
          <p:cNvPr id="3" name="Table Placeholder 2"/>
          <p:cNvSpPr>
            <a:spLocks noGrp="1"/>
          </p:cNvSpPr>
          <p:nvPr>
            <p:ph type="tbl" idx="1"/>
          </p:nvPr>
        </p:nvSpPr>
        <p:spPr>
          <a:xfrm>
            <a:off x="468313" y="1557338"/>
            <a:ext cx="8229600" cy="4525962"/>
          </a:xfrm>
        </p:spPr>
        <p:txBody>
          <a:bodyPr/>
          <a:lstStyle/>
          <a:p>
            <a:pPr lvl="0"/>
            <a:endParaRPr lang="en-GB"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25B0AD1-0541-4821-9987-EA78A597AC2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9164205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Content">
    <p:spTree>
      <p:nvGrpSpPr>
        <p:cNvPr id="1" name=""/>
        <p:cNvGrpSpPr/>
        <p:nvPr/>
      </p:nvGrpSpPr>
      <p:grpSpPr>
        <a:xfrm>
          <a:off x="0" y="0"/>
          <a:ext cx="0" cy="0"/>
          <a:chOff x="0" y="0"/>
          <a:chExt cx="0" cy="0"/>
        </a:xfrm>
      </p:grpSpPr>
      <p:sp>
        <p:nvSpPr>
          <p:cNvPr id="5" name="PlaceHolder 2"/>
          <p:cNvSpPr>
            <a:spLocks noGrp="1"/>
          </p:cNvSpPr>
          <p:nvPr>
            <p:ph type="body"/>
          </p:nvPr>
        </p:nvSpPr>
        <p:spPr>
          <a:xfrm>
            <a:off x="457200" y="1604520"/>
            <a:ext cx="8046360" cy="3977280"/>
          </a:xfrm>
          <a:prstGeom prst="rect">
            <a:avLst/>
          </a:prstGeom>
        </p:spPr>
        <p:txBody>
          <a:bodyPr wrap="square"/>
          <a:lstStyle>
            <a:lvl1pPr>
              <a:defRPr>
                <a:latin typeface="Calibri" pitchFamily="34" charset="0"/>
              </a:defRPr>
            </a:lvl1pPr>
          </a:lstStyle>
          <a:p>
            <a:endParaRPr dirty="0"/>
          </a:p>
        </p:txBody>
      </p:sp>
      <p:sp>
        <p:nvSpPr>
          <p:cNvPr id="6" name="PlaceHolder 1"/>
          <p:cNvSpPr>
            <a:spLocks noGrp="1"/>
          </p:cNvSpPr>
          <p:nvPr>
            <p:ph type="title" idx="10"/>
          </p:nvPr>
        </p:nvSpPr>
        <p:spPr>
          <a:xfrm>
            <a:off x="1040822" y="210100"/>
            <a:ext cx="7062356" cy="1050233"/>
          </a:xfrm>
          <a:prstGeom prst="rect">
            <a:avLst/>
          </a:prstGeom>
        </p:spPr>
        <p:txBody>
          <a:bodyPr wrap="none" lIns="0" tIns="0" rIns="0" bIns="0" anchor="ctr"/>
          <a:lstStyle>
            <a:lvl1pPr>
              <a:defRPr>
                <a:latin typeface="+mj-lt"/>
              </a:defRPr>
            </a:lvl1pPr>
          </a:lstStyle>
          <a:p>
            <a:endParaRPr dirty="0"/>
          </a:p>
        </p:txBody>
      </p:sp>
    </p:spTree>
    <p:extLst>
      <p:ext uri="{BB962C8B-B14F-4D97-AF65-F5344CB8AC3E}">
        <p14:creationId xmlns:p14="http://schemas.microsoft.com/office/powerpoint/2010/main" val="36851181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Blank Slide">
    <p:bg>
      <p:bgPr>
        <a:solidFill>
          <a:srgbClr val="FFFFFF">
            <a:alpha val="3137"/>
          </a:srgb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662779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6481" y="273629"/>
            <a:ext cx="8226720" cy="1143480"/>
          </a:xfrm>
        </p:spPr>
        <p:txBody>
          <a:bodyPr/>
          <a:lstStyle/>
          <a:p>
            <a:r>
              <a:rPr lang="en-US" smtClean="0"/>
              <a:t>Click to edit Master title style</a:t>
            </a:r>
            <a:endParaRPr lang="en-GB"/>
          </a:p>
        </p:txBody>
      </p:sp>
      <p:sp>
        <p:nvSpPr>
          <p:cNvPr id="3" name="Date Placeholder 2"/>
          <p:cNvSpPr>
            <a:spLocks noGrp="1"/>
          </p:cNvSpPr>
          <p:nvPr>
            <p:ph type="dt" idx="10"/>
          </p:nvPr>
        </p:nvSpPr>
        <p:spPr>
          <a:xfrm>
            <a:off x="456481" y="6247376"/>
            <a:ext cx="2128320" cy="470930"/>
          </a:xfrm>
        </p:spPr>
        <p:txBody>
          <a:bodyPr/>
          <a:lstStyle>
            <a:lvl1pPr>
              <a:defRPr/>
            </a:lvl1pPr>
          </a:lstStyle>
          <a:p>
            <a:endParaRPr lang="en-GB">
              <a:solidFill>
                <a:srgbClr val="000000"/>
              </a:solidFill>
            </a:endParaRPr>
          </a:p>
        </p:txBody>
      </p:sp>
      <p:sp>
        <p:nvSpPr>
          <p:cNvPr id="4" name="Footer Placeholder 3"/>
          <p:cNvSpPr>
            <a:spLocks noGrp="1"/>
          </p:cNvSpPr>
          <p:nvPr>
            <p:ph type="ftr" idx="11"/>
          </p:nvPr>
        </p:nvSpPr>
        <p:spPr>
          <a:xfrm>
            <a:off x="3127680" y="6247376"/>
            <a:ext cx="2897280" cy="470930"/>
          </a:xfrm>
        </p:spPr>
        <p:txBody>
          <a:bodyPr/>
          <a:lstStyle>
            <a:lvl1pPr>
              <a:defRPr/>
            </a:lvl1pPr>
          </a:lstStyle>
          <a:p>
            <a:endParaRPr lang="en-GB">
              <a:solidFill>
                <a:srgbClr val="000000"/>
              </a:solidFill>
            </a:endParaRPr>
          </a:p>
        </p:txBody>
      </p:sp>
      <p:sp>
        <p:nvSpPr>
          <p:cNvPr id="5" name="Slide Number Placeholder 4"/>
          <p:cNvSpPr>
            <a:spLocks noGrp="1"/>
          </p:cNvSpPr>
          <p:nvPr>
            <p:ph type="sldNum" idx="12"/>
          </p:nvPr>
        </p:nvSpPr>
        <p:spPr>
          <a:xfrm>
            <a:off x="6556321" y="6247376"/>
            <a:ext cx="2128320" cy="470930"/>
          </a:xfrm>
        </p:spPr>
        <p:txBody>
          <a:bodyPr/>
          <a:lstStyle>
            <a:lvl1pPr>
              <a:defRPr/>
            </a:lvl1pPr>
          </a:lstStyle>
          <a:p>
            <a:fld id="{43F22106-2AFE-4A06-AFEA-ABDD174DCADD}"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258929472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200"/>
          </a:xfrm>
          <a:prstGeom prst="rect">
            <a:avLst/>
          </a:prstGeom>
        </p:spPr>
        <p:txBody>
          <a:bodyPr lIns="91425" tIns="91425" rIns="91425" bIns="91425" anchor="b"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12" name="Shape 12"/>
          <p:cNvSpPr txBox="1">
            <a:spLocks noGrp="1"/>
          </p:cNvSpPr>
          <p:nvPr>
            <p:ph type="body" idx="1"/>
          </p:nvPr>
        </p:nvSpPr>
        <p:spPr>
          <a:xfrm>
            <a:off x="457200" y="1600201"/>
            <a:ext cx="8229600" cy="4967599"/>
          </a:xfrm>
          <a:prstGeom prst="rect">
            <a:avLst/>
          </a:prstGeom>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Tree>
    <p:extLst>
      <p:ext uri="{BB962C8B-B14F-4D97-AF65-F5344CB8AC3E}">
        <p14:creationId xmlns:p14="http://schemas.microsoft.com/office/powerpoint/2010/main" val="13695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Content">
    <p:spTree>
      <p:nvGrpSpPr>
        <p:cNvPr id="1" name=""/>
        <p:cNvGrpSpPr/>
        <p:nvPr/>
      </p:nvGrpSpPr>
      <p:grpSpPr>
        <a:xfrm>
          <a:off x="0" y="0"/>
          <a:ext cx="0" cy="0"/>
          <a:chOff x="0" y="0"/>
          <a:chExt cx="0" cy="0"/>
        </a:xfrm>
      </p:grpSpPr>
      <p:sp>
        <p:nvSpPr>
          <p:cNvPr id="5" name="PlaceHolder 2"/>
          <p:cNvSpPr>
            <a:spLocks noGrp="1"/>
          </p:cNvSpPr>
          <p:nvPr>
            <p:ph type="body"/>
          </p:nvPr>
        </p:nvSpPr>
        <p:spPr>
          <a:xfrm>
            <a:off x="457200" y="1604520"/>
            <a:ext cx="8046360" cy="3977280"/>
          </a:xfrm>
          <a:prstGeom prst="rect">
            <a:avLst/>
          </a:prstGeom>
        </p:spPr>
        <p:txBody>
          <a:bodyPr wrap="square"/>
          <a:lstStyle>
            <a:lvl1pPr>
              <a:defRPr>
                <a:latin typeface="Calibri" pitchFamily="34" charset="0"/>
              </a:defRPr>
            </a:lvl1pPr>
          </a:lstStyle>
          <a:p>
            <a:endParaRPr dirty="0"/>
          </a:p>
        </p:txBody>
      </p:sp>
      <p:sp>
        <p:nvSpPr>
          <p:cNvPr id="6" name="PlaceHolder 1"/>
          <p:cNvSpPr>
            <a:spLocks noGrp="1"/>
          </p:cNvSpPr>
          <p:nvPr>
            <p:ph type="title" idx="10"/>
          </p:nvPr>
        </p:nvSpPr>
        <p:spPr>
          <a:xfrm>
            <a:off x="1040822" y="210100"/>
            <a:ext cx="7062356" cy="1050233"/>
          </a:xfrm>
          <a:prstGeom prst="rect">
            <a:avLst/>
          </a:prstGeom>
        </p:spPr>
        <p:txBody>
          <a:bodyPr wrap="none" lIns="0" tIns="0" rIns="0" bIns="0" anchor="ctr"/>
          <a:lstStyle>
            <a:lvl1pPr>
              <a:defRPr>
                <a:latin typeface="+mj-lt"/>
              </a:defRPr>
            </a:lvl1pPr>
          </a:lstStyle>
          <a:p>
            <a:endParaRPr dirty="0"/>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Titel og indholdsobjek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i master</a:t>
            </a:r>
            <a:endParaRPr lang="da-DK"/>
          </a:p>
        </p:txBody>
      </p:sp>
      <p:sp>
        <p:nvSpPr>
          <p:cNvPr id="3" name="Pladsholder til indhold 2"/>
          <p:cNvSpPr>
            <a:spLocks noGrp="1"/>
          </p:cNvSpPr>
          <p:nvPr>
            <p:ph idx="1"/>
          </p:nvPr>
        </p:nvSpPr>
        <p:spPr/>
        <p:txBody>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5" name="Pladsholder til sidefod 4"/>
          <p:cNvSpPr>
            <a:spLocks noGrp="1"/>
          </p:cNvSpPr>
          <p:nvPr>
            <p:ph type="ftr" sz="quarter" idx="11"/>
          </p:nvPr>
        </p:nvSpPr>
        <p:spPr/>
        <p:txBody>
          <a:bodyPr/>
          <a:lstStyle/>
          <a:p>
            <a:r>
              <a:rPr lang="da-DK" dirty="0">
                <a:solidFill>
                  <a:srgbClr val="000000"/>
                </a:solidFill>
              </a:rPr>
              <a:t>/74</a:t>
            </a:r>
          </a:p>
        </p:txBody>
      </p:sp>
      <p:sp>
        <p:nvSpPr>
          <p:cNvPr id="6" name="Pladsholder til diasnummer 5"/>
          <p:cNvSpPr>
            <a:spLocks noGrp="1"/>
          </p:cNvSpPr>
          <p:nvPr>
            <p:ph type="sldNum" sz="quarter" idx="12"/>
          </p:nvPr>
        </p:nvSpPr>
        <p:spPr>
          <a:xfrm>
            <a:off x="2339752" y="6448085"/>
            <a:ext cx="637335" cy="365125"/>
          </a:xfrm>
        </p:spPr>
        <p:txBody>
          <a:bodyPr/>
          <a:lstStyle>
            <a:lvl1pPr algn="r">
              <a:defRPr/>
            </a:lvl1pPr>
          </a:lstStyle>
          <a:p>
            <a:fld id="{D2666599-1343-46DA-9433-309CE074520D}" type="slidenum">
              <a:rPr lang="da-DK" smtClean="0">
                <a:solidFill>
                  <a:srgbClr val="000000"/>
                </a:solidFill>
              </a:rPr>
              <a:pPr/>
              <a:t>‹#›</a:t>
            </a:fld>
            <a:endParaRPr lang="da-DK" dirty="0">
              <a:solidFill>
                <a:srgbClr val="000000"/>
              </a:solidFill>
            </a:endParaRPr>
          </a:p>
        </p:txBody>
      </p:sp>
    </p:spTree>
    <p:extLst>
      <p:ext uri="{BB962C8B-B14F-4D97-AF65-F5344CB8AC3E}">
        <p14:creationId xmlns:p14="http://schemas.microsoft.com/office/powerpoint/2010/main" val="886650890"/>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Slide">
    <p:bg>
      <p:bgPr>
        <a:solidFill>
          <a:srgbClr val="FFFFFF">
            <a:alpha val="3137"/>
          </a:srgbClr>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6481" y="273629"/>
            <a:ext cx="8226720" cy="1143480"/>
          </a:xfrm>
        </p:spPr>
        <p:txBody>
          <a:bodyPr/>
          <a:lstStyle/>
          <a:p>
            <a:r>
              <a:rPr lang="en-US" smtClean="0"/>
              <a:t>Click to edit Master title style</a:t>
            </a:r>
            <a:endParaRPr lang="en-GB"/>
          </a:p>
        </p:txBody>
      </p:sp>
      <p:sp>
        <p:nvSpPr>
          <p:cNvPr id="3" name="Date Placeholder 2"/>
          <p:cNvSpPr>
            <a:spLocks noGrp="1"/>
          </p:cNvSpPr>
          <p:nvPr>
            <p:ph type="dt" idx="10"/>
          </p:nvPr>
        </p:nvSpPr>
        <p:spPr>
          <a:xfrm>
            <a:off x="456481" y="6247376"/>
            <a:ext cx="2128320" cy="470930"/>
          </a:xfrm>
        </p:spPr>
        <p:txBody>
          <a:bodyPr/>
          <a:lstStyle>
            <a:lvl1pPr>
              <a:defRPr/>
            </a:lvl1pPr>
          </a:lstStyle>
          <a:p>
            <a:endParaRPr lang="en-GB"/>
          </a:p>
        </p:txBody>
      </p:sp>
      <p:sp>
        <p:nvSpPr>
          <p:cNvPr id="4" name="Footer Placeholder 3"/>
          <p:cNvSpPr>
            <a:spLocks noGrp="1"/>
          </p:cNvSpPr>
          <p:nvPr>
            <p:ph type="ftr" idx="11"/>
          </p:nvPr>
        </p:nvSpPr>
        <p:spPr>
          <a:xfrm>
            <a:off x="3127680" y="6247376"/>
            <a:ext cx="2897280" cy="470930"/>
          </a:xfrm>
        </p:spPr>
        <p:txBody>
          <a:bodyPr/>
          <a:lstStyle>
            <a:lvl1pPr>
              <a:defRPr/>
            </a:lvl1pPr>
          </a:lstStyle>
          <a:p>
            <a:endParaRPr lang="en-GB"/>
          </a:p>
        </p:txBody>
      </p:sp>
      <p:sp>
        <p:nvSpPr>
          <p:cNvPr id="5" name="Slide Number Placeholder 4"/>
          <p:cNvSpPr>
            <a:spLocks noGrp="1"/>
          </p:cNvSpPr>
          <p:nvPr>
            <p:ph type="sldNum" idx="12"/>
          </p:nvPr>
        </p:nvSpPr>
        <p:spPr>
          <a:xfrm>
            <a:off x="6556321" y="6247376"/>
            <a:ext cx="2128320" cy="470930"/>
          </a:xfrm>
        </p:spPr>
        <p:txBody>
          <a:bodyPr/>
          <a:lstStyle>
            <a:lvl1pPr>
              <a:defRPr/>
            </a:lvl1pPr>
          </a:lstStyle>
          <a:p>
            <a:fld id="{43F22106-2AFE-4A06-AFEA-ABDD174DCADD}" type="slidenum">
              <a:rPr lang="en-GB"/>
              <a:pPr/>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200"/>
          </a:xfrm>
          <a:prstGeom prst="rect">
            <a:avLst/>
          </a:prstGeom>
        </p:spPr>
        <p:txBody>
          <a:bodyPr lIns="91425" tIns="91425" rIns="91425" bIns="91425" anchor="b"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12" name="Shape 12"/>
          <p:cNvSpPr txBox="1">
            <a:spLocks noGrp="1"/>
          </p:cNvSpPr>
          <p:nvPr>
            <p:ph type="body" idx="1"/>
          </p:nvPr>
        </p:nvSpPr>
        <p:spPr>
          <a:xfrm>
            <a:off x="457200" y="1600201"/>
            <a:ext cx="8229600" cy="4967599"/>
          </a:xfrm>
          <a:prstGeom prst="rect">
            <a:avLst/>
          </a:prstGeom>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Tree>
    <p:extLst>
      <p:ext uri="{BB962C8B-B14F-4D97-AF65-F5344CB8AC3E}">
        <p14:creationId xmlns:p14="http://schemas.microsoft.com/office/powerpoint/2010/main" val="21469663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el og indholdsobjek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i master</a:t>
            </a:r>
            <a:endParaRPr lang="da-DK"/>
          </a:p>
        </p:txBody>
      </p:sp>
      <p:sp>
        <p:nvSpPr>
          <p:cNvPr id="3" name="Pladsholder til indhold 2"/>
          <p:cNvSpPr>
            <a:spLocks noGrp="1"/>
          </p:cNvSpPr>
          <p:nvPr>
            <p:ph idx="1"/>
          </p:nvPr>
        </p:nvSpPr>
        <p:spPr/>
        <p:txBody>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5" name="Pladsholder til sidefod 4"/>
          <p:cNvSpPr>
            <a:spLocks noGrp="1"/>
          </p:cNvSpPr>
          <p:nvPr>
            <p:ph type="ftr" sz="quarter" idx="11"/>
          </p:nvPr>
        </p:nvSpPr>
        <p:spPr/>
        <p:txBody>
          <a:bodyPr/>
          <a:lstStyle/>
          <a:p>
            <a:r>
              <a:rPr lang="da-DK" dirty="0"/>
              <a:t>/74</a:t>
            </a:r>
          </a:p>
        </p:txBody>
      </p:sp>
      <p:sp>
        <p:nvSpPr>
          <p:cNvPr id="6" name="Pladsholder til diasnummer 5"/>
          <p:cNvSpPr>
            <a:spLocks noGrp="1"/>
          </p:cNvSpPr>
          <p:nvPr>
            <p:ph type="sldNum" sz="quarter" idx="12"/>
          </p:nvPr>
        </p:nvSpPr>
        <p:spPr>
          <a:xfrm>
            <a:off x="2339752" y="6448085"/>
            <a:ext cx="637335" cy="365125"/>
          </a:xfrm>
        </p:spPr>
        <p:txBody>
          <a:bodyPr/>
          <a:lstStyle>
            <a:lvl1pPr algn="r">
              <a:defRPr/>
            </a:lvl1pPr>
          </a:lstStyle>
          <a:p>
            <a:fld id="{D2666599-1343-46DA-9433-309CE074520D}" type="slidenum">
              <a:rPr lang="da-DK" smtClean="0"/>
              <a:pPr/>
              <a:t>‹#›</a:t>
            </a:fld>
            <a:endParaRPr lang="da-DK" dirty="0"/>
          </a:p>
        </p:txBody>
      </p:sp>
    </p:spTree>
    <p:extLst>
      <p:ext uri="{BB962C8B-B14F-4D97-AF65-F5344CB8AC3E}">
        <p14:creationId xmlns:p14="http://schemas.microsoft.com/office/powerpoint/2010/main" val="3881869748"/>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2457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C124D10C-4DDE-4DF3-82EE-2B25F30E1EE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243974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lvl1pPr>
              <a:buClr>
                <a:srgbClr val="C00000"/>
              </a:buClr>
              <a:buFont typeface="Wingdings" pitchFamily="2" charset="2"/>
              <a:buChar char="§"/>
              <a:defRPr/>
            </a:lvl1pPr>
            <a:lvl2pPr>
              <a:buClrTx/>
              <a:buFont typeface="Arial" pitchFamily="34" charset="0"/>
              <a:buChar char="–"/>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E2F1E6E-3BAC-4C13-A607-1665EBD8D3E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14134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lvl1pPr>
              <a:buClr>
                <a:srgbClr val="C00000"/>
              </a:buClr>
              <a:buFont typeface="Wingdings" pitchFamily="2" charset="2"/>
              <a:buChar char="§"/>
              <a:defRPr/>
            </a:lvl1pPr>
            <a:lvl2pPr>
              <a:buClrTx/>
              <a:buFont typeface="Arial" pitchFamily="34" charset="0"/>
              <a:buChar char="–"/>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E2F1E6E-3BAC-4C13-A607-1665EBD8D3E9}" type="slidenum">
              <a:rPr lang="en-US"/>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480E241-45AA-49DA-8F95-3E1F75F3EB9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097391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68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59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30CA20C-8FAF-4626-A48C-9AF606CB5D5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366473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236B2EA8-93FD-4DE3-A35D-FD8D6690F78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874464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E7A0F52C-7AF0-45F8-87CF-E8C6FCB68EF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727725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5F86EC9-CF68-4CCE-B936-C27B50E2568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995329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91A3D5D-8ABE-4484-9223-7F66A45D833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831077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C4467E8-9914-4DC1-B247-47E5C364F3E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163922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F5E0E74-97E5-4158-83DB-12F5EE92C17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41960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8925" y="274638"/>
            <a:ext cx="2058988" cy="5808662"/>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29325" cy="5808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454EF54-5323-454D-B7B9-3453F2CCD2E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215991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337"/>
          </a:xfrm>
        </p:spPr>
        <p:txBody>
          <a:bodyPr/>
          <a:lstStyle/>
          <a:p>
            <a:r>
              <a:rPr lang="en-US" smtClean="0"/>
              <a:t>Click to edit Master title style</a:t>
            </a:r>
            <a:endParaRPr lang="en-GB"/>
          </a:p>
        </p:txBody>
      </p:sp>
      <p:sp>
        <p:nvSpPr>
          <p:cNvPr id="3" name="Table Placeholder 2"/>
          <p:cNvSpPr>
            <a:spLocks noGrp="1"/>
          </p:cNvSpPr>
          <p:nvPr>
            <p:ph type="tbl" idx="1"/>
          </p:nvPr>
        </p:nvSpPr>
        <p:spPr>
          <a:xfrm>
            <a:off x="468313" y="1557338"/>
            <a:ext cx="8229600" cy="4525962"/>
          </a:xfrm>
        </p:spPr>
        <p:txBody>
          <a:bodyPr/>
          <a:lstStyle/>
          <a:p>
            <a:pPr lvl="0"/>
            <a:endParaRPr lang="en-GB"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25B0AD1-0541-4821-9987-EA78A597AC2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64129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480E241-45AA-49DA-8F95-3E1F75F3EB9C}" type="slidenum">
              <a:rPr lang="en-US"/>
              <a:pPr>
                <a:defRPr/>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Content">
    <p:spTree>
      <p:nvGrpSpPr>
        <p:cNvPr id="1" name=""/>
        <p:cNvGrpSpPr/>
        <p:nvPr/>
      </p:nvGrpSpPr>
      <p:grpSpPr>
        <a:xfrm>
          <a:off x="0" y="0"/>
          <a:ext cx="0" cy="0"/>
          <a:chOff x="0" y="0"/>
          <a:chExt cx="0" cy="0"/>
        </a:xfrm>
      </p:grpSpPr>
      <p:sp>
        <p:nvSpPr>
          <p:cNvPr id="5" name="PlaceHolder 2"/>
          <p:cNvSpPr>
            <a:spLocks noGrp="1"/>
          </p:cNvSpPr>
          <p:nvPr>
            <p:ph type="body"/>
          </p:nvPr>
        </p:nvSpPr>
        <p:spPr>
          <a:xfrm>
            <a:off x="457200" y="1604520"/>
            <a:ext cx="8046360" cy="3977280"/>
          </a:xfrm>
          <a:prstGeom prst="rect">
            <a:avLst/>
          </a:prstGeom>
        </p:spPr>
        <p:txBody>
          <a:bodyPr wrap="square"/>
          <a:lstStyle>
            <a:lvl1pPr>
              <a:defRPr>
                <a:latin typeface="Calibri" pitchFamily="34" charset="0"/>
              </a:defRPr>
            </a:lvl1pPr>
          </a:lstStyle>
          <a:p>
            <a:endParaRPr dirty="0"/>
          </a:p>
        </p:txBody>
      </p:sp>
      <p:sp>
        <p:nvSpPr>
          <p:cNvPr id="6" name="PlaceHolder 1"/>
          <p:cNvSpPr>
            <a:spLocks noGrp="1"/>
          </p:cNvSpPr>
          <p:nvPr>
            <p:ph type="title" idx="10"/>
          </p:nvPr>
        </p:nvSpPr>
        <p:spPr>
          <a:xfrm>
            <a:off x="1040822" y="210100"/>
            <a:ext cx="7062356" cy="1050233"/>
          </a:xfrm>
          <a:prstGeom prst="rect">
            <a:avLst/>
          </a:prstGeom>
        </p:spPr>
        <p:txBody>
          <a:bodyPr wrap="none" lIns="0" tIns="0" rIns="0" bIns="0" anchor="ctr"/>
          <a:lstStyle>
            <a:lvl1pPr>
              <a:defRPr>
                <a:latin typeface="Calibri" pitchFamily="34" charset="0"/>
              </a:defRPr>
            </a:lvl1pPr>
          </a:lstStyle>
          <a:p>
            <a:endParaRPr dirty="0"/>
          </a:p>
        </p:txBody>
      </p:sp>
    </p:spTree>
    <p:extLst>
      <p:ext uri="{BB962C8B-B14F-4D97-AF65-F5344CB8AC3E}">
        <p14:creationId xmlns:p14="http://schemas.microsoft.com/office/powerpoint/2010/main" val="16587780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Slide">
    <p:bg>
      <p:bgPr>
        <a:solidFill>
          <a:srgbClr val="FFFFFF">
            <a:alpha val="3137"/>
          </a:srgb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81909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6481" y="273629"/>
            <a:ext cx="8226720" cy="1143480"/>
          </a:xfrm>
        </p:spPr>
        <p:txBody>
          <a:bodyPr/>
          <a:lstStyle/>
          <a:p>
            <a:r>
              <a:rPr lang="en-US" smtClean="0"/>
              <a:t>Click to edit Master title style</a:t>
            </a:r>
            <a:endParaRPr lang="en-GB"/>
          </a:p>
        </p:txBody>
      </p:sp>
      <p:sp>
        <p:nvSpPr>
          <p:cNvPr id="3" name="Date Placeholder 2"/>
          <p:cNvSpPr>
            <a:spLocks noGrp="1"/>
          </p:cNvSpPr>
          <p:nvPr>
            <p:ph type="dt" idx="10"/>
          </p:nvPr>
        </p:nvSpPr>
        <p:spPr>
          <a:xfrm>
            <a:off x="456481" y="6247376"/>
            <a:ext cx="2128320" cy="470930"/>
          </a:xfrm>
        </p:spPr>
        <p:txBody>
          <a:bodyPr/>
          <a:lstStyle>
            <a:lvl1pPr>
              <a:defRPr/>
            </a:lvl1pPr>
          </a:lstStyle>
          <a:p>
            <a:endParaRPr lang="en-GB">
              <a:solidFill>
                <a:srgbClr val="000000"/>
              </a:solidFill>
            </a:endParaRPr>
          </a:p>
        </p:txBody>
      </p:sp>
      <p:sp>
        <p:nvSpPr>
          <p:cNvPr id="4" name="Footer Placeholder 3"/>
          <p:cNvSpPr>
            <a:spLocks noGrp="1"/>
          </p:cNvSpPr>
          <p:nvPr>
            <p:ph type="ftr" idx="11"/>
          </p:nvPr>
        </p:nvSpPr>
        <p:spPr>
          <a:xfrm>
            <a:off x="3127680" y="6247376"/>
            <a:ext cx="2897280" cy="470930"/>
          </a:xfrm>
        </p:spPr>
        <p:txBody>
          <a:bodyPr/>
          <a:lstStyle>
            <a:lvl1pPr>
              <a:defRPr/>
            </a:lvl1pPr>
          </a:lstStyle>
          <a:p>
            <a:endParaRPr lang="en-GB">
              <a:solidFill>
                <a:srgbClr val="000000"/>
              </a:solidFill>
            </a:endParaRPr>
          </a:p>
        </p:txBody>
      </p:sp>
      <p:sp>
        <p:nvSpPr>
          <p:cNvPr id="5" name="Slide Number Placeholder 4"/>
          <p:cNvSpPr>
            <a:spLocks noGrp="1"/>
          </p:cNvSpPr>
          <p:nvPr>
            <p:ph type="sldNum" idx="12"/>
          </p:nvPr>
        </p:nvSpPr>
        <p:spPr>
          <a:xfrm>
            <a:off x="6556321" y="6247376"/>
            <a:ext cx="2128320" cy="470930"/>
          </a:xfrm>
        </p:spPr>
        <p:txBody>
          <a:bodyPr/>
          <a:lstStyle>
            <a:lvl1pPr>
              <a:defRPr/>
            </a:lvl1pPr>
          </a:lstStyle>
          <a:p>
            <a:fld id="{43F22106-2AFE-4A06-AFEA-ABDD174DCADD}"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40405302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200"/>
          </a:xfrm>
          <a:prstGeom prst="rect">
            <a:avLst/>
          </a:prstGeom>
        </p:spPr>
        <p:txBody>
          <a:bodyPr lIns="91425" tIns="91425" rIns="91425" bIns="91425" anchor="b"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12" name="Shape 12"/>
          <p:cNvSpPr txBox="1">
            <a:spLocks noGrp="1"/>
          </p:cNvSpPr>
          <p:nvPr>
            <p:ph type="body" idx="1"/>
          </p:nvPr>
        </p:nvSpPr>
        <p:spPr>
          <a:xfrm>
            <a:off x="457200" y="1600201"/>
            <a:ext cx="8229600" cy="4967599"/>
          </a:xfrm>
          <a:prstGeom prst="rect">
            <a:avLst/>
          </a:prstGeom>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Tree>
    <p:extLst>
      <p:ext uri="{BB962C8B-B14F-4D97-AF65-F5344CB8AC3E}">
        <p14:creationId xmlns:p14="http://schemas.microsoft.com/office/powerpoint/2010/main" val="25270246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2457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C124D10C-4DDE-4DF3-82EE-2B25F30E1EE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659997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lvl1pPr>
              <a:buClr>
                <a:srgbClr val="C00000"/>
              </a:buClr>
              <a:buFont typeface="Wingdings" pitchFamily="2" charset="2"/>
              <a:buChar char="§"/>
              <a:defRPr/>
            </a:lvl1pPr>
            <a:lvl2pPr>
              <a:buClrTx/>
              <a:buFont typeface="Arial" pitchFamily="34" charset="0"/>
              <a:buChar char="–"/>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E2F1E6E-3BAC-4C13-A607-1665EBD8D3E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23004964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480E241-45AA-49DA-8F95-3E1F75F3EB9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484248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68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59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30CA20C-8FAF-4626-A48C-9AF606CB5D5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732046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236B2EA8-93FD-4DE3-A35D-FD8D6690F78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176648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E7A0F52C-7AF0-45F8-87CF-E8C6FCB68EF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00746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68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59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30CA20C-8FAF-4626-A48C-9AF606CB5D54}" type="slidenum">
              <a:rPr lang="en-US"/>
              <a:pPr>
                <a:defRPr/>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5F86EC9-CF68-4CCE-B936-C27B50E2568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0120226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91A3D5D-8ABE-4484-9223-7F66A45D833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524595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C4467E8-9914-4DC1-B247-47E5C364F3E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680591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F5E0E74-97E5-4158-83DB-12F5EE92C17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0837061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8925" y="274638"/>
            <a:ext cx="2058988" cy="5808662"/>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29325" cy="5808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454EF54-5323-454D-B7B9-3453F2CCD2E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0529869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337"/>
          </a:xfrm>
        </p:spPr>
        <p:txBody>
          <a:bodyPr/>
          <a:lstStyle/>
          <a:p>
            <a:r>
              <a:rPr lang="en-US" smtClean="0"/>
              <a:t>Click to edit Master title style</a:t>
            </a:r>
            <a:endParaRPr lang="en-GB"/>
          </a:p>
        </p:txBody>
      </p:sp>
      <p:sp>
        <p:nvSpPr>
          <p:cNvPr id="3" name="Table Placeholder 2"/>
          <p:cNvSpPr>
            <a:spLocks noGrp="1"/>
          </p:cNvSpPr>
          <p:nvPr>
            <p:ph type="tbl" idx="1"/>
          </p:nvPr>
        </p:nvSpPr>
        <p:spPr>
          <a:xfrm>
            <a:off x="468313" y="1557338"/>
            <a:ext cx="8229600" cy="4525962"/>
          </a:xfrm>
        </p:spPr>
        <p:txBody>
          <a:bodyPr/>
          <a:lstStyle/>
          <a:p>
            <a:pPr lvl="0"/>
            <a:endParaRPr lang="en-GB"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25B0AD1-0541-4821-9987-EA78A597AC2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286780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Content">
    <p:spTree>
      <p:nvGrpSpPr>
        <p:cNvPr id="1" name=""/>
        <p:cNvGrpSpPr/>
        <p:nvPr/>
      </p:nvGrpSpPr>
      <p:grpSpPr>
        <a:xfrm>
          <a:off x="0" y="0"/>
          <a:ext cx="0" cy="0"/>
          <a:chOff x="0" y="0"/>
          <a:chExt cx="0" cy="0"/>
        </a:xfrm>
      </p:grpSpPr>
      <p:sp>
        <p:nvSpPr>
          <p:cNvPr id="5" name="PlaceHolder 2"/>
          <p:cNvSpPr>
            <a:spLocks noGrp="1"/>
          </p:cNvSpPr>
          <p:nvPr>
            <p:ph type="body"/>
          </p:nvPr>
        </p:nvSpPr>
        <p:spPr>
          <a:xfrm>
            <a:off x="457200" y="1604520"/>
            <a:ext cx="8046360" cy="3977280"/>
          </a:xfrm>
          <a:prstGeom prst="rect">
            <a:avLst/>
          </a:prstGeom>
        </p:spPr>
        <p:txBody>
          <a:bodyPr wrap="square"/>
          <a:lstStyle>
            <a:lvl1pPr>
              <a:defRPr>
                <a:latin typeface="Calibri" pitchFamily="34" charset="0"/>
              </a:defRPr>
            </a:lvl1pPr>
          </a:lstStyle>
          <a:p>
            <a:endParaRPr dirty="0"/>
          </a:p>
        </p:txBody>
      </p:sp>
      <p:sp>
        <p:nvSpPr>
          <p:cNvPr id="6" name="PlaceHolder 1"/>
          <p:cNvSpPr>
            <a:spLocks noGrp="1"/>
          </p:cNvSpPr>
          <p:nvPr>
            <p:ph type="title" idx="10"/>
          </p:nvPr>
        </p:nvSpPr>
        <p:spPr>
          <a:xfrm>
            <a:off x="1040822" y="210100"/>
            <a:ext cx="7062356" cy="1050233"/>
          </a:xfrm>
          <a:prstGeom prst="rect">
            <a:avLst/>
          </a:prstGeom>
        </p:spPr>
        <p:txBody>
          <a:bodyPr wrap="none" lIns="0" tIns="0" rIns="0" bIns="0" anchor="ctr"/>
          <a:lstStyle>
            <a:lvl1pPr>
              <a:defRPr>
                <a:latin typeface="Calibri" pitchFamily="34" charset="0"/>
              </a:defRPr>
            </a:lvl1pPr>
          </a:lstStyle>
          <a:p>
            <a:endParaRPr dirty="0"/>
          </a:p>
        </p:txBody>
      </p:sp>
    </p:spTree>
    <p:extLst>
      <p:ext uri="{BB962C8B-B14F-4D97-AF65-F5344CB8AC3E}">
        <p14:creationId xmlns:p14="http://schemas.microsoft.com/office/powerpoint/2010/main" val="417031679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Slide">
    <p:bg>
      <p:bgPr>
        <a:solidFill>
          <a:srgbClr val="FFFFFF">
            <a:alpha val="3137"/>
          </a:srgb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391194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6481" y="273629"/>
            <a:ext cx="8226720" cy="1143480"/>
          </a:xfrm>
        </p:spPr>
        <p:txBody>
          <a:bodyPr/>
          <a:lstStyle/>
          <a:p>
            <a:r>
              <a:rPr lang="en-US" smtClean="0"/>
              <a:t>Click to edit Master title style</a:t>
            </a:r>
            <a:endParaRPr lang="en-GB"/>
          </a:p>
        </p:txBody>
      </p:sp>
      <p:sp>
        <p:nvSpPr>
          <p:cNvPr id="3" name="Date Placeholder 2"/>
          <p:cNvSpPr>
            <a:spLocks noGrp="1"/>
          </p:cNvSpPr>
          <p:nvPr>
            <p:ph type="dt" idx="10"/>
          </p:nvPr>
        </p:nvSpPr>
        <p:spPr>
          <a:xfrm>
            <a:off x="456481" y="6247376"/>
            <a:ext cx="2128320" cy="470930"/>
          </a:xfrm>
        </p:spPr>
        <p:txBody>
          <a:bodyPr/>
          <a:lstStyle>
            <a:lvl1pPr>
              <a:defRPr/>
            </a:lvl1pPr>
          </a:lstStyle>
          <a:p>
            <a:endParaRPr lang="en-GB">
              <a:solidFill>
                <a:srgbClr val="000000"/>
              </a:solidFill>
            </a:endParaRPr>
          </a:p>
        </p:txBody>
      </p:sp>
      <p:sp>
        <p:nvSpPr>
          <p:cNvPr id="4" name="Footer Placeholder 3"/>
          <p:cNvSpPr>
            <a:spLocks noGrp="1"/>
          </p:cNvSpPr>
          <p:nvPr>
            <p:ph type="ftr" idx="11"/>
          </p:nvPr>
        </p:nvSpPr>
        <p:spPr>
          <a:xfrm>
            <a:off x="3127680" y="6247376"/>
            <a:ext cx="2897280" cy="470930"/>
          </a:xfrm>
        </p:spPr>
        <p:txBody>
          <a:bodyPr/>
          <a:lstStyle>
            <a:lvl1pPr>
              <a:defRPr/>
            </a:lvl1pPr>
          </a:lstStyle>
          <a:p>
            <a:endParaRPr lang="en-GB">
              <a:solidFill>
                <a:srgbClr val="000000"/>
              </a:solidFill>
            </a:endParaRPr>
          </a:p>
        </p:txBody>
      </p:sp>
      <p:sp>
        <p:nvSpPr>
          <p:cNvPr id="5" name="Slide Number Placeholder 4"/>
          <p:cNvSpPr>
            <a:spLocks noGrp="1"/>
          </p:cNvSpPr>
          <p:nvPr>
            <p:ph type="sldNum" idx="12"/>
          </p:nvPr>
        </p:nvSpPr>
        <p:spPr>
          <a:xfrm>
            <a:off x="6556321" y="6247376"/>
            <a:ext cx="2128320" cy="470930"/>
          </a:xfrm>
        </p:spPr>
        <p:txBody>
          <a:bodyPr/>
          <a:lstStyle>
            <a:lvl1pPr>
              <a:defRPr/>
            </a:lvl1pPr>
          </a:lstStyle>
          <a:p>
            <a:fld id="{43F22106-2AFE-4A06-AFEA-ABDD174DCADD}"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17234753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200"/>
          </a:xfrm>
          <a:prstGeom prst="rect">
            <a:avLst/>
          </a:prstGeom>
        </p:spPr>
        <p:txBody>
          <a:bodyPr lIns="91425" tIns="91425" rIns="91425" bIns="91425" anchor="b"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12" name="Shape 12"/>
          <p:cNvSpPr txBox="1">
            <a:spLocks noGrp="1"/>
          </p:cNvSpPr>
          <p:nvPr>
            <p:ph type="body" idx="1"/>
          </p:nvPr>
        </p:nvSpPr>
        <p:spPr>
          <a:xfrm>
            <a:off x="457200" y="1600201"/>
            <a:ext cx="8229600" cy="4967599"/>
          </a:xfrm>
          <a:prstGeom prst="rect">
            <a:avLst/>
          </a:prstGeom>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Tree>
    <p:extLst>
      <p:ext uri="{BB962C8B-B14F-4D97-AF65-F5344CB8AC3E}">
        <p14:creationId xmlns:p14="http://schemas.microsoft.com/office/powerpoint/2010/main" val="284218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236B2EA8-93FD-4DE3-A35D-FD8D6690F784}" type="slidenum">
              <a:rPr lang="en-US"/>
              <a:pPr>
                <a:defRPr/>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27313" y="260350"/>
            <a:ext cx="6132512" cy="1144588"/>
          </a:xfrm>
        </p:spPr>
        <p:txBody>
          <a:bodyPr/>
          <a:lstStyle/>
          <a:p>
            <a:r>
              <a:rPr lang="en-US" smtClean="0"/>
              <a:t>Click to edit Master title style</a:t>
            </a:r>
            <a:endParaRPr lang="en-GB"/>
          </a:p>
        </p:txBody>
      </p:sp>
      <p:sp>
        <p:nvSpPr>
          <p:cNvPr id="3" name="Text Placeholder 2"/>
          <p:cNvSpPr>
            <a:spLocks noGrp="1"/>
          </p:cNvSpPr>
          <p:nvPr>
            <p:ph type="body" sz="half" idx="1"/>
          </p:nvPr>
        </p:nvSpPr>
        <p:spPr>
          <a:xfrm>
            <a:off x="971550" y="1844675"/>
            <a:ext cx="3817938" cy="47069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941888" y="1844675"/>
            <a:ext cx="3817937" cy="47069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32704677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337"/>
          </a:xfrm>
        </p:spPr>
        <p:txBody>
          <a:bodyPr/>
          <a:lstStyle/>
          <a:p>
            <a:r>
              <a:rPr lang="en-US" smtClean="0"/>
              <a:t>Click to edit Master title style</a:t>
            </a:r>
            <a:endParaRPr lang="en-GB"/>
          </a:p>
        </p:txBody>
      </p:sp>
      <p:sp>
        <p:nvSpPr>
          <p:cNvPr id="3" name="Content Placeholder 2"/>
          <p:cNvSpPr>
            <a:spLocks noGrp="1"/>
          </p:cNvSpPr>
          <p:nvPr>
            <p:ph sz="half" idx="1"/>
          </p:nvPr>
        </p:nvSpPr>
        <p:spPr>
          <a:xfrm>
            <a:off x="468313" y="1557338"/>
            <a:ext cx="4038600" cy="4525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659313" y="1557338"/>
            <a:ext cx="4038600" cy="4525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04625C01-6A22-4457-B291-9252E73F7B37}"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57638423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2457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C124D10C-4DDE-4DF3-82EE-2B25F30E1EE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207163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lvl1pPr>
              <a:buClr>
                <a:srgbClr val="C00000"/>
              </a:buClr>
              <a:buFont typeface="Wingdings" pitchFamily="2" charset="2"/>
              <a:buChar char="§"/>
              <a:defRPr/>
            </a:lvl1pPr>
            <a:lvl2pPr>
              <a:buClrTx/>
              <a:buFont typeface="Arial" pitchFamily="34" charset="0"/>
              <a:buChar char="–"/>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E2F1E6E-3BAC-4C13-A607-1665EBD8D3E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4292842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480E241-45AA-49DA-8F95-3E1F75F3EB9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390089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68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59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30CA20C-8FAF-4626-A48C-9AF606CB5D5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7664354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236B2EA8-93FD-4DE3-A35D-FD8D6690F78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3063092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E7A0F52C-7AF0-45F8-87CF-E8C6FCB68EF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1442025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5F86EC9-CF68-4CCE-B936-C27B50E2568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4638136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91A3D5D-8ABE-4484-9223-7F66A45D833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244886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E7A0F52C-7AF0-45F8-87CF-E8C6FCB68EFF}" type="slidenum">
              <a:rPr lang="en-US"/>
              <a:pPr>
                <a:defRPr/>
              </a:pPr>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C4467E8-9914-4DC1-B247-47E5C364F3E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269559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F5E0E74-97E5-4158-83DB-12F5EE92C17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5651423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8925" y="274638"/>
            <a:ext cx="2058988" cy="5808662"/>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29325" cy="5808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454EF54-5323-454D-B7B9-3453F2CCD2E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1179572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337"/>
          </a:xfrm>
        </p:spPr>
        <p:txBody>
          <a:bodyPr/>
          <a:lstStyle/>
          <a:p>
            <a:r>
              <a:rPr lang="en-US" smtClean="0"/>
              <a:t>Click to edit Master title style</a:t>
            </a:r>
            <a:endParaRPr lang="en-GB"/>
          </a:p>
        </p:txBody>
      </p:sp>
      <p:sp>
        <p:nvSpPr>
          <p:cNvPr id="3" name="Table Placeholder 2"/>
          <p:cNvSpPr>
            <a:spLocks noGrp="1"/>
          </p:cNvSpPr>
          <p:nvPr>
            <p:ph type="tbl" idx="1"/>
          </p:nvPr>
        </p:nvSpPr>
        <p:spPr>
          <a:xfrm>
            <a:off x="468313" y="1557338"/>
            <a:ext cx="8229600" cy="4525962"/>
          </a:xfrm>
        </p:spPr>
        <p:txBody>
          <a:bodyPr/>
          <a:lstStyle/>
          <a:p>
            <a:pPr lvl="0"/>
            <a:endParaRPr lang="en-GB"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25B0AD1-0541-4821-9987-EA78A597AC2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7379928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Content">
    <p:spTree>
      <p:nvGrpSpPr>
        <p:cNvPr id="1" name=""/>
        <p:cNvGrpSpPr/>
        <p:nvPr/>
      </p:nvGrpSpPr>
      <p:grpSpPr>
        <a:xfrm>
          <a:off x="0" y="0"/>
          <a:ext cx="0" cy="0"/>
          <a:chOff x="0" y="0"/>
          <a:chExt cx="0" cy="0"/>
        </a:xfrm>
      </p:grpSpPr>
      <p:sp>
        <p:nvSpPr>
          <p:cNvPr id="5" name="PlaceHolder 2"/>
          <p:cNvSpPr>
            <a:spLocks noGrp="1"/>
          </p:cNvSpPr>
          <p:nvPr>
            <p:ph type="body"/>
          </p:nvPr>
        </p:nvSpPr>
        <p:spPr>
          <a:xfrm>
            <a:off x="457200" y="1604520"/>
            <a:ext cx="8046360" cy="3977280"/>
          </a:xfrm>
          <a:prstGeom prst="rect">
            <a:avLst/>
          </a:prstGeom>
        </p:spPr>
        <p:txBody>
          <a:bodyPr wrap="square"/>
          <a:lstStyle>
            <a:lvl1pPr>
              <a:defRPr>
                <a:latin typeface="Calibri" pitchFamily="34" charset="0"/>
              </a:defRPr>
            </a:lvl1pPr>
          </a:lstStyle>
          <a:p>
            <a:endParaRPr dirty="0"/>
          </a:p>
        </p:txBody>
      </p:sp>
      <p:sp>
        <p:nvSpPr>
          <p:cNvPr id="6" name="PlaceHolder 1"/>
          <p:cNvSpPr>
            <a:spLocks noGrp="1"/>
          </p:cNvSpPr>
          <p:nvPr>
            <p:ph type="title" idx="10"/>
          </p:nvPr>
        </p:nvSpPr>
        <p:spPr>
          <a:xfrm>
            <a:off x="1040822" y="210100"/>
            <a:ext cx="7062356" cy="1050233"/>
          </a:xfrm>
          <a:prstGeom prst="rect">
            <a:avLst/>
          </a:prstGeom>
        </p:spPr>
        <p:txBody>
          <a:bodyPr wrap="none" lIns="0" tIns="0" rIns="0" bIns="0" anchor="ctr"/>
          <a:lstStyle>
            <a:lvl1pPr>
              <a:defRPr>
                <a:latin typeface="Calibri" pitchFamily="34" charset="0"/>
              </a:defRPr>
            </a:lvl1pPr>
          </a:lstStyle>
          <a:p>
            <a:endParaRPr dirty="0"/>
          </a:p>
        </p:txBody>
      </p:sp>
    </p:spTree>
    <p:extLst>
      <p:ext uri="{BB962C8B-B14F-4D97-AF65-F5344CB8AC3E}">
        <p14:creationId xmlns:p14="http://schemas.microsoft.com/office/powerpoint/2010/main" val="209364882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Blank Slide">
    <p:bg>
      <p:bgPr>
        <a:solidFill>
          <a:srgbClr val="FFFFFF">
            <a:alpha val="3137"/>
          </a:srgb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351069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2457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C124D10C-4DDE-4DF3-82EE-2B25F30E1EE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0353513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lvl1pPr>
              <a:buClr>
                <a:srgbClr val="C00000"/>
              </a:buClr>
              <a:buFont typeface="Wingdings" pitchFamily="2" charset="2"/>
              <a:buChar char="§"/>
              <a:defRPr/>
            </a:lvl1pPr>
            <a:lvl2pPr>
              <a:buClrTx/>
              <a:buFont typeface="Arial" pitchFamily="34" charset="0"/>
              <a:buChar char="–"/>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E2F1E6E-3BAC-4C13-A607-1665EBD8D3E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6057352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480E241-45AA-49DA-8F95-3E1F75F3EB9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2425826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68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59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30CA20C-8FAF-4626-A48C-9AF606CB5D5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05076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75F86EC9-CF68-4CCE-B936-C27B50E25681}" type="slidenum">
              <a:rPr lang="en-US"/>
              <a:pPr>
                <a:defRPr/>
              </a:pPr>
              <a:t>‹#›</a:t>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236B2EA8-93FD-4DE3-A35D-FD8D6690F78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9567085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E7A0F52C-7AF0-45F8-87CF-E8C6FCB68EF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6199744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5F86EC9-CF68-4CCE-B936-C27B50E2568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2894628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91A3D5D-8ABE-4484-9223-7F66A45D833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5446119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C4467E8-9914-4DC1-B247-47E5C364F3E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2325623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F5E0E74-97E5-4158-83DB-12F5EE92C17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5484638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8925" y="274638"/>
            <a:ext cx="2058988" cy="5808662"/>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29325" cy="5808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454EF54-5323-454D-B7B9-3453F2CCD2E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2960782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337"/>
          </a:xfrm>
        </p:spPr>
        <p:txBody>
          <a:bodyPr/>
          <a:lstStyle/>
          <a:p>
            <a:r>
              <a:rPr lang="en-US" smtClean="0"/>
              <a:t>Click to edit Master title style</a:t>
            </a:r>
            <a:endParaRPr lang="en-GB"/>
          </a:p>
        </p:txBody>
      </p:sp>
      <p:sp>
        <p:nvSpPr>
          <p:cNvPr id="3" name="Table Placeholder 2"/>
          <p:cNvSpPr>
            <a:spLocks noGrp="1"/>
          </p:cNvSpPr>
          <p:nvPr>
            <p:ph type="tbl" idx="1"/>
          </p:nvPr>
        </p:nvSpPr>
        <p:spPr>
          <a:xfrm>
            <a:off x="468313" y="1557338"/>
            <a:ext cx="8229600" cy="4525962"/>
          </a:xfrm>
        </p:spPr>
        <p:txBody>
          <a:bodyPr/>
          <a:lstStyle/>
          <a:p>
            <a:pPr lvl="0"/>
            <a:endParaRPr lang="en-GB"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25B0AD1-0541-4821-9987-EA78A597AC2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1396913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Content">
    <p:spTree>
      <p:nvGrpSpPr>
        <p:cNvPr id="1" name=""/>
        <p:cNvGrpSpPr/>
        <p:nvPr/>
      </p:nvGrpSpPr>
      <p:grpSpPr>
        <a:xfrm>
          <a:off x="0" y="0"/>
          <a:ext cx="0" cy="0"/>
          <a:chOff x="0" y="0"/>
          <a:chExt cx="0" cy="0"/>
        </a:xfrm>
      </p:grpSpPr>
      <p:sp>
        <p:nvSpPr>
          <p:cNvPr id="5" name="PlaceHolder 2"/>
          <p:cNvSpPr>
            <a:spLocks noGrp="1"/>
          </p:cNvSpPr>
          <p:nvPr>
            <p:ph type="body"/>
          </p:nvPr>
        </p:nvSpPr>
        <p:spPr>
          <a:xfrm>
            <a:off x="457200" y="1604520"/>
            <a:ext cx="8046360" cy="3977280"/>
          </a:xfrm>
          <a:prstGeom prst="rect">
            <a:avLst/>
          </a:prstGeom>
        </p:spPr>
        <p:txBody>
          <a:bodyPr wrap="square"/>
          <a:lstStyle>
            <a:lvl1pPr>
              <a:defRPr>
                <a:latin typeface="Calibri" pitchFamily="34" charset="0"/>
              </a:defRPr>
            </a:lvl1pPr>
          </a:lstStyle>
          <a:p>
            <a:endParaRPr dirty="0"/>
          </a:p>
        </p:txBody>
      </p:sp>
      <p:sp>
        <p:nvSpPr>
          <p:cNvPr id="6" name="PlaceHolder 1"/>
          <p:cNvSpPr>
            <a:spLocks noGrp="1"/>
          </p:cNvSpPr>
          <p:nvPr>
            <p:ph type="title" idx="10"/>
          </p:nvPr>
        </p:nvSpPr>
        <p:spPr>
          <a:xfrm>
            <a:off x="1040822" y="210100"/>
            <a:ext cx="7062356" cy="1050233"/>
          </a:xfrm>
          <a:prstGeom prst="rect">
            <a:avLst/>
          </a:prstGeom>
        </p:spPr>
        <p:txBody>
          <a:bodyPr wrap="none" lIns="0" tIns="0" rIns="0" bIns="0" anchor="ctr"/>
          <a:lstStyle>
            <a:lvl1pPr>
              <a:defRPr>
                <a:latin typeface="Calibri" pitchFamily="34" charset="0"/>
              </a:defRPr>
            </a:lvl1pPr>
          </a:lstStyle>
          <a:p>
            <a:endParaRPr dirty="0"/>
          </a:p>
        </p:txBody>
      </p:sp>
    </p:spTree>
    <p:extLst>
      <p:ext uri="{BB962C8B-B14F-4D97-AF65-F5344CB8AC3E}">
        <p14:creationId xmlns:p14="http://schemas.microsoft.com/office/powerpoint/2010/main" val="280688887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Blank Slide">
    <p:bg>
      <p:bgPr>
        <a:solidFill>
          <a:srgbClr val="FFFFFF">
            <a:alpha val="3137"/>
          </a:srgb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1843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91A3D5D-8ABE-4484-9223-7F66A45D8330}" type="slidenum">
              <a:rPr lang="en-US"/>
              <a:pPr>
                <a:defRPr/>
              </a:pPr>
              <a:t>‹#›</a:t>
            </a:fld>
            <a:endParaRPr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6481" y="273629"/>
            <a:ext cx="8226720" cy="1143480"/>
          </a:xfrm>
        </p:spPr>
        <p:txBody>
          <a:bodyPr/>
          <a:lstStyle/>
          <a:p>
            <a:r>
              <a:rPr lang="en-US" smtClean="0"/>
              <a:t>Click to edit Master title style</a:t>
            </a:r>
            <a:endParaRPr lang="en-GB"/>
          </a:p>
        </p:txBody>
      </p:sp>
      <p:sp>
        <p:nvSpPr>
          <p:cNvPr id="3" name="Date Placeholder 2"/>
          <p:cNvSpPr>
            <a:spLocks noGrp="1"/>
          </p:cNvSpPr>
          <p:nvPr>
            <p:ph type="dt" idx="10"/>
          </p:nvPr>
        </p:nvSpPr>
        <p:spPr>
          <a:xfrm>
            <a:off x="456481" y="6247376"/>
            <a:ext cx="2128320" cy="470930"/>
          </a:xfrm>
        </p:spPr>
        <p:txBody>
          <a:bodyPr/>
          <a:lstStyle>
            <a:lvl1pPr>
              <a:defRPr/>
            </a:lvl1pPr>
          </a:lstStyle>
          <a:p>
            <a:endParaRPr lang="en-GB">
              <a:solidFill>
                <a:srgbClr val="000000"/>
              </a:solidFill>
            </a:endParaRPr>
          </a:p>
        </p:txBody>
      </p:sp>
      <p:sp>
        <p:nvSpPr>
          <p:cNvPr id="4" name="Footer Placeholder 3"/>
          <p:cNvSpPr>
            <a:spLocks noGrp="1"/>
          </p:cNvSpPr>
          <p:nvPr>
            <p:ph type="ftr" idx="11"/>
          </p:nvPr>
        </p:nvSpPr>
        <p:spPr>
          <a:xfrm>
            <a:off x="3127680" y="6247376"/>
            <a:ext cx="2897280" cy="470930"/>
          </a:xfrm>
        </p:spPr>
        <p:txBody>
          <a:bodyPr/>
          <a:lstStyle>
            <a:lvl1pPr>
              <a:defRPr/>
            </a:lvl1pPr>
          </a:lstStyle>
          <a:p>
            <a:endParaRPr lang="en-GB">
              <a:solidFill>
                <a:srgbClr val="000000"/>
              </a:solidFill>
            </a:endParaRPr>
          </a:p>
        </p:txBody>
      </p:sp>
      <p:sp>
        <p:nvSpPr>
          <p:cNvPr id="5" name="Slide Number Placeholder 4"/>
          <p:cNvSpPr>
            <a:spLocks noGrp="1"/>
          </p:cNvSpPr>
          <p:nvPr>
            <p:ph type="sldNum" idx="12"/>
          </p:nvPr>
        </p:nvSpPr>
        <p:spPr>
          <a:xfrm>
            <a:off x="6556321" y="6247376"/>
            <a:ext cx="2128320" cy="470930"/>
          </a:xfrm>
        </p:spPr>
        <p:txBody>
          <a:bodyPr/>
          <a:lstStyle>
            <a:lvl1pPr>
              <a:defRPr/>
            </a:lvl1pPr>
          </a:lstStyle>
          <a:p>
            <a:fld id="{43F22106-2AFE-4A06-AFEA-ABDD174DCADD}"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68043638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200"/>
          </a:xfrm>
          <a:prstGeom prst="rect">
            <a:avLst/>
          </a:prstGeom>
        </p:spPr>
        <p:txBody>
          <a:bodyPr lIns="91425" tIns="91425" rIns="91425" bIns="91425" anchor="b"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12" name="Shape 12"/>
          <p:cNvSpPr txBox="1">
            <a:spLocks noGrp="1"/>
          </p:cNvSpPr>
          <p:nvPr>
            <p:ph type="body" idx="1"/>
          </p:nvPr>
        </p:nvSpPr>
        <p:spPr>
          <a:xfrm>
            <a:off x="457200" y="1600201"/>
            <a:ext cx="8229600" cy="4967599"/>
          </a:xfrm>
          <a:prstGeom prst="rect">
            <a:avLst/>
          </a:prstGeom>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Tree>
    <p:extLst>
      <p:ext uri="{BB962C8B-B14F-4D97-AF65-F5344CB8AC3E}">
        <p14:creationId xmlns:p14="http://schemas.microsoft.com/office/powerpoint/2010/main" val="302618501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2457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C124D10C-4DDE-4DF3-82EE-2B25F30E1EE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1011110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lvl1pPr>
              <a:buClr>
                <a:srgbClr val="C00000"/>
              </a:buClr>
              <a:buFont typeface="Wingdings" pitchFamily="2" charset="2"/>
              <a:buChar char="§"/>
              <a:defRPr/>
            </a:lvl1pPr>
            <a:lvl2pPr>
              <a:buClrTx/>
              <a:buFont typeface="Arial" pitchFamily="34" charset="0"/>
              <a:buChar char="–"/>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E2F1E6E-3BAC-4C13-A607-1665EBD8D3E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7011000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480E241-45AA-49DA-8F95-3E1F75F3EB9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8694660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68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59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30CA20C-8FAF-4626-A48C-9AF606CB5D5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7341650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236B2EA8-93FD-4DE3-A35D-FD8D6690F78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6694046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E7A0F52C-7AF0-45F8-87CF-E8C6FCB68EF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5096543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5F86EC9-CF68-4CCE-B936-C27B50E2568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8376975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91A3D5D-8ABE-4484-9223-7F66A45D833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77458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C4467E8-9914-4DC1-B247-47E5C364F3E3}" type="slidenum">
              <a:rPr lang="en-US"/>
              <a:pPr>
                <a:defRPr/>
              </a:pPr>
              <a:t>‹#›</a:t>
            </a:fld>
            <a:endParaRPr 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C4467E8-9914-4DC1-B247-47E5C364F3E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0936531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F5E0E74-97E5-4158-83DB-12F5EE92C17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0659702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8925" y="274638"/>
            <a:ext cx="2058988" cy="5808662"/>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29325" cy="5808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454EF54-5323-454D-B7B9-3453F2CCD2E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6792183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337"/>
          </a:xfrm>
        </p:spPr>
        <p:txBody>
          <a:bodyPr/>
          <a:lstStyle/>
          <a:p>
            <a:r>
              <a:rPr lang="en-US" smtClean="0"/>
              <a:t>Click to edit Master title style</a:t>
            </a:r>
            <a:endParaRPr lang="en-GB"/>
          </a:p>
        </p:txBody>
      </p:sp>
      <p:sp>
        <p:nvSpPr>
          <p:cNvPr id="3" name="Table Placeholder 2"/>
          <p:cNvSpPr>
            <a:spLocks noGrp="1"/>
          </p:cNvSpPr>
          <p:nvPr>
            <p:ph type="tbl" idx="1"/>
          </p:nvPr>
        </p:nvSpPr>
        <p:spPr>
          <a:xfrm>
            <a:off x="468313" y="1557338"/>
            <a:ext cx="8229600" cy="4525962"/>
          </a:xfrm>
        </p:spPr>
        <p:txBody>
          <a:bodyPr/>
          <a:lstStyle/>
          <a:p>
            <a:pPr lvl="0"/>
            <a:endParaRPr lang="en-GB"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25B0AD1-0541-4821-9987-EA78A597AC2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0611679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Content">
    <p:spTree>
      <p:nvGrpSpPr>
        <p:cNvPr id="1" name=""/>
        <p:cNvGrpSpPr/>
        <p:nvPr/>
      </p:nvGrpSpPr>
      <p:grpSpPr>
        <a:xfrm>
          <a:off x="0" y="0"/>
          <a:ext cx="0" cy="0"/>
          <a:chOff x="0" y="0"/>
          <a:chExt cx="0" cy="0"/>
        </a:xfrm>
      </p:grpSpPr>
      <p:sp>
        <p:nvSpPr>
          <p:cNvPr id="5" name="PlaceHolder 2"/>
          <p:cNvSpPr>
            <a:spLocks noGrp="1"/>
          </p:cNvSpPr>
          <p:nvPr>
            <p:ph type="body"/>
          </p:nvPr>
        </p:nvSpPr>
        <p:spPr>
          <a:xfrm>
            <a:off x="457200" y="1604520"/>
            <a:ext cx="8046360" cy="3977280"/>
          </a:xfrm>
          <a:prstGeom prst="rect">
            <a:avLst/>
          </a:prstGeom>
        </p:spPr>
        <p:txBody>
          <a:bodyPr wrap="square"/>
          <a:lstStyle>
            <a:lvl1pPr>
              <a:defRPr>
                <a:latin typeface="Calibri" pitchFamily="34" charset="0"/>
              </a:defRPr>
            </a:lvl1pPr>
          </a:lstStyle>
          <a:p>
            <a:endParaRPr dirty="0"/>
          </a:p>
        </p:txBody>
      </p:sp>
      <p:sp>
        <p:nvSpPr>
          <p:cNvPr id="6" name="PlaceHolder 1"/>
          <p:cNvSpPr>
            <a:spLocks noGrp="1"/>
          </p:cNvSpPr>
          <p:nvPr>
            <p:ph type="title" idx="10"/>
          </p:nvPr>
        </p:nvSpPr>
        <p:spPr>
          <a:xfrm>
            <a:off x="1040822" y="210100"/>
            <a:ext cx="7062356" cy="1050233"/>
          </a:xfrm>
          <a:prstGeom prst="rect">
            <a:avLst/>
          </a:prstGeom>
        </p:spPr>
        <p:txBody>
          <a:bodyPr wrap="none" lIns="0" tIns="0" rIns="0" bIns="0" anchor="ctr"/>
          <a:lstStyle>
            <a:lvl1pPr>
              <a:defRPr>
                <a:latin typeface="Calibri" pitchFamily="34" charset="0"/>
              </a:defRPr>
            </a:lvl1pPr>
          </a:lstStyle>
          <a:p>
            <a:endParaRPr dirty="0"/>
          </a:p>
        </p:txBody>
      </p:sp>
    </p:spTree>
    <p:extLst>
      <p:ext uri="{BB962C8B-B14F-4D97-AF65-F5344CB8AC3E}">
        <p14:creationId xmlns:p14="http://schemas.microsoft.com/office/powerpoint/2010/main" val="6943183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Blank Slide">
    <p:bg>
      <p:bgPr>
        <a:solidFill>
          <a:srgbClr val="FFFFFF">
            <a:alpha val="3137"/>
          </a:srgb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665248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6481" y="273629"/>
            <a:ext cx="8226720" cy="1143480"/>
          </a:xfrm>
        </p:spPr>
        <p:txBody>
          <a:bodyPr/>
          <a:lstStyle/>
          <a:p>
            <a:r>
              <a:rPr lang="en-US" smtClean="0"/>
              <a:t>Click to edit Master title style</a:t>
            </a:r>
            <a:endParaRPr lang="en-GB"/>
          </a:p>
        </p:txBody>
      </p:sp>
      <p:sp>
        <p:nvSpPr>
          <p:cNvPr id="3" name="Date Placeholder 2"/>
          <p:cNvSpPr>
            <a:spLocks noGrp="1"/>
          </p:cNvSpPr>
          <p:nvPr>
            <p:ph type="dt" idx="10"/>
          </p:nvPr>
        </p:nvSpPr>
        <p:spPr>
          <a:xfrm>
            <a:off x="456481" y="6247376"/>
            <a:ext cx="2128320" cy="470930"/>
          </a:xfrm>
        </p:spPr>
        <p:txBody>
          <a:bodyPr/>
          <a:lstStyle>
            <a:lvl1pPr>
              <a:defRPr/>
            </a:lvl1pPr>
          </a:lstStyle>
          <a:p>
            <a:endParaRPr lang="en-GB">
              <a:solidFill>
                <a:srgbClr val="000000"/>
              </a:solidFill>
            </a:endParaRPr>
          </a:p>
        </p:txBody>
      </p:sp>
      <p:sp>
        <p:nvSpPr>
          <p:cNvPr id="4" name="Footer Placeholder 3"/>
          <p:cNvSpPr>
            <a:spLocks noGrp="1"/>
          </p:cNvSpPr>
          <p:nvPr>
            <p:ph type="ftr" idx="11"/>
          </p:nvPr>
        </p:nvSpPr>
        <p:spPr>
          <a:xfrm>
            <a:off x="3127680" y="6247376"/>
            <a:ext cx="2897280" cy="470930"/>
          </a:xfrm>
        </p:spPr>
        <p:txBody>
          <a:bodyPr/>
          <a:lstStyle>
            <a:lvl1pPr>
              <a:defRPr/>
            </a:lvl1pPr>
          </a:lstStyle>
          <a:p>
            <a:endParaRPr lang="en-GB">
              <a:solidFill>
                <a:srgbClr val="000000"/>
              </a:solidFill>
            </a:endParaRPr>
          </a:p>
        </p:txBody>
      </p:sp>
      <p:sp>
        <p:nvSpPr>
          <p:cNvPr id="5" name="Slide Number Placeholder 4"/>
          <p:cNvSpPr>
            <a:spLocks noGrp="1"/>
          </p:cNvSpPr>
          <p:nvPr>
            <p:ph type="sldNum" idx="12"/>
          </p:nvPr>
        </p:nvSpPr>
        <p:spPr>
          <a:xfrm>
            <a:off x="6556321" y="6247376"/>
            <a:ext cx="2128320" cy="470930"/>
          </a:xfrm>
        </p:spPr>
        <p:txBody>
          <a:bodyPr/>
          <a:lstStyle>
            <a:lvl1pPr>
              <a:defRPr/>
            </a:lvl1pPr>
          </a:lstStyle>
          <a:p>
            <a:fld id="{43F22106-2AFE-4A06-AFEA-ABDD174DCADD}"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2329214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200"/>
          </a:xfrm>
          <a:prstGeom prst="rect">
            <a:avLst/>
          </a:prstGeom>
        </p:spPr>
        <p:txBody>
          <a:bodyPr lIns="91425" tIns="91425" rIns="91425" bIns="91425" anchor="b"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12" name="Shape 12"/>
          <p:cNvSpPr txBox="1">
            <a:spLocks noGrp="1"/>
          </p:cNvSpPr>
          <p:nvPr>
            <p:ph type="body" idx="1"/>
          </p:nvPr>
        </p:nvSpPr>
        <p:spPr>
          <a:xfrm>
            <a:off x="457200" y="1600201"/>
            <a:ext cx="8229600" cy="4967599"/>
          </a:xfrm>
          <a:prstGeom prst="rect">
            <a:avLst/>
          </a:prstGeom>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Tree>
    <p:extLst>
      <p:ext uri="{BB962C8B-B14F-4D97-AF65-F5344CB8AC3E}">
        <p14:creationId xmlns:p14="http://schemas.microsoft.com/office/powerpoint/2010/main" val="46833668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2457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C124D10C-4DDE-4DF3-82EE-2B25F30E1EE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7183721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lvl1pPr>
              <a:buClr>
                <a:srgbClr val="C00000"/>
              </a:buClr>
              <a:buFont typeface="Wingdings" pitchFamily="2" charset="2"/>
              <a:buChar char="§"/>
              <a:defRPr/>
            </a:lvl1pPr>
            <a:lvl2pPr>
              <a:buClrTx/>
              <a:buFont typeface="Arial" pitchFamily="34" charset="0"/>
              <a:buChar char="–"/>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E2F1E6E-3BAC-4C13-A607-1665EBD8D3E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9146097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2" Type="http://schemas.openxmlformats.org/officeDocument/2006/relationships/slideLayout" Target="../slideLayouts/slideLayout29.xml"/><Relationship Id="rId13" Type="http://schemas.openxmlformats.org/officeDocument/2006/relationships/slideLayout" Target="../slideLayouts/slideLayout30.xml"/><Relationship Id="rId14" Type="http://schemas.openxmlformats.org/officeDocument/2006/relationships/slideLayout" Target="../slideLayouts/slideLayout31.xml"/><Relationship Id="rId15" Type="http://schemas.openxmlformats.org/officeDocument/2006/relationships/slideLayout" Target="../slideLayouts/slideLayout32.xml"/><Relationship Id="rId16" Type="http://schemas.openxmlformats.org/officeDocument/2006/relationships/slideLayout" Target="../slideLayouts/slideLayout33.xml"/><Relationship Id="rId17" Type="http://schemas.openxmlformats.org/officeDocument/2006/relationships/theme" Target="../theme/theme2.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 Id="rId9" Type="http://schemas.openxmlformats.org/officeDocument/2006/relationships/slideLayout" Target="../slideLayouts/slideLayout26.xml"/><Relationship Id="rId10"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Relationship Id="rId16" Type="http://schemas.openxmlformats.org/officeDocument/2006/relationships/slideLayout" Target="../slideLayouts/slideLayout49.xml"/><Relationship Id="rId17" Type="http://schemas.openxmlformats.org/officeDocument/2006/relationships/slideLayout" Target="../slideLayouts/slideLayout50.xml"/><Relationship Id="rId18" Type="http://schemas.openxmlformats.org/officeDocument/2006/relationships/slideLayout" Target="../slideLayouts/slideLayout51.xml"/><Relationship Id="rId19" Type="http://schemas.openxmlformats.org/officeDocument/2006/relationships/theme" Target="../theme/theme3.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62.xml"/><Relationship Id="rId12" Type="http://schemas.openxmlformats.org/officeDocument/2006/relationships/slideLayout" Target="../slideLayouts/slideLayout63.xml"/><Relationship Id="rId13" Type="http://schemas.openxmlformats.org/officeDocument/2006/relationships/slideLayout" Target="../slideLayouts/slideLayout64.xml"/><Relationship Id="rId14" Type="http://schemas.openxmlformats.org/officeDocument/2006/relationships/slideLayout" Target="../slideLayouts/slideLayout65.xml"/><Relationship Id="rId15" Type="http://schemas.openxmlformats.org/officeDocument/2006/relationships/theme" Target="../theme/theme4.xml"/><Relationship Id="rId1" Type="http://schemas.openxmlformats.org/officeDocument/2006/relationships/slideLayout" Target="../slideLayouts/slideLayout52.xml"/><Relationship Id="rId2" Type="http://schemas.openxmlformats.org/officeDocument/2006/relationships/slideLayout" Target="../slideLayouts/slideLayout53.xml"/><Relationship Id="rId3" Type="http://schemas.openxmlformats.org/officeDocument/2006/relationships/slideLayout" Target="../slideLayouts/slideLayout54.xml"/><Relationship Id="rId4" Type="http://schemas.openxmlformats.org/officeDocument/2006/relationships/slideLayout" Target="../slideLayouts/slideLayout55.xml"/><Relationship Id="rId5" Type="http://schemas.openxmlformats.org/officeDocument/2006/relationships/slideLayout" Target="../slideLayouts/slideLayout56.xml"/><Relationship Id="rId6" Type="http://schemas.openxmlformats.org/officeDocument/2006/relationships/slideLayout" Target="../slideLayouts/slideLayout57.xml"/><Relationship Id="rId7" Type="http://schemas.openxmlformats.org/officeDocument/2006/relationships/slideLayout" Target="../slideLayouts/slideLayout58.xml"/><Relationship Id="rId8" Type="http://schemas.openxmlformats.org/officeDocument/2006/relationships/slideLayout" Target="../slideLayouts/slideLayout59.xml"/><Relationship Id="rId9" Type="http://schemas.openxmlformats.org/officeDocument/2006/relationships/slideLayout" Target="../slideLayouts/slideLayout60.xml"/><Relationship Id="rId10" Type="http://schemas.openxmlformats.org/officeDocument/2006/relationships/slideLayout" Target="../slideLayouts/slideLayout61.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76.xml"/><Relationship Id="rId12" Type="http://schemas.openxmlformats.org/officeDocument/2006/relationships/slideLayout" Target="../slideLayouts/slideLayout77.xml"/><Relationship Id="rId13" Type="http://schemas.openxmlformats.org/officeDocument/2006/relationships/slideLayout" Target="../slideLayouts/slideLayout78.xml"/><Relationship Id="rId14" Type="http://schemas.openxmlformats.org/officeDocument/2006/relationships/slideLayout" Target="../slideLayouts/slideLayout79.xml"/><Relationship Id="rId15" Type="http://schemas.openxmlformats.org/officeDocument/2006/relationships/slideLayout" Target="../slideLayouts/slideLayout80.xml"/><Relationship Id="rId16" Type="http://schemas.openxmlformats.org/officeDocument/2006/relationships/slideLayout" Target="../slideLayouts/slideLayout81.xml"/><Relationship Id="rId17" Type="http://schemas.openxmlformats.org/officeDocument/2006/relationships/theme" Target="../theme/theme5.xml"/><Relationship Id="rId1" Type="http://schemas.openxmlformats.org/officeDocument/2006/relationships/slideLayout" Target="../slideLayouts/slideLayout66.xml"/><Relationship Id="rId2" Type="http://schemas.openxmlformats.org/officeDocument/2006/relationships/slideLayout" Target="../slideLayouts/slideLayout67.xml"/><Relationship Id="rId3" Type="http://schemas.openxmlformats.org/officeDocument/2006/relationships/slideLayout" Target="../slideLayouts/slideLayout68.xml"/><Relationship Id="rId4" Type="http://schemas.openxmlformats.org/officeDocument/2006/relationships/slideLayout" Target="../slideLayouts/slideLayout69.xml"/><Relationship Id="rId5" Type="http://schemas.openxmlformats.org/officeDocument/2006/relationships/slideLayout" Target="../slideLayouts/slideLayout70.xml"/><Relationship Id="rId6" Type="http://schemas.openxmlformats.org/officeDocument/2006/relationships/slideLayout" Target="../slideLayouts/slideLayout71.xml"/><Relationship Id="rId7" Type="http://schemas.openxmlformats.org/officeDocument/2006/relationships/slideLayout" Target="../slideLayouts/slideLayout72.xml"/><Relationship Id="rId8" Type="http://schemas.openxmlformats.org/officeDocument/2006/relationships/slideLayout" Target="../slideLayouts/slideLayout73.xml"/><Relationship Id="rId9" Type="http://schemas.openxmlformats.org/officeDocument/2006/relationships/slideLayout" Target="../slideLayouts/slideLayout74.xml"/><Relationship Id="rId10" Type="http://schemas.openxmlformats.org/officeDocument/2006/relationships/slideLayout" Target="../slideLayouts/slideLayout75.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92.xml"/><Relationship Id="rId12" Type="http://schemas.openxmlformats.org/officeDocument/2006/relationships/slideLayout" Target="../slideLayouts/slideLayout93.xml"/><Relationship Id="rId13" Type="http://schemas.openxmlformats.org/officeDocument/2006/relationships/slideLayout" Target="../slideLayouts/slideLayout94.xml"/><Relationship Id="rId14" Type="http://schemas.openxmlformats.org/officeDocument/2006/relationships/slideLayout" Target="../slideLayouts/slideLayout95.xml"/><Relationship Id="rId15" Type="http://schemas.openxmlformats.org/officeDocument/2006/relationships/slideLayout" Target="../slideLayouts/slideLayout96.xml"/><Relationship Id="rId16" Type="http://schemas.openxmlformats.org/officeDocument/2006/relationships/slideLayout" Target="../slideLayouts/slideLayout97.xml"/><Relationship Id="rId17" Type="http://schemas.openxmlformats.org/officeDocument/2006/relationships/theme" Target="../theme/theme6.xml"/><Relationship Id="rId1" Type="http://schemas.openxmlformats.org/officeDocument/2006/relationships/slideLayout" Target="../slideLayouts/slideLayout82.xml"/><Relationship Id="rId2" Type="http://schemas.openxmlformats.org/officeDocument/2006/relationships/slideLayout" Target="../slideLayouts/slideLayout83.xml"/><Relationship Id="rId3" Type="http://schemas.openxmlformats.org/officeDocument/2006/relationships/slideLayout" Target="../slideLayouts/slideLayout84.xml"/><Relationship Id="rId4" Type="http://schemas.openxmlformats.org/officeDocument/2006/relationships/slideLayout" Target="../slideLayouts/slideLayout85.xml"/><Relationship Id="rId5" Type="http://schemas.openxmlformats.org/officeDocument/2006/relationships/slideLayout" Target="../slideLayouts/slideLayout86.xml"/><Relationship Id="rId6" Type="http://schemas.openxmlformats.org/officeDocument/2006/relationships/slideLayout" Target="../slideLayouts/slideLayout87.xml"/><Relationship Id="rId7" Type="http://schemas.openxmlformats.org/officeDocument/2006/relationships/slideLayout" Target="../slideLayouts/slideLayout88.xml"/><Relationship Id="rId8" Type="http://schemas.openxmlformats.org/officeDocument/2006/relationships/slideLayout" Target="../slideLayouts/slideLayout89.xml"/><Relationship Id="rId9" Type="http://schemas.openxmlformats.org/officeDocument/2006/relationships/slideLayout" Target="../slideLayouts/slideLayout90.xml"/><Relationship Id="rId10" Type="http://schemas.openxmlformats.org/officeDocument/2006/relationships/slideLayout" Target="../slideLayouts/slideLayout91.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108.xml"/><Relationship Id="rId12" Type="http://schemas.openxmlformats.org/officeDocument/2006/relationships/slideLayout" Target="../slideLayouts/slideLayout109.xml"/><Relationship Id="rId13" Type="http://schemas.openxmlformats.org/officeDocument/2006/relationships/slideLayout" Target="../slideLayouts/slideLayout110.xml"/><Relationship Id="rId14" Type="http://schemas.openxmlformats.org/officeDocument/2006/relationships/slideLayout" Target="../slideLayouts/slideLayout111.xml"/><Relationship Id="rId15" Type="http://schemas.openxmlformats.org/officeDocument/2006/relationships/slideLayout" Target="../slideLayouts/slideLayout112.xml"/><Relationship Id="rId16" Type="http://schemas.openxmlformats.org/officeDocument/2006/relationships/slideLayout" Target="../slideLayouts/slideLayout113.xml"/><Relationship Id="rId17" Type="http://schemas.openxmlformats.org/officeDocument/2006/relationships/theme" Target="../theme/theme7.xml"/><Relationship Id="rId1" Type="http://schemas.openxmlformats.org/officeDocument/2006/relationships/slideLayout" Target="../slideLayouts/slideLayout98.xml"/><Relationship Id="rId2" Type="http://schemas.openxmlformats.org/officeDocument/2006/relationships/slideLayout" Target="../slideLayouts/slideLayout99.xml"/><Relationship Id="rId3" Type="http://schemas.openxmlformats.org/officeDocument/2006/relationships/slideLayout" Target="../slideLayouts/slideLayout100.xml"/><Relationship Id="rId4" Type="http://schemas.openxmlformats.org/officeDocument/2006/relationships/slideLayout" Target="../slideLayouts/slideLayout101.xml"/><Relationship Id="rId5" Type="http://schemas.openxmlformats.org/officeDocument/2006/relationships/slideLayout" Target="../slideLayouts/slideLayout102.xml"/><Relationship Id="rId6" Type="http://schemas.openxmlformats.org/officeDocument/2006/relationships/slideLayout" Target="../slideLayouts/slideLayout103.xml"/><Relationship Id="rId7" Type="http://schemas.openxmlformats.org/officeDocument/2006/relationships/slideLayout" Target="../slideLayouts/slideLayout104.xml"/><Relationship Id="rId8" Type="http://schemas.openxmlformats.org/officeDocument/2006/relationships/slideLayout" Target="../slideLayouts/slideLayout105.xml"/><Relationship Id="rId9" Type="http://schemas.openxmlformats.org/officeDocument/2006/relationships/slideLayout" Target="../slideLayouts/slideLayout106.xml"/><Relationship Id="rId10" Type="http://schemas.openxmlformats.org/officeDocument/2006/relationships/slideLayout" Target="../slideLayouts/slideLayout107.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124.xml"/><Relationship Id="rId12" Type="http://schemas.openxmlformats.org/officeDocument/2006/relationships/slideLayout" Target="../slideLayouts/slideLayout125.xml"/><Relationship Id="rId13" Type="http://schemas.openxmlformats.org/officeDocument/2006/relationships/slideLayout" Target="../slideLayouts/slideLayout126.xml"/><Relationship Id="rId14" Type="http://schemas.openxmlformats.org/officeDocument/2006/relationships/slideLayout" Target="../slideLayouts/slideLayout127.xml"/><Relationship Id="rId15" Type="http://schemas.openxmlformats.org/officeDocument/2006/relationships/slideLayout" Target="../slideLayouts/slideLayout128.xml"/><Relationship Id="rId16" Type="http://schemas.openxmlformats.org/officeDocument/2006/relationships/slideLayout" Target="../slideLayouts/slideLayout129.xml"/><Relationship Id="rId17" Type="http://schemas.openxmlformats.org/officeDocument/2006/relationships/slideLayout" Target="../slideLayouts/slideLayout130.xml"/><Relationship Id="rId18" Type="http://schemas.openxmlformats.org/officeDocument/2006/relationships/theme" Target="../theme/theme8.xml"/><Relationship Id="rId1" Type="http://schemas.openxmlformats.org/officeDocument/2006/relationships/slideLayout" Target="../slideLayouts/slideLayout114.xml"/><Relationship Id="rId2" Type="http://schemas.openxmlformats.org/officeDocument/2006/relationships/slideLayout" Target="../slideLayouts/slideLayout115.xml"/><Relationship Id="rId3" Type="http://schemas.openxmlformats.org/officeDocument/2006/relationships/slideLayout" Target="../slideLayouts/slideLayout116.xml"/><Relationship Id="rId4" Type="http://schemas.openxmlformats.org/officeDocument/2006/relationships/slideLayout" Target="../slideLayouts/slideLayout117.xml"/><Relationship Id="rId5" Type="http://schemas.openxmlformats.org/officeDocument/2006/relationships/slideLayout" Target="../slideLayouts/slideLayout118.xml"/><Relationship Id="rId6" Type="http://schemas.openxmlformats.org/officeDocument/2006/relationships/slideLayout" Target="../slideLayouts/slideLayout119.xml"/><Relationship Id="rId7" Type="http://schemas.openxmlformats.org/officeDocument/2006/relationships/slideLayout" Target="../slideLayouts/slideLayout120.xml"/><Relationship Id="rId8" Type="http://schemas.openxmlformats.org/officeDocument/2006/relationships/slideLayout" Target="../slideLayouts/slideLayout121.xml"/><Relationship Id="rId9" Type="http://schemas.openxmlformats.org/officeDocument/2006/relationships/slideLayout" Target="../slideLayouts/slideLayout122.xml"/><Relationship Id="rId10" Type="http://schemas.openxmlformats.org/officeDocument/2006/relationships/slideLayout" Target="../slideLayouts/slideLayout1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9223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468313" y="15573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400"/>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400"/>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400"/>
            </a:lvl1pPr>
          </a:lstStyle>
          <a:p>
            <a:pPr>
              <a:defRPr/>
            </a:pPr>
            <a:fld id="{9B39F068-329F-43F9-BE4A-97E604128207}" type="slidenum">
              <a:rPr lang="en-US"/>
              <a:pPr>
                <a:defRPr/>
              </a:pPr>
              <a:t>‹#›</a:t>
            </a:fld>
            <a:endParaRPr lang="en-US"/>
          </a:p>
        </p:txBody>
      </p:sp>
      <p:sp>
        <p:nvSpPr>
          <p:cNvPr id="1032" name="Line 8"/>
          <p:cNvSpPr>
            <a:spLocks noChangeShapeType="1"/>
          </p:cNvSpPr>
          <p:nvPr/>
        </p:nvSpPr>
        <p:spPr bwMode="auto">
          <a:xfrm>
            <a:off x="0" y="1277938"/>
            <a:ext cx="9144000" cy="0"/>
          </a:xfrm>
          <a:prstGeom prst="line">
            <a:avLst/>
          </a:prstGeom>
          <a:noFill/>
          <a:ln w="38100">
            <a:solidFill>
              <a:srgbClr val="A50021"/>
            </a:solidFill>
            <a:round/>
            <a:headEnd/>
            <a:tailEnd/>
          </a:ln>
          <a:effectLst/>
        </p:spPr>
        <p:txBody>
          <a:bodyPr/>
          <a:lstStyle/>
          <a:p>
            <a:pPr>
              <a:defRPr/>
            </a:pPr>
            <a:endParaRPr lang="en-GB"/>
          </a:p>
        </p:txBody>
      </p:sp>
    </p:spTree>
  </p:cSld>
  <p:clrMap bg1="lt1" tx1="dk1" bg2="lt2" tx2="dk2" accent1="accent1" accent2="accent2" accent3="accent3" accent4="accent4" accent5="accent5" accent6="accent6" hlink="hlink" folHlink="folHlink"/>
  <p:sldLayoutIdLst>
    <p:sldLayoutId id="2147483751"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2" r:id="rId13"/>
    <p:sldLayoutId id="2147483753" r:id="rId14"/>
    <p:sldLayoutId id="2147483754" r:id="rId15"/>
    <p:sldLayoutId id="2147483755" r:id="rId16"/>
    <p:sldLayoutId id="2147483909" r:id="rId17"/>
  </p:sldLayoutIdLst>
  <p:txStyles>
    <p:titleStyle>
      <a:lvl1pPr algn="ctr" rtl="0" eaLnBrk="0" fontAlgn="base" hangingPunct="0">
        <a:spcBef>
          <a:spcPct val="0"/>
        </a:spcBef>
        <a:spcAft>
          <a:spcPct val="0"/>
        </a:spcAft>
        <a:defRPr sz="4400">
          <a:solidFill>
            <a:srgbClr val="A50021"/>
          </a:solidFill>
          <a:latin typeface="+mj-lt"/>
          <a:ea typeface="+mj-ea"/>
          <a:cs typeface="+mj-cs"/>
        </a:defRPr>
      </a:lvl1pPr>
      <a:lvl2pPr algn="ctr" rtl="0" eaLnBrk="0" fontAlgn="base" hangingPunct="0">
        <a:spcBef>
          <a:spcPct val="0"/>
        </a:spcBef>
        <a:spcAft>
          <a:spcPct val="0"/>
        </a:spcAft>
        <a:defRPr sz="4400">
          <a:solidFill>
            <a:srgbClr val="A50021"/>
          </a:solidFill>
          <a:latin typeface="Arial" charset="0"/>
        </a:defRPr>
      </a:lvl2pPr>
      <a:lvl3pPr algn="ctr" rtl="0" eaLnBrk="0" fontAlgn="base" hangingPunct="0">
        <a:spcBef>
          <a:spcPct val="0"/>
        </a:spcBef>
        <a:spcAft>
          <a:spcPct val="0"/>
        </a:spcAft>
        <a:defRPr sz="4400">
          <a:solidFill>
            <a:srgbClr val="A50021"/>
          </a:solidFill>
          <a:latin typeface="Arial" charset="0"/>
        </a:defRPr>
      </a:lvl3pPr>
      <a:lvl4pPr algn="ctr" rtl="0" eaLnBrk="0" fontAlgn="base" hangingPunct="0">
        <a:spcBef>
          <a:spcPct val="0"/>
        </a:spcBef>
        <a:spcAft>
          <a:spcPct val="0"/>
        </a:spcAft>
        <a:defRPr sz="4400">
          <a:solidFill>
            <a:srgbClr val="A50021"/>
          </a:solidFill>
          <a:latin typeface="Arial" charset="0"/>
        </a:defRPr>
      </a:lvl4pPr>
      <a:lvl5pPr algn="ctr" rtl="0" eaLnBrk="0" fontAlgn="base" hangingPunct="0">
        <a:spcBef>
          <a:spcPct val="0"/>
        </a:spcBef>
        <a:spcAft>
          <a:spcPct val="0"/>
        </a:spcAft>
        <a:defRPr sz="4400">
          <a:solidFill>
            <a:srgbClr val="A50021"/>
          </a:solidFill>
          <a:latin typeface="Arial" charset="0"/>
        </a:defRPr>
      </a:lvl5pPr>
      <a:lvl6pPr marL="457200" algn="ctr" rtl="0" fontAlgn="base">
        <a:spcBef>
          <a:spcPct val="0"/>
        </a:spcBef>
        <a:spcAft>
          <a:spcPct val="0"/>
        </a:spcAft>
        <a:defRPr sz="4400">
          <a:solidFill>
            <a:srgbClr val="A50021"/>
          </a:solidFill>
          <a:latin typeface="Arial" charset="0"/>
        </a:defRPr>
      </a:lvl6pPr>
      <a:lvl7pPr marL="914400" algn="ctr" rtl="0" fontAlgn="base">
        <a:spcBef>
          <a:spcPct val="0"/>
        </a:spcBef>
        <a:spcAft>
          <a:spcPct val="0"/>
        </a:spcAft>
        <a:defRPr sz="4400">
          <a:solidFill>
            <a:srgbClr val="A50021"/>
          </a:solidFill>
          <a:latin typeface="Arial" charset="0"/>
        </a:defRPr>
      </a:lvl7pPr>
      <a:lvl8pPr marL="1371600" algn="ctr" rtl="0" fontAlgn="base">
        <a:spcBef>
          <a:spcPct val="0"/>
        </a:spcBef>
        <a:spcAft>
          <a:spcPct val="0"/>
        </a:spcAft>
        <a:defRPr sz="4400">
          <a:solidFill>
            <a:srgbClr val="A50021"/>
          </a:solidFill>
          <a:latin typeface="Arial" charset="0"/>
        </a:defRPr>
      </a:lvl8pPr>
      <a:lvl9pPr marL="1828800" algn="ctr" rtl="0" fontAlgn="base">
        <a:spcBef>
          <a:spcPct val="0"/>
        </a:spcBef>
        <a:spcAft>
          <a:spcPct val="0"/>
        </a:spcAft>
        <a:defRPr sz="4400">
          <a:solidFill>
            <a:srgbClr val="A50021"/>
          </a:solidFill>
          <a:latin typeface="Arial" charset="0"/>
        </a:defRPr>
      </a:lvl9pPr>
    </p:titleStyle>
    <p:bodyStyle>
      <a:lvl1pPr marL="342900" indent="-342900" algn="l" rtl="0" eaLnBrk="0" fontAlgn="base" hangingPunct="0">
        <a:spcBef>
          <a:spcPct val="20000"/>
        </a:spcBef>
        <a:spcAft>
          <a:spcPct val="0"/>
        </a:spcAft>
        <a:buClr>
          <a:srgbClr val="A50021"/>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9223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68313" y="15573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400"/>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400"/>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400"/>
            </a:lvl1pPr>
          </a:lstStyle>
          <a:p>
            <a:pPr>
              <a:defRPr/>
            </a:pPr>
            <a:fld id="{9B39F068-329F-43F9-BE4A-97E604128207}" type="slidenum">
              <a:rPr lang="en-US">
                <a:solidFill>
                  <a:srgbClr val="000000"/>
                </a:solidFill>
              </a:rPr>
              <a:pPr>
                <a:defRPr/>
              </a:pPr>
              <a:t>‹#›</a:t>
            </a:fld>
            <a:endParaRPr lang="en-US">
              <a:solidFill>
                <a:srgbClr val="000000"/>
              </a:solidFill>
            </a:endParaRPr>
          </a:p>
        </p:txBody>
      </p:sp>
      <p:sp>
        <p:nvSpPr>
          <p:cNvPr id="1032" name="Line 8"/>
          <p:cNvSpPr>
            <a:spLocks noChangeShapeType="1"/>
          </p:cNvSpPr>
          <p:nvPr/>
        </p:nvSpPr>
        <p:spPr bwMode="auto">
          <a:xfrm>
            <a:off x="0" y="1277938"/>
            <a:ext cx="9144000" cy="0"/>
          </a:xfrm>
          <a:prstGeom prst="line">
            <a:avLst/>
          </a:prstGeom>
          <a:noFill/>
          <a:ln w="38100">
            <a:solidFill>
              <a:srgbClr val="A50021"/>
            </a:solidFill>
            <a:round/>
            <a:headEnd/>
            <a:tailEnd/>
          </a:ln>
          <a:effectLst/>
        </p:spPr>
        <p:txBody>
          <a:bodyPr/>
          <a:lstStyle/>
          <a:p>
            <a:pPr>
              <a:defRPr/>
            </a:pPr>
            <a:endParaRPr lang="en-GB">
              <a:solidFill>
                <a:srgbClr val="000000"/>
              </a:solidFill>
            </a:endParaRPr>
          </a:p>
        </p:txBody>
      </p:sp>
    </p:spTree>
    <p:extLst>
      <p:ext uri="{BB962C8B-B14F-4D97-AF65-F5344CB8AC3E}">
        <p14:creationId xmlns:p14="http://schemas.microsoft.com/office/powerpoint/2010/main" val="2090835291"/>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 id="2147483823" r:id="rId16"/>
  </p:sldLayoutIdLst>
  <p:txStyles>
    <p:titleStyle>
      <a:lvl1pPr algn="ctr" rtl="0" eaLnBrk="0" fontAlgn="base" hangingPunct="0">
        <a:spcBef>
          <a:spcPct val="0"/>
        </a:spcBef>
        <a:spcAft>
          <a:spcPct val="0"/>
        </a:spcAft>
        <a:defRPr sz="4400">
          <a:solidFill>
            <a:srgbClr val="A50021"/>
          </a:solidFill>
          <a:latin typeface="+mj-lt"/>
          <a:ea typeface="+mj-ea"/>
          <a:cs typeface="+mj-cs"/>
        </a:defRPr>
      </a:lvl1pPr>
      <a:lvl2pPr algn="ctr" rtl="0" eaLnBrk="0" fontAlgn="base" hangingPunct="0">
        <a:spcBef>
          <a:spcPct val="0"/>
        </a:spcBef>
        <a:spcAft>
          <a:spcPct val="0"/>
        </a:spcAft>
        <a:defRPr sz="4400">
          <a:solidFill>
            <a:srgbClr val="A50021"/>
          </a:solidFill>
          <a:latin typeface="Arial" charset="0"/>
        </a:defRPr>
      </a:lvl2pPr>
      <a:lvl3pPr algn="ctr" rtl="0" eaLnBrk="0" fontAlgn="base" hangingPunct="0">
        <a:spcBef>
          <a:spcPct val="0"/>
        </a:spcBef>
        <a:spcAft>
          <a:spcPct val="0"/>
        </a:spcAft>
        <a:defRPr sz="4400">
          <a:solidFill>
            <a:srgbClr val="A50021"/>
          </a:solidFill>
          <a:latin typeface="Arial" charset="0"/>
        </a:defRPr>
      </a:lvl3pPr>
      <a:lvl4pPr algn="ctr" rtl="0" eaLnBrk="0" fontAlgn="base" hangingPunct="0">
        <a:spcBef>
          <a:spcPct val="0"/>
        </a:spcBef>
        <a:spcAft>
          <a:spcPct val="0"/>
        </a:spcAft>
        <a:defRPr sz="4400">
          <a:solidFill>
            <a:srgbClr val="A50021"/>
          </a:solidFill>
          <a:latin typeface="Arial" charset="0"/>
        </a:defRPr>
      </a:lvl4pPr>
      <a:lvl5pPr algn="ctr" rtl="0" eaLnBrk="0" fontAlgn="base" hangingPunct="0">
        <a:spcBef>
          <a:spcPct val="0"/>
        </a:spcBef>
        <a:spcAft>
          <a:spcPct val="0"/>
        </a:spcAft>
        <a:defRPr sz="4400">
          <a:solidFill>
            <a:srgbClr val="A50021"/>
          </a:solidFill>
          <a:latin typeface="Arial" charset="0"/>
        </a:defRPr>
      </a:lvl5pPr>
      <a:lvl6pPr marL="457200" algn="ctr" rtl="0" fontAlgn="base">
        <a:spcBef>
          <a:spcPct val="0"/>
        </a:spcBef>
        <a:spcAft>
          <a:spcPct val="0"/>
        </a:spcAft>
        <a:defRPr sz="4400">
          <a:solidFill>
            <a:srgbClr val="A50021"/>
          </a:solidFill>
          <a:latin typeface="Arial" charset="0"/>
        </a:defRPr>
      </a:lvl6pPr>
      <a:lvl7pPr marL="914400" algn="ctr" rtl="0" fontAlgn="base">
        <a:spcBef>
          <a:spcPct val="0"/>
        </a:spcBef>
        <a:spcAft>
          <a:spcPct val="0"/>
        </a:spcAft>
        <a:defRPr sz="4400">
          <a:solidFill>
            <a:srgbClr val="A50021"/>
          </a:solidFill>
          <a:latin typeface="Arial" charset="0"/>
        </a:defRPr>
      </a:lvl7pPr>
      <a:lvl8pPr marL="1371600" algn="ctr" rtl="0" fontAlgn="base">
        <a:spcBef>
          <a:spcPct val="0"/>
        </a:spcBef>
        <a:spcAft>
          <a:spcPct val="0"/>
        </a:spcAft>
        <a:defRPr sz="4400">
          <a:solidFill>
            <a:srgbClr val="A50021"/>
          </a:solidFill>
          <a:latin typeface="Arial" charset="0"/>
        </a:defRPr>
      </a:lvl8pPr>
      <a:lvl9pPr marL="1828800" algn="ctr" rtl="0" fontAlgn="base">
        <a:spcBef>
          <a:spcPct val="0"/>
        </a:spcBef>
        <a:spcAft>
          <a:spcPct val="0"/>
        </a:spcAft>
        <a:defRPr sz="4400">
          <a:solidFill>
            <a:srgbClr val="A50021"/>
          </a:solidFill>
          <a:latin typeface="Arial" charset="0"/>
        </a:defRPr>
      </a:lvl9pPr>
    </p:titleStyle>
    <p:bodyStyle>
      <a:lvl1pPr marL="342900" indent="-342900" algn="l" rtl="0" eaLnBrk="0" fontAlgn="base" hangingPunct="0">
        <a:spcBef>
          <a:spcPct val="20000"/>
        </a:spcBef>
        <a:spcAft>
          <a:spcPct val="0"/>
        </a:spcAft>
        <a:buClr>
          <a:srgbClr val="A50021"/>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9223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68313" y="15573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400"/>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400"/>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400"/>
            </a:lvl1pPr>
          </a:lstStyle>
          <a:p>
            <a:pPr>
              <a:defRPr/>
            </a:pPr>
            <a:fld id="{9B39F068-329F-43F9-BE4A-97E604128207}" type="slidenum">
              <a:rPr lang="en-US">
                <a:solidFill>
                  <a:srgbClr val="000000"/>
                </a:solidFill>
              </a:rPr>
              <a:pPr>
                <a:defRPr/>
              </a:pPr>
              <a:t>‹#›</a:t>
            </a:fld>
            <a:endParaRPr lang="en-US">
              <a:solidFill>
                <a:srgbClr val="000000"/>
              </a:solidFill>
            </a:endParaRPr>
          </a:p>
        </p:txBody>
      </p:sp>
      <p:sp>
        <p:nvSpPr>
          <p:cNvPr id="1032" name="Line 8"/>
          <p:cNvSpPr>
            <a:spLocks noChangeShapeType="1"/>
          </p:cNvSpPr>
          <p:nvPr/>
        </p:nvSpPr>
        <p:spPr bwMode="auto">
          <a:xfrm>
            <a:off x="0" y="1277938"/>
            <a:ext cx="9144000" cy="0"/>
          </a:xfrm>
          <a:prstGeom prst="line">
            <a:avLst/>
          </a:prstGeom>
          <a:noFill/>
          <a:ln w="38100">
            <a:solidFill>
              <a:srgbClr val="A50021"/>
            </a:solidFill>
            <a:round/>
            <a:headEnd/>
            <a:tailEnd/>
          </a:ln>
          <a:effectLst/>
        </p:spPr>
        <p:txBody>
          <a:bodyPr/>
          <a:lstStyle/>
          <a:p>
            <a:pPr>
              <a:defRPr/>
            </a:pPr>
            <a:endParaRPr lang="en-GB">
              <a:solidFill>
                <a:srgbClr val="000000"/>
              </a:solidFill>
            </a:endParaRPr>
          </a:p>
        </p:txBody>
      </p:sp>
    </p:spTree>
    <p:extLst>
      <p:ext uri="{BB962C8B-B14F-4D97-AF65-F5344CB8AC3E}">
        <p14:creationId xmlns:p14="http://schemas.microsoft.com/office/powerpoint/2010/main" val="4097219756"/>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 id="2147483842" r:id="rId18"/>
  </p:sldLayoutIdLst>
  <p:txStyles>
    <p:titleStyle>
      <a:lvl1pPr algn="ctr" rtl="0" eaLnBrk="0" fontAlgn="base" hangingPunct="0">
        <a:spcBef>
          <a:spcPct val="0"/>
        </a:spcBef>
        <a:spcAft>
          <a:spcPct val="0"/>
        </a:spcAft>
        <a:defRPr sz="4400">
          <a:solidFill>
            <a:srgbClr val="A50021"/>
          </a:solidFill>
          <a:latin typeface="+mj-lt"/>
          <a:ea typeface="+mj-ea"/>
          <a:cs typeface="+mj-cs"/>
        </a:defRPr>
      </a:lvl1pPr>
      <a:lvl2pPr algn="ctr" rtl="0" eaLnBrk="0" fontAlgn="base" hangingPunct="0">
        <a:spcBef>
          <a:spcPct val="0"/>
        </a:spcBef>
        <a:spcAft>
          <a:spcPct val="0"/>
        </a:spcAft>
        <a:defRPr sz="4400">
          <a:solidFill>
            <a:srgbClr val="A50021"/>
          </a:solidFill>
          <a:latin typeface="Arial" charset="0"/>
        </a:defRPr>
      </a:lvl2pPr>
      <a:lvl3pPr algn="ctr" rtl="0" eaLnBrk="0" fontAlgn="base" hangingPunct="0">
        <a:spcBef>
          <a:spcPct val="0"/>
        </a:spcBef>
        <a:spcAft>
          <a:spcPct val="0"/>
        </a:spcAft>
        <a:defRPr sz="4400">
          <a:solidFill>
            <a:srgbClr val="A50021"/>
          </a:solidFill>
          <a:latin typeface="Arial" charset="0"/>
        </a:defRPr>
      </a:lvl3pPr>
      <a:lvl4pPr algn="ctr" rtl="0" eaLnBrk="0" fontAlgn="base" hangingPunct="0">
        <a:spcBef>
          <a:spcPct val="0"/>
        </a:spcBef>
        <a:spcAft>
          <a:spcPct val="0"/>
        </a:spcAft>
        <a:defRPr sz="4400">
          <a:solidFill>
            <a:srgbClr val="A50021"/>
          </a:solidFill>
          <a:latin typeface="Arial" charset="0"/>
        </a:defRPr>
      </a:lvl4pPr>
      <a:lvl5pPr algn="ctr" rtl="0" eaLnBrk="0" fontAlgn="base" hangingPunct="0">
        <a:spcBef>
          <a:spcPct val="0"/>
        </a:spcBef>
        <a:spcAft>
          <a:spcPct val="0"/>
        </a:spcAft>
        <a:defRPr sz="4400">
          <a:solidFill>
            <a:srgbClr val="A50021"/>
          </a:solidFill>
          <a:latin typeface="Arial" charset="0"/>
        </a:defRPr>
      </a:lvl5pPr>
      <a:lvl6pPr marL="457200" algn="ctr" rtl="0" fontAlgn="base">
        <a:spcBef>
          <a:spcPct val="0"/>
        </a:spcBef>
        <a:spcAft>
          <a:spcPct val="0"/>
        </a:spcAft>
        <a:defRPr sz="4400">
          <a:solidFill>
            <a:srgbClr val="A50021"/>
          </a:solidFill>
          <a:latin typeface="Arial" charset="0"/>
        </a:defRPr>
      </a:lvl6pPr>
      <a:lvl7pPr marL="914400" algn="ctr" rtl="0" fontAlgn="base">
        <a:spcBef>
          <a:spcPct val="0"/>
        </a:spcBef>
        <a:spcAft>
          <a:spcPct val="0"/>
        </a:spcAft>
        <a:defRPr sz="4400">
          <a:solidFill>
            <a:srgbClr val="A50021"/>
          </a:solidFill>
          <a:latin typeface="Arial" charset="0"/>
        </a:defRPr>
      </a:lvl7pPr>
      <a:lvl8pPr marL="1371600" algn="ctr" rtl="0" fontAlgn="base">
        <a:spcBef>
          <a:spcPct val="0"/>
        </a:spcBef>
        <a:spcAft>
          <a:spcPct val="0"/>
        </a:spcAft>
        <a:defRPr sz="4400">
          <a:solidFill>
            <a:srgbClr val="A50021"/>
          </a:solidFill>
          <a:latin typeface="Arial" charset="0"/>
        </a:defRPr>
      </a:lvl8pPr>
      <a:lvl9pPr marL="1828800" algn="ctr" rtl="0" fontAlgn="base">
        <a:spcBef>
          <a:spcPct val="0"/>
        </a:spcBef>
        <a:spcAft>
          <a:spcPct val="0"/>
        </a:spcAft>
        <a:defRPr sz="4400">
          <a:solidFill>
            <a:srgbClr val="A50021"/>
          </a:solidFill>
          <a:latin typeface="Arial" charset="0"/>
        </a:defRPr>
      </a:lvl9pPr>
    </p:titleStyle>
    <p:bodyStyle>
      <a:lvl1pPr marL="342900" indent="-342900" algn="l" rtl="0" eaLnBrk="0" fontAlgn="base" hangingPunct="0">
        <a:spcBef>
          <a:spcPct val="20000"/>
        </a:spcBef>
        <a:spcAft>
          <a:spcPct val="0"/>
        </a:spcAft>
        <a:buClr>
          <a:srgbClr val="A50021"/>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9223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68313" y="15573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400"/>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400"/>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400"/>
            </a:lvl1pPr>
          </a:lstStyle>
          <a:p>
            <a:pPr>
              <a:defRPr/>
            </a:pPr>
            <a:fld id="{9B39F068-329F-43F9-BE4A-97E604128207}" type="slidenum">
              <a:rPr lang="en-US">
                <a:solidFill>
                  <a:srgbClr val="000000"/>
                </a:solidFill>
              </a:rPr>
              <a:pPr>
                <a:defRPr/>
              </a:pPr>
              <a:t>‹#›</a:t>
            </a:fld>
            <a:endParaRPr lang="en-US">
              <a:solidFill>
                <a:srgbClr val="000000"/>
              </a:solidFill>
            </a:endParaRPr>
          </a:p>
        </p:txBody>
      </p:sp>
      <p:sp>
        <p:nvSpPr>
          <p:cNvPr id="1032" name="Line 8"/>
          <p:cNvSpPr>
            <a:spLocks noChangeShapeType="1"/>
          </p:cNvSpPr>
          <p:nvPr/>
        </p:nvSpPr>
        <p:spPr bwMode="auto">
          <a:xfrm>
            <a:off x="0" y="1277938"/>
            <a:ext cx="9144000" cy="0"/>
          </a:xfrm>
          <a:prstGeom prst="line">
            <a:avLst/>
          </a:prstGeom>
          <a:noFill/>
          <a:ln w="38100">
            <a:solidFill>
              <a:srgbClr val="A50021"/>
            </a:solidFill>
            <a:round/>
            <a:headEnd/>
            <a:tailEnd/>
          </a:ln>
          <a:effectLst/>
        </p:spPr>
        <p:txBody>
          <a:bodyPr/>
          <a:lstStyle/>
          <a:p>
            <a:pPr>
              <a:defRPr/>
            </a:pPr>
            <a:endParaRPr lang="en-GB">
              <a:solidFill>
                <a:srgbClr val="000000"/>
              </a:solidFill>
            </a:endParaRPr>
          </a:p>
        </p:txBody>
      </p:sp>
    </p:spTree>
    <p:extLst>
      <p:ext uri="{BB962C8B-B14F-4D97-AF65-F5344CB8AC3E}">
        <p14:creationId xmlns:p14="http://schemas.microsoft.com/office/powerpoint/2010/main" val="889955008"/>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Lst>
  <p:txStyles>
    <p:titleStyle>
      <a:lvl1pPr algn="ctr" rtl="0" eaLnBrk="0" fontAlgn="base" hangingPunct="0">
        <a:spcBef>
          <a:spcPct val="0"/>
        </a:spcBef>
        <a:spcAft>
          <a:spcPct val="0"/>
        </a:spcAft>
        <a:defRPr sz="4400">
          <a:solidFill>
            <a:srgbClr val="A50021"/>
          </a:solidFill>
          <a:latin typeface="+mj-lt"/>
          <a:ea typeface="+mj-ea"/>
          <a:cs typeface="+mj-cs"/>
        </a:defRPr>
      </a:lvl1pPr>
      <a:lvl2pPr algn="ctr" rtl="0" eaLnBrk="0" fontAlgn="base" hangingPunct="0">
        <a:spcBef>
          <a:spcPct val="0"/>
        </a:spcBef>
        <a:spcAft>
          <a:spcPct val="0"/>
        </a:spcAft>
        <a:defRPr sz="4400">
          <a:solidFill>
            <a:srgbClr val="A50021"/>
          </a:solidFill>
          <a:latin typeface="Arial" charset="0"/>
        </a:defRPr>
      </a:lvl2pPr>
      <a:lvl3pPr algn="ctr" rtl="0" eaLnBrk="0" fontAlgn="base" hangingPunct="0">
        <a:spcBef>
          <a:spcPct val="0"/>
        </a:spcBef>
        <a:spcAft>
          <a:spcPct val="0"/>
        </a:spcAft>
        <a:defRPr sz="4400">
          <a:solidFill>
            <a:srgbClr val="A50021"/>
          </a:solidFill>
          <a:latin typeface="Arial" charset="0"/>
        </a:defRPr>
      </a:lvl3pPr>
      <a:lvl4pPr algn="ctr" rtl="0" eaLnBrk="0" fontAlgn="base" hangingPunct="0">
        <a:spcBef>
          <a:spcPct val="0"/>
        </a:spcBef>
        <a:spcAft>
          <a:spcPct val="0"/>
        </a:spcAft>
        <a:defRPr sz="4400">
          <a:solidFill>
            <a:srgbClr val="A50021"/>
          </a:solidFill>
          <a:latin typeface="Arial" charset="0"/>
        </a:defRPr>
      </a:lvl4pPr>
      <a:lvl5pPr algn="ctr" rtl="0" eaLnBrk="0" fontAlgn="base" hangingPunct="0">
        <a:spcBef>
          <a:spcPct val="0"/>
        </a:spcBef>
        <a:spcAft>
          <a:spcPct val="0"/>
        </a:spcAft>
        <a:defRPr sz="4400">
          <a:solidFill>
            <a:srgbClr val="A50021"/>
          </a:solidFill>
          <a:latin typeface="Arial" charset="0"/>
        </a:defRPr>
      </a:lvl5pPr>
      <a:lvl6pPr marL="457200" algn="ctr" rtl="0" fontAlgn="base">
        <a:spcBef>
          <a:spcPct val="0"/>
        </a:spcBef>
        <a:spcAft>
          <a:spcPct val="0"/>
        </a:spcAft>
        <a:defRPr sz="4400">
          <a:solidFill>
            <a:srgbClr val="A50021"/>
          </a:solidFill>
          <a:latin typeface="Arial" charset="0"/>
        </a:defRPr>
      </a:lvl6pPr>
      <a:lvl7pPr marL="914400" algn="ctr" rtl="0" fontAlgn="base">
        <a:spcBef>
          <a:spcPct val="0"/>
        </a:spcBef>
        <a:spcAft>
          <a:spcPct val="0"/>
        </a:spcAft>
        <a:defRPr sz="4400">
          <a:solidFill>
            <a:srgbClr val="A50021"/>
          </a:solidFill>
          <a:latin typeface="Arial" charset="0"/>
        </a:defRPr>
      </a:lvl7pPr>
      <a:lvl8pPr marL="1371600" algn="ctr" rtl="0" fontAlgn="base">
        <a:spcBef>
          <a:spcPct val="0"/>
        </a:spcBef>
        <a:spcAft>
          <a:spcPct val="0"/>
        </a:spcAft>
        <a:defRPr sz="4400">
          <a:solidFill>
            <a:srgbClr val="A50021"/>
          </a:solidFill>
          <a:latin typeface="Arial" charset="0"/>
        </a:defRPr>
      </a:lvl8pPr>
      <a:lvl9pPr marL="1828800" algn="ctr" rtl="0" fontAlgn="base">
        <a:spcBef>
          <a:spcPct val="0"/>
        </a:spcBef>
        <a:spcAft>
          <a:spcPct val="0"/>
        </a:spcAft>
        <a:defRPr sz="4400">
          <a:solidFill>
            <a:srgbClr val="A50021"/>
          </a:solidFill>
          <a:latin typeface="Arial" charset="0"/>
        </a:defRPr>
      </a:lvl9pPr>
    </p:titleStyle>
    <p:bodyStyle>
      <a:lvl1pPr marL="342900" indent="-342900" algn="l" rtl="0" eaLnBrk="0" fontAlgn="base" hangingPunct="0">
        <a:spcBef>
          <a:spcPct val="20000"/>
        </a:spcBef>
        <a:spcAft>
          <a:spcPct val="0"/>
        </a:spcAft>
        <a:buClr>
          <a:srgbClr val="A50021"/>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9223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68313" y="15573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400"/>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400"/>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400"/>
            </a:lvl1pPr>
          </a:lstStyle>
          <a:p>
            <a:pPr>
              <a:defRPr/>
            </a:pPr>
            <a:fld id="{9B39F068-329F-43F9-BE4A-97E604128207}" type="slidenum">
              <a:rPr lang="en-US">
                <a:solidFill>
                  <a:srgbClr val="000000"/>
                </a:solidFill>
              </a:rPr>
              <a:pPr>
                <a:defRPr/>
              </a:pPr>
              <a:t>‹#›</a:t>
            </a:fld>
            <a:endParaRPr lang="en-US">
              <a:solidFill>
                <a:srgbClr val="000000"/>
              </a:solidFill>
            </a:endParaRPr>
          </a:p>
        </p:txBody>
      </p:sp>
      <p:sp>
        <p:nvSpPr>
          <p:cNvPr id="1032" name="Line 8"/>
          <p:cNvSpPr>
            <a:spLocks noChangeShapeType="1"/>
          </p:cNvSpPr>
          <p:nvPr/>
        </p:nvSpPr>
        <p:spPr bwMode="auto">
          <a:xfrm>
            <a:off x="0" y="1277938"/>
            <a:ext cx="9144000" cy="0"/>
          </a:xfrm>
          <a:prstGeom prst="line">
            <a:avLst/>
          </a:prstGeom>
          <a:noFill/>
          <a:ln w="38100">
            <a:solidFill>
              <a:srgbClr val="A50021"/>
            </a:solidFill>
            <a:round/>
            <a:headEnd/>
            <a:tailEnd/>
          </a:ln>
          <a:effectLst/>
        </p:spPr>
        <p:txBody>
          <a:bodyPr/>
          <a:lstStyle/>
          <a:p>
            <a:pPr>
              <a:defRPr/>
            </a:pPr>
            <a:endParaRPr lang="en-GB">
              <a:solidFill>
                <a:srgbClr val="000000"/>
              </a:solidFill>
            </a:endParaRPr>
          </a:p>
        </p:txBody>
      </p:sp>
    </p:spTree>
    <p:extLst>
      <p:ext uri="{BB962C8B-B14F-4D97-AF65-F5344CB8AC3E}">
        <p14:creationId xmlns:p14="http://schemas.microsoft.com/office/powerpoint/2010/main" val="2645469756"/>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 id="2147483873" r:id="rId15"/>
    <p:sldLayoutId id="2147483874" r:id="rId16"/>
  </p:sldLayoutIdLst>
  <p:txStyles>
    <p:titleStyle>
      <a:lvl1pPr algn="ctr" rtl="0" eaLnBrk="0" fontAlgn="base" hangingPunct="0">
        <a:spcBef>
          <a:spcPct val="0"/>
        </a:spcBef>
        <a:spcAft>
          <a:spcPct val="0"/>
        </a:spcAft>
        <a:defRPr sz="4400">
          <a:solidFill>
            <a:srgbClr val="A50021"/>
          </a:solidFill>
          <a:latin typeface="+mj-lt"/>
          <a:ea typeface="+mj-ea"/>
          <a:cs typeface="+mj-cs"/>
        </a:defRPr>
      </a:lvl1pPr>
      <a:lvl2pPr algn="ctr" rtl="0" eaLnBrk="0" fontAlgn="base" hangingPunct="0">
        <a:spcBef>
          <a:spcPct val="0"/>
        </a:spcBef>
        <a:spcAft>
          <a:spcPct val="0"/>
        </a:spcAft>
        <a:defRPr sz="4400">
          <a:solidFill>
            <a:srgbClr val="A50021"/>
          </a:solidFill>
          <a:latin typeface="Arial" charset="0"/>
        </a:defRPr>
      </a:lvl2pPr>
      <a:lvl3pPr algn="ctr" rtl="0" eaLnBrk="0" fontAlgn="base" hangingPunct="0">
        <a:spcBef>
          <a:spcPct val="0"/>
        </a:spcBef>
        <a:spcAft>
          <a:spcPct val="0"/>
        </a:spcAft>
        <a:defRPr sz="4400">
          <a:solidFill>
            <a:srgbClr val="A50021"/>
          </a:solidFill>
          <a:latin typeface="Arial" charset="0"/>
        </a:defRPr>
      </a:lvl3pPr>
      <a:lvl4pPr algn="ctr" rtl="0" eaLnBrk="0" fontAlgn="base" hangingPunct="0">
        <a:spcBef>
          <a:spcPct val="0"/>
        </a:spcBef>
        <a:spcAft>
          <a:spcPct val="0"/>
        </a:spcAft>
        <a:defRPr sz="4400">
          <a:solidFill>
            <a:srgbClr val="A50021"/>
          </a:solidFill>
          <a:latin typeface="Arial" charset="0"/>
        </a:defRPr>
      </a:lvl4pPr>
      <a:lvl5pPr algn="ctr" rtl="0" eaLnBrk="0" fontAlgn="base" hangingPunct="0">
        <a:spcBef>
          <a:spcPct val="0"/>
        </a:spcBef>
        <a:spcAft>
          <a:spcPct val="0"/>
        </a:spcAft>
        <a:defRPr sz="4400">
          <a:solidFill>
            <a:srgbClr val="A50021"/>
          </a:solidFill>
          <a:latin typeface="Arial" charset="0"/>
        </a:defRPr>
      </a:lvl5pPr>
      <a:lvl6pPr marL="457200" algn="ctr" rtl="0" fontAlgn="base">
        <a:spcBef>
          <a:spcPct val="0"/>
        </a:spcBef>
        <a:spcAft>
          <a:spcPct val="0"/>
        </a:spcAft>
        <a:defRPr sz="4400">
          <a:solidFill>
            <a:srgbClr val="A50021"/>
          </a:solidFill>
          <a:latin typeface="Arial" charset="0"/>
        </a:defRPr>
      </a:lvl6pPr>
      <a:lvl7pPr marL="914400" algn="ctr" rtl="0" fontAlgn="base">
        <a:spcBef>
          <a:spcPct val="0"/>
        </a:spcBef>
        <a:spcAft>
          <a:spcPct val="0"/>
        </a:spcAft>
        <a:defRPr sz="4400">
          <a:solidFill>
            <a:srgbClr val="A50021"/>
          </a:solidFill>
          <a:latin typeface="Arial" charset="0"/>
        </a:defRPr>
      </a:lvl7pPr>
      <a:lvl8pPr marL="1371600" algn="ctr" rtl="0" fontAlgn="base">
        <a:spcBef>
          <a:spcPct val="0"/>
        </a:spcBef>
        <a:spcAft>
          <a:spcPct val="0"/>
        </a:spcAft>
        <a:defRPr sz="4400">
          <a:solidFill>
            <a:srgbClr val="A50021"/>
          </a:solidFill>
          <a:latin typeface="Arial" charset="0"/>
        </a:defRPr>
      </a:lvl8pPr>
      <a:lvl9pPr marL="1828800" algn="ctr" rtl="0" fontAlgn="base">
        <a:spcBef>
          <a:spcPct val="0"/>
        </a:spcBef>
        <a:spcAft>
          <a:spcPct val="0"/>
        </a:spcAft>
        <a:defRPr sz="4400">
          <a:solidFill>
            <a:srgbClr val="A50021"/>
          </a:solidFill>
          <a:latin typeface="Arial" charset="0"/>
        </a:defRPr>
      </a:lvl9pPr>
    </p:titleStyle>
    <p:bodyStyle>
      <a:lvl1pPr marL="342900" indent="-342900" algn="l" rtl="0" eaLnBrk="0" fontAlgn="base" hangingPunct="0">
        <a:spcBef>
          <a:spcPct val="20000"/>
        </a:spcBef>
        <a:spcAft>
          <a:spcPct val="0"/>
        </a:spcAft>
        <a:buClr>
          <a:srgbClr val="A50021"/>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9223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68313" y="15573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400"/>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400"/>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400"/>
            </a:lvl1pPr>
          </a:lstStyle>
          <a:p>
            <a:pPr>
              <a:defRPr/>
            </a:pPr>
            <a:fld id="{9B39F068-329F-43F9-BE4A-97E604128207}" type="slidenum">
              <a:rPr lang="en-US">
                <a:solidFill>
                  <a:srgbClr val="000000"/>
                </a:solidFill>
              </a:rPr>
              <a:pPr>
                <a:defRPr/>
              </a:pPr>
              <a:t>‹#›</a:t>
            </a:fld>
            <a:endParaRPr lang="en-US">
              <a:solidFill>
                <a:srgbClr val="000000"/>
              </a:solidFill>
            </a:endParaRPr>
          </a:p>
        </p:txBody>
      </p:sp>
      <p:sp>
        <p:nvSpPr>
          <p:cNvPr id="1032" name="Line 8"/>
          <p:cNvSpPr>
            <a:spLocks noChangeShapeType="1"/>
          </p:cNvSpPr>
          <p:nvPr/>
        </p:nvSpPr>
        <p:spPr bwMode="auto">
          <a:xfrm>
            <a:off x="0" y="1277938"/>
            <a:ext cx="9144000" cy="0"/>
          </a:xfrm>
          <a:prstGeom prst="line">
            <a:avLst/>
          </a:prstGeom>
          <a:noFill/>
          <a:ln w="38100">
            <a:solidFill>
              <a:srgbClr val="A50021"/>
            </a:solidFill>
            <a:round/>
            <a:headEnd/>
            <a:tailEnd/>
          </a:ln>
          <a:effectLst/>
        </p:spPr>
        <p:txBody>
          <a:bodyPr/>
          <a:lstStyle/>
          <a:p>
            <a:pPr>
              <a:defRPr/>
            </a:pPr>
            <a:endParaRPr lang="en-GB">
              <a:solidFill>
                <a:srgbClr val="000000"/>
              </a:solidFill>
            </a:endParaRPr>
          </a:p>
        </p:txBody>
      </p:sp>
    </p:spTree>
    <p:extLst>
      <p:ext uri="{BB962C8B-B14F-4D97-AF65-F5344CB8AC3E}">
        <p14:creationId xmlns:p14="http://schemas.microsoft.com/office/powerpoint/2010/main" val="66492678"/>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 id="2147483887" r:id="rId12"/>
    <p:sldLayoutId id="2147483888" r:id="rId13"/>
    <p:sldLayoutId id="2147483889" r:id="rId14"/>
    <p:sldLayoutId id="2147483890" r:id="rId15"/>
    <p:sldLayoutId id="2147483891" r:id="rId16"/>
  </p:sldLayoutIdLst>
  <p:txStyles>
    <p:titleStyle>
      <a:lvl1pPr algn="ctr" rtl="0" eaLnBrk="0" fontAlgn="base" hangingPunct="0">
        <a:spcBef>
          <a:spcPct val="0"/>
        </a:spcBef>
        <a:spcAft>
          <a:spcPct val="0"/>
        </a:spcAft>
        <a:defRPr sz="4400">
          <a:solidFill>
            <a:srgbClr val="A50021"/>
          </a:solidFill>
          <a:latin typeface="+mj-lt"/>
          <a:ea typeface="+mj-ea"/>
          <a:cs typeface="+mj-cs"/>
        </a:defRPr>
      </a:lvl1pPr>
      <a:lvl2pPr algn="ctr" rtl="0" eaLnBrk="0" fontAlgn="base" hangingPunct="0">
        <a:spcBef>
          <a:spcPct val="0"/>
        </a:spcBef>
        <a:spcAft>
          <a:spcPct val="0"/>
        </a:spcAft>
        <a:defRPr sz="4400">
          <a:solidFill>
            <a:srgbClr val="A50021"/>
          </a:solidFill>
          <a:latin typeface="Arial" charset="0"/>
        </a:defRPr>
      </a:lvl2pPr>
      <a:lvl3pPr algn="ctr" rtl="0" eaLnBrk="0" fontAlgn="base" hangingPunct="0">
        <a:spcBef>
          <a:spcPct val="0"/>
        </a:spcBef>
        <a:spcAft>
          <a:spcPct val="0"/>
        </a:spcAft>
        <a:defRPr sz="4400">
          <a:solidFill>
            <a:srgbClr val="A50021"/>
          </a:solidFill>
          <a:latin typeface="Arial" charset="0"/>
        </a:defRPr>
      </a:lvl3pPr>
      <a:lvl4pPr algn="ctr" rtl="0" eaLnBrk="0" fontAlgn="base" hangingPunct="0">
        <a:spcBef>
          <a:spcPct val="0"/>
        </a:spcBef>
        <a:spcAft>
          <a:spcPct val="0"/>
        </a:spcAft>
        <a:defRPr sz="4400">
          <a:solidFill>
            <a:srgbClr val="A50021"/>
          </a:solidFill>
          <a:latin typeface="Arial" charset="0"/>
        </a:defRPr>
      </a:lvl4pPr>
      <a:lvl5pPr algn="ctr" rtl="0" eaLnBrk="0" fontAlgn="base" hangingPunct="0">
        <a:spcBef>
          <a:spcPct val="0"/>
        </a:spcBef>
        <a:spcAft>
          <a:spcPct val="0"/>
        </a:spcAft>
        <a:defRPr sz="4400">
          <a:solidFill>
            <a:srgbClr val="A50021"/>
          </a:solidFill>
          <a:latin typeface="Arial" charset="0"/>
        </a:defRPr>
      </a:lvl5pPr>
      <a:lvl6pPr marL="457200" algn="ctr" rtl="0" fontAlgn="base">
        <a:spcBef>
          <a:spcPct val="0"/>
        </a:spcBef>
        <a:spcAft>
          <a:spcPct val="0"/>
        </a:spcAft>
        <a:defRPr sz="4400">
          <a:solidFill>
            <a:srgbClr val="A50021"/>
          </a:solidFill>
          <a:latin typeface="Arial" charset="0"/>
        </a:defRPr>
      </a:lvl6pPr>
      <a:lvl7pPr marL="914400" algn="ctr" rtl="0" fontAlgn="base">
        <a:spcBef>
          <a:spcPct val="0"/>
        </a:spcBef>
        <a:spcAft>
          <a:spcPct val="0"/>
        </a:spcAft>
        <a:defRPr sz="4400">
          <a:solidFill>
            <a:srgbClr val="A50021"/>
          </a:solidFill>
          <a:latin typeface="Arial" charset="0"/>
        </a:defRPr>
      </a:lvl7pPr>
      <a:lvl8pPr marL="1371600" algn="ctr" rtl="0" fontAlgn="base">
        <a:spcBef>
          <a:spcPct val="0"/>
        </a:spcBef>
        <a:spcAft>
          <a:spcPct val="0"/>
        </a:spcAft>
        <a:defRPr sz="4400">
          <a:solidFill>
            <a:srgbClr val="A50021"/>
          </a:solidFill>
          <a:latin typeface="Arial" charset="0"/>
        </a:defRPr>
      </a:lvl8pPr>
      <a:lvl9pPr marL="1828800" algn="ctr" rtl="0" fontAlgn="base">
        <a:spcBef>
          <a:spcPct val="0"/>
        </a:spcBef>
        <a:spcAft>
          <a:spcPct val="0"/>
        </a:spcAft>
        <a:defRPr sz="4400">
          <a:solidFill>
            <a:srgbClr val="A50021"/>
          </a:solidFill>
          <a:latin typeface="Arial" charset="0"/>
        </a:defRPr>
      </a:lvl9pPr>
    </p:titleStyle>
    <p:bodyStyle>
      <a:lvl1pPr marL="342900" indent="-342900" algn="l" rtl="0" eaLnBrk="0" fontAlgn="base" hangingPunct="0">
        <a:spcBef>
          <a:spcPct val="20000"/>
        </a:spcBef>
        <a:spcAft>
          <a:spcPct val="0"/>
        </a:spcAft>
        <a:buClr>
          <a:srgbClr val="A50021"/>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9223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68313" y="15573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400"/>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400"/>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400"/>
            </a:lvl1pPr>
          </a:lstStyle>
          <a:p>
            <a:pPr>
              <a:defRPr/>
            </a:pPr>
            <a:fld id="{9B39F068-329F-43F9-BE4A-97E604128207}" type="slidenum">
              <a:rPr lang="en-US">
                <a:solidFill>
                  <a:srgbClr val="000000"/>
                </a:solidFill>
              </a:rPr>
              <a:pPr>
                <a:defRPr/>
              </a:pPr>
              <a:t>‹#›</a:t>
            </a:fld>
            <a:endParaRPr lang="en-US">
              <a:solidFill>
                <a:srgbClr val="000000"/>
              </a:solidFill>
            </a:endParaRPr>
          </a:p>
        </p:txBody>
      </p:sp>
      <p:sp>
        <p:nvSpPr>
          <p:cNvPr id="1032" name="Line 8"/>
          <p:cNvSpPr>
            <a:spLocks noChangeShapeType="1"/>
          </p:cNvSpPr>
          <p:nvPr/>
        </p:nvSpPr>
        <p:spPr bwMode="auto">
          <a:xfrm>
            <a:off x="0" y="1277938"/>
            <a:ext cx="9144000" cy="0"/>
          </a:xfrm>
          <a:prstGeom prst="line">
            <a:avLst/>
          </a:prstGeom>
          <a:noFill/>
          <a:ln w="38100">
            <a:solidFill>
              <a:srgbClr val="A50021"/>
            </a:solidFill>
            <a:round/>
            <a:headEnd/>
            <a:tailEnd/>
          </a:ln>
          <a:effectLst/>
        </p:spPr>
        <p:txBody>
          <a:bodyPr/>
          <a:lstStyle/>
          <a:p>
            <a:pPr>
              <a:defRPr/>
            </a:pPr>
            <a:endParaRPr lang="en-GB">
              <a:solidFill>
                <a:srgbClr val="000000"/>
              </a:solidFill>
            </a:endParaRPr>
          </a:p>
        </p:txBody>
      </p:sp>
    </p:spTree>
    <p:extLst>
      <p:ext uri="{BB962C8B-B14F-4D97-AF65-F5344CB8AC3E}">
        <p14:creationId xmlns:p14="http://schemas.microsoft.com/office/powerpoint/2010/main" val="2823627975"/>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 id="2147483908" r:id="rId16"/>
  </p:sldLayoutIdLst>
  <p:txStyles>
    <p:titleStyle>
      <a:lvl1pPr algn="ctr" rtl="0" eaLnBrk="0" fontAlgn="base" hangingPunct="0">
        <a:spcBef>
          <a:spcPct val="0"/>
        </a:spcBef>
        <a:spcAft>
          <a:spcPct val="0"/>
        </a:spcAft>
        <a:defRPr sz="4400">
          <a:solidFill>
            <a:srgbClr val="A50021"/>
          </a:solidFill>
          <a:latin typeface="+mj-lt"/>
          <a:ea typeface="+mj-ea"/>
          <a:cs typeface="+mj-cs"/>
        </a:defRPr>
      </a:lvl1pPr>
      <a:lvl2pPr algn="ctr" rtl="0" eaLnBrk="0" fontAlgn="base" hangingPunct="0">
        <a:spcBef>
          <a:spcPct val="0"/>
        </a:spcBef>
        <a:spcAft>
          <a:spcPct val="0"/>
        </a:spcAft>
        <a:defRPr sz="4400">
          <a:solidFill>
            <a:srgbClr val="A50021"/>
          </a:solidFill>
          <a:latin typeface="Arial" charset="0"/>
        </a:defRPr>
      </a:lvl2pPr>
      <a:lvl3pPr algn="ctr" rtl="0" eaLnBrk="0" fontAlgn="base" hangingPunct="0">
        <a:spcBef>
          <a:spcPct val="0"/>
        </a:spcBef>
        <a:spcAft>
          <a:spcPct val="0"/>
        </a:spcAft>
        <a:defRPr sz="4400">
          <a:solidFill>
            <a:srgbClr val="A50021"/>
          </a:solidFill>
          <a:latin typeface="Arial" charset="0"/>
        </a:defRPr>
      </a:lvl3pPr>
      <a:lvl4pPr algn="ctr" rtl="0" eaLnBrk="0" fontAlgn="base" hangingPunct="0">
        <a:spcBef>
          <a:spcPct val="0"/>
        </a:spcBef>
        <a:spcAft>
          <a:spcPct val="0"/>
        </a:spcAft>
        <a:defRPr sz="4400">
          <a:solidFill>
            <a:srgbClr val="A50021"/>
          </a:solidFill>
          <a:latin typeface="Arial" charset="0"/>
        </a:defRPr>
      </a:lvl4pPr>
      <a:lvl5pPr algn="ctr" rtl="0" eaLnBrk="0" fontAlgn="base" hangingPunct="0">
        <a:spcBef>
          <a:spcPct val="0"/>
        </a:spcBef>
        <a:spcAft>
          <a:spcPct val="0"/>
        </a:spcAft>
        <a:defRPr sz="4400">
          <a:solidFill>
            <a:srgbClr val="A50021"/>
          </a:solidFill>
          <a:latin typeface="Arial" charset="0"/>
        </a:defRPr>
      </a:lvl5pPr>
      <a:lvl6pPr marL="457200" algn="ctr" rtl="0" fontAlgn="base">
        <a:spcBef>
          <a:spcPct val="0"/>
        </a:spcBef>
        <a:spcAft>
          <a:spcPct val="0"/>
        </a:spcAft>
        <a:defRPr sz="4400">
          <a:solidFill>
            <a:srgbClr val="A50021"/>
          </a:solidFill>
          <a:latin typeface="Arial" charset="0"/>
        </a:defRPr>
      </a:lvl6pPr>
      <a:lvl7pPr marL="914400" algn="ctr" rtl="0" fontAlgn="base">
        <a:spcBef>
          <a:spcPct val="0"/>
        </a:spcBef>
        <a:spcAft>
          <a:spcPct val="0"/>
        </a:spcAft>
        <a:defRPr sz="4400">
          <a:solidFill>
            <a:srgbClr val="A50021"/>
          </a:solidFill>
          <a:latin typeface="Arial" charset="0"/>
        </a:defRPr>
      </a:lvl7pPr>
      <a:lvl8pPr marL="1371600" algn="ctr" rtl="0" fontAlgn="base">
        <a:spcBef>
          <a:spcPct val="0"/>
        </a:spcBef>
        <a:spcAft>
          <a:spcPct val="0"/>
        </a:spcAft>
        <a:defRPr sz="4400">
          <a:solidFill>
            <a:srgbClr val="A50021"/>
          </a:solidFill>
          <a:latin typeface="Arial" charset="0"/>
        </a:defRPr>
      </a:lvl8pPr>
      <a:lvl9pPr marL="1828800" algn="ctr" rtl="0" fontAlgn="base">
        <a:spcBef>
          <a:spcPct val="0"/>
        </a:spcBef>
        <a:spcAft>
          <a:spcPct val="0"/>
        </a:spcAft>
        <a:defRPr sz="4400">
          <a:solidFill>
            <a:srgbClr val="A50021"/>
          </a:solidFill>
          <a:latin typeface="Arial" charset="0"/>
        </a:defRPr>
      </a:lvl9pPr>
    </p:titleStyle>
    <p:bodyStyle>
      <a:lvl1pPr marL="342900" indent="-342900" algn="l" rtl="0" eaLnBrk="0" fontAlgn="base" hangingPunct="0">
        <a:spcBef>
          <a:spcPct val="20000"/>
        </a:spcBef>
        <a:spcAft>
          <a:spcPct val="0"/>
        </a:spcAft>
        <a:buClr>
          <a:srgbClr val="A50021"/>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9223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468313" y="15573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400"/>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400"/>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400"/>
            </a:lvl1pPr>
          </a:lstStyle>
          <a:p>
            <a:pPr>
              <a:defRPr/>
            </a:pPr>
            <a:fld id="{9B39F068-329F-43F9-BE4A-97E604128207}" type="slidenum">
              <a:rPr lang="en-US">
                <a:solidFill>
                  <a:srgbClr val="000000"/>
                </a:solidFill>
              </a:rPr>
              <a:pPr>
                <a:defRPr/>
              </a:pPr>
              <a:t>‹#›</a:t>
            </a:fld>
            <a:endParaRPr lang="en-US">
              <a:solidFill>
                <a:srgbClr val="000000"/>
              </a:solidFill>
            </a:endParaRPr>
          </a:p>
        </p:txBody>
      </p:sp>
      <p:sp>
        <p:nvSpPr>
          <p:cNvPr id="1032" name="Line 8"/>
          <p:cNvSpPr>
            <a:spLocks noChangeShapeType="1"/>
          </p:cNvSpPr>
          <p:nvPr/>
        </p:nvSpPr>
        <p:spPr bwMode="auto">
          <a:xfrm>
            <a:off x="0" y="1277938"/>
            <a:ext cx="9144000" cy="0"/>
          </a:xfrm>
          <a:prstGeom prst="line">
            <a:avLst/>
          </a:prstGeom>
          <a:noFill/>
          <a:ln w="38100">
            <a:solidFill>
              <a:srgbClr val="A50021"/>
            </a:solidFill>
            <a:round/>
            <a:headEnd/>
            <a:tailEnd/>
          </a:ln>
          <a:effectLst/>
        </p:spPr>
        <p:txBody>
          <a:bodyPr/>
          <a:lstStyle/>
          <a:p>
            <a:pPr>
              <a:defRPr/>
            </a:pPr>
            <a:endParaRPr lang="en-GB">
              <a:solidFill>
                <a:srgbClr val="000000"/>
              </a:solidFill>
            </a:endParaRPr>
          </a:p>
        </p:txBody>
      </p:sp>
    </p:spTree>
    <p:extLst>
      <p:ext uri="{BB962C8B-B14F-4D97-AF65-F5344CB8AC3E}">
        <p14:creationId xmlns:p14="http://schemas.microsoft.com/office/powerpoint/2010/main" val="3120976374"/>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 id="2147483924" r:id="rId14"/>
    <p:sldLayoutId id="2147483925" r:id="rId15"/>
    <p:sldLayoutId id="2147483926" r:id="rId16"/>
    <p:sldLayoutId id="2147483927" r:id="rId17"/>
  </p:sldLayoutIdLst>
  <p:txStyles>
    <p:titleStyle>
      <a:lvl1pPr algn="ctr" rtl="0" eaLnBrk="0" fontAlgn="base" hangingPunct="0">
        <a:spcBef>
          <a:spcPct val="0"/>
        </a:spcBef>
        <a:spcAft>
          <a:spcPct val="0"/>
        </a:spcAft>
        <a:defRPr sz="4400">
          <a:solidFill>
            <a:srgbClr val="A50021"/>
          </a:solidFill>
          <a:latin typeface="+mj-lt"/>
          <a:ea typeface="+mj-ea"/>
          <a:cs typeface="+mj-cs"/>
        </a:defRPr>
      </a:lvl1pPr>
      <a:lvl2pPr algn="ctr" rtl="0" eaLnBrk="0" fontAlgn="base" hangingPunct="0">
        <a:spcBef>
          <a:spcPct val="0"/>
        </a:spcBef>
        <a:spcAft>
          <a:spcPct val="0"/>
        </a:spcAft>
        <a:defRPr sz="4400">
          <a:solidFill>
            <a:srgbClr val="A50021"/>
          </a:solidFill>
          <a:latin typeface="Arial" charset="0"/>
        </a:defRPr>
      </a:lvl2pPr>
      <a:lvl3pPr algn="ctr" rtl="0" eaLnBrk="0" fontAlgn="base" hangingPunct="0">
        <a:spcBef>
          <a:spcPct val="0"/>
        </a:spcBef>
        <a:spcAft>
          <a:spcPct val="0"/>
        </a:spcAft>
        <a:defRPr sz="4400">
          <a:solidFill>
            <a:srgbClr val="A50021"/>
          </a:solidFill>
          <a:latin typeface="Arial" charset="0"/>
        </a:defRPr>
      </a:lvl3pPr>
      <a:lvl4pPr algn="ctr" rtl="0" eaLnBrk="0" fontAlgn="base" hangingPunct="0">
        <a:spcBef>
          <a:spcPct val="0"/>
        </a:spcBef>
        <a:spcAft>
          <a:spcPct val="0"/>
        </a:spcAft>
        <a:defRPr sz="4400">
          <a:solidFill>
            <a:srgbClr val="A50021"/>
          </a:solidFill>
          <a:latin typeface="Arial" charset="0"/>
        </a:defRPr>
      </a:lvl4pPr>
      <a:lvl5pPr algn="ctr" rtl="0" eaLnBrk="0" fontAlgn="base" hangingPunct="0">
        <a:spcBef>
          <a:spcPct val="0"/>
        </a:spcBef>
        <a:spcAft>
          <a:spcPct val="0"/>
        </a:spcAft>
        <a:defRPr sz="4400">
          <a:solidFill>
            <a:srgbClr val="A50021"/>
          </a:solidFill>
          <a:latin typeface="Arial" charset="0"/>
        </a:defRPr>
      </a:lvl5pPr>
      <a:lvl6pPr marL="457200" algn="ctr" rtl="0" fontAlgn="base">
        <a:spcBef>
          <a:spcPct val="0"/>
        </a:spcBef>
        <a:spcAft>
          <a:spcPct val="0"/>
        </a:spcAft>
        <a:defRPr sz="4400">
          <a:solidFill>
            <a:srgbClr val="A50021"/>
          </a:solidFill>
          <a:latin typeface="Arial" charset="0"/>
        </a:defRPr>
      </a:lvl6pPr>
      <a:lvl7pPr marL="914400" algn="ctr" rtl="0" fontAlgn="base">
        <a:spcBef>
          <a:spcPct val="0"/>
        </a:spcBef>
        <a:spcAft>
          <a:spcPct val="0"/>
        </a:spcAft>
        <a:defRPr sz="4400">
          <a:solidFill>
            <a:srgbClr val="A50021"/>
          </a:solidFill>
          <a:latin typeface="Arial" charset="0"/>
        </a:defRPr>
      </a:lvl7pPr>
      <a:lvl8pPr marL="1371600" algn="ctr" rtl="0" fontAlgn="base">
        <a:spcBef>
          <a:spcPct val="0"/>
        </a:spcBef>
        <a:spcAft>
          <a:spcPct val="0"/>
        </a:spcAft>
        <a:defRPr sz="4400">
          <a:solidFill>
            <a:srgbClr val="A50021"/>
          </a:solidFill>
          <a:latin typeface="Arial" charset="0"/>
        </a:defRPr>
      </a:lvl8pPr>
      <a:lvl9pPr marL="1828800" algn="ctr" rtl="0" fontAlgn="base">
        <a:spcBef>
          <a:spcPct val="0"/>
        </a:spcBef>
        <a:spcAft>
          <a:spcPct val="0"/>
        </a:spcAft>
        <a:defRPr sz="4400">
          <a:solidFill>
            <a:srgbClr val="A50021"/>
          </a:solidFill>
          <a:latin typeface="Arial" charset="0"/>
        </a:defRPr>
      </a:lvl9pPr>
    </p:titleStyle>
    <p:bodyStyle>
      <a:lvl1pPr marL="342900" indent="-342900" algn="l" rtl="0" eaLnBrk="0" fontAlgn="base" hangingPunct="0">
        <a:spcBef>
          <a:spcPct val="20000"/>
        </a:spcBef>
        <a:spcAft>
          <a:spcPct val="0"/>
        </a:spcAft>
        <a:buClr>
          <a:srgbClr val="A50021"/>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hyperlink" Target="https://connect.innovateuk.org/documents/3158891/9517074/Energy%20Efficient%20Computing%20Magazine?version=1.0" TargetMode="Externa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00.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jpeg"/><Relationship Id="rId1" Type="http://schemas.openxmlformats.org/officeDocument/2006/relationships/slideLayout" Target="../slideLayouts/slideLayout4.xml"/><Relationship Id="rId2" Type="http://schemas.openxmlformats.org/officeDocument/2006/relationships/notesSlide" Target="../notesSlides/notesSlide92.xml"/></Relationships>
</file>

<file path=ppt/slides/_rels/slide101.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45.png"/><Relationship Id="rId1" Type="http://schemas.openxmlformats.org/officeDocument/2006/relationships/slideLayout" Target="../slideLayouts/slideLayout4.xml"/><Relationship Id="rId2" Type="http://schemas.openxmlformats.org/officeDocument/2006/relationships/notesSlide" Target="../notesSlides/notesSlide93.xml"/></Relationships>
</file>

<file path=ppt/slides/_rels/slide102.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3.png"/><Relationship Id="rId5" Type="http://schemas.openxmlformats.org/officeDocument/2006/relationships/image" Target="../media/image45.png"/><Relationship Id="rId1" Type="http://schemas.openxmlformats.org/officeDocument/2006/relationships/slideLayout" Target="../slideLayouts/slideLayout4.xml"/><Relationship Id="rId2" Type="http://schemas.openxmlformats.org/officeDocument/2006/relationships/notesSlide" Target="../notesSlides/notesSlide9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xml"/><Relationship Id="rId3" Type="http://schemas.openxmlformats.org/officeDocument/2006/relationships/image" Target="../media/image7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6.xml"/><Relationship Id="rId3" Type="http://schemas.openxmlformats.org/officeDocument/2006/relationships/image" Target="../media/image75.png"/></Relationships>
</file>

<file path=ppt/slides/_rels/slide105.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45.png"/><Relationship Id="rId1" Type="http://schemas.openxmlformats.org/officeDocument/2006/relationships/slideLayout" Target="../slideLayouts/slideLayout4.xml"/><Relationship Id="rId2" Type="http://schemas.openxmlformats.org/officeDocument/2006/relationships/notesSlide" Target="../notesSlides/notesSlide9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 Id="rId3" Type="http://schemas.openxmlformats.org/officeDocument/2006/relationships/image" Target="../media/image76.png"/></Relationships>
</file>

<file path=ppt/slides/_rels/slide107.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6.png"/><Relationship Id="rId6" Type="http://schemas.openxmlformats.org/officeDocument/2006/relationships/image" Target="../media/image79.png"/><Relationship Id="rId1" Type="http://schemas.openxmlformats.org/officeDocument/2006/relationships/slideLayout" Target="../slideLayouts/slideLayout13.xml"/><Relationship Id="rId2" Type="http://schemas.openxmlformats.org/officeDocument/2006/relationships/notesSlide" Target="../notesSlides/notesSlide9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1.xml.rels><?xml version="1.0" encoding="UTF-8" standalone="yes"?>
<Relationships xmlns="http://schemas.openxmlformats.org/package/2006/relationships"><Relationship Id="rId3" Type="http://schemas.openxmlformats.org/officeDocument/2006/relationships/hyperlink" Target="https://connect.innovateuk.org/documents/3158891/9517074/Energy%20Efficient%20Computing%20Magazine?version=1.0" TargetMode="External"/><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80.png"/><Relationship Id="rId1" Type="http://schemas.openxmlformats.org/officeDocument/2006/relationships/vmlDrawing" Target="../drawings/vmlDrawing2.vml"/><Relationship Id="rId2"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oleObject" Target="../embeddings/oleObject5.bin"/><Relationship Id="rId5" Type="http://schemas.openxmlformats.org/officeDocument/2006/relationships/image" Target="../media/image81.png"/><Relationship Id="rId1" Type="http://schemas.openxmlformats.org/officeDocument/2006/relationships/vmlDrawing" Target="../drawings/vmlDrawing3.vml"/><Relationship Id="rId2"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image" Target="../media/image82.png"/><Relationship Id="rId1" Type="http://schemas.openxmlformats.org/officeDocument/2006/relationships/vmlDrawing" Target="../drawings/vmlDrawing4.vml"/><Relationship Id="rId2"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2.xml"/><Relationship Id="rId3" Type="http://schemas.openxmlformats.org/officeDocument/2006/relationships/image" Target="../media/image8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4.xml"/><Relationship Id="rId3" Type="http://schemas.openxmlformats.org/officeDocument/2006/relationships/image" Target="../media/image8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5.png"/></Relationships>
</file>

<file path=ppt/slides/_rels/slide118.xml.rels><?xml version="1.0" encoding="UTF-8" standalone="yes"?>
<Relationships xmlns="http://schemas.openxmlformats.org/package/2006/relationships"><Relationship Id="rId3" Type="http://schemas.openxmlformats.org/officeDocument/2006/relationships/hyperlink" Target="http://arxiv.org/abs/1603.02580" TargetMode="External"/><Relationship Id="rId4" Type="http://schemas.openxmlformats.org/officeDocument/2006/relationships/image" Target="../media/image86.emf"/><Relationship Id="rId5" Type="http://schemas.openxmlformats.org/officeDocument/2006/relationships/image" Target="../media/image87.emf"/><Relationship Id="rId6" Type="http://schemas.openxmlformats.org/officeDocument/2006/relationships/image" Target="../media/image88.emf"/><Relationship Id="rId7" Type="http://schemas.openxmlformats.org/officeDocument/2006/relationships/image" Target="../media/image89.emf"/><Relationship Id="rId8" Type="http://schemas.openxmlformats.org/officeDocument/2006/relationships/image" Target="../media/image90.emf"/><Relationship Id="rId9" Type="http://schemas.openxmlformats.org/officeDocument/2006/relationships/image" Target="../media/image91.emf"/><Relationship Id="rId1" Type="http://schemas.openxmlformats.org/officeDocument/2006/relationships/slideLayout" Target="../slideLayouts/slideLayout13.xml"/><Relationship Id="rId2" Type="http://schemas.openxmlformats.org/officeDocument/2006/relationships/notesSlide" Target="../notesSlides/notesSlide10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92.png"/></Relationships>
</file>

<file path=ppt/slides/_rels/slide12.xml.rels><?xml version="1.0" encoding="UTF-8" standalone="yes"?>
<Relationships xmlns="http://schemas.openxmlformats.org/package/2006/relationships"><Relationship Id="rId3" Type="http://schemas.openxmlformats.org/officeDocument/2006/relationships/hyperlink" Target="http://www.greenpeace.org/international/en/publications/Campaign-reports/Climate-Reports/How-Clean-is-Your-Cloud/" TargetMode="External"/><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0.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92.png"/><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21.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73.png"/><Relationship Id="rId1" Type="http://schemas.openxmlformats.org/officeDocument/2006/relationships/slideLayout" Target="../slideLayouts/slideLayout4.xml"/><Relationship Id="rId2" Type="http://schemas.openxmlformats.org/officeDocument/2006/relationships/notesSlide" Target="../notesSlides/notesSlide109.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10.xml"/><Relationship Id="rId4" Type="http://schemas.openxmlformats.org/officeDocument/2006/relationships/oleObject" Target="../embeddings/oleObject7.bin"/><Relationship Id="rId5" Type="http://schemas.openxmlformats.org/officeDocument/2006/relationships/image" Target="../media/image95.png"/><Relationship Id="rId1" Type="http://schemas.openxmlformats.org/officeDocument/2006/relationships/vmlDrawing" Target="../drawings/vmlDrawing5.vml"/><Relationship Id="rId2" Type="http://schemas.openxmlformats.org/officeDocument/2006/relationships/slideLayout" Target="../slideLayouts/slideLayout14.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11.xml"/><Relationship Id="rId4" Type="http://schemas.openxmlformats.org/officeDocument/2006/relationships/oleObject" Target="../embeddings/oleObject8.bin"/><Relationship Id="rId5" Type="http://schemas.openxmlformats.org/officeDocument/2006/relationships/image" Target="../media/image95.png"/><Relationship Id="rId1" Type="http://schemas.openxmlformats.org/officeDocument/2006/relationships/vmlDrawing" Target="../drawings/vmlDrawing6.vml"/><Relationship Id="rId2"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12.xml"/><Relationship Id="rId4" Type="http://schemas.openxmlformats.org/officeDocument/2006/relationships/oleObject" Target="../embeddings/oleObject9.bin"/><Relationship Id="rId5" Type="http://schemas.openxmlformats.org/officeDocument/2006/relationships/image" Target="../media/image95.png"/><Relationship Id="rId6" Type="http://schemas.openxmlformats.org/officeDocument/2006/relationships/oleObject" Target="../embeddings/oleObject10.bin"/><Relationship Id="rId7" Type="http://schemas.openxmlformats.org/officeDocument/2006/relationships/image" Target="../media/image96.png"/><Relationship Id="rId8" Type="http://schemas.openxmlformats.org/officeDocument/2006/relationships/oleObject" Target="../embeddings/oleObject11.bin"/><Relationship Id="rId9" Type="http://schemas.openxmlformats.org/officeDocument/2006/relationships/image" Target="../media/image97.png"/><Relationship Id="rId10" Type="http://schemas.openxmlformats.org/officeDocument/2006/relationships/oleObject" Target="../embeddings/oleObject12.bin"/><Relationship Id="rId11" Type="http://schemas.openxmlformats.org/officeDocument/2006/relationships/image" Target="../media/image98.png"/><Relationship Id="rId1" Type="http://schemas.openxmlformats.org/officeDocument/2006/relationships/vmlDrawing" Target="../drawings/vmlDrawing7.vml"/><Relationship Id="rId2"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3.xml"/><Relationship Id="rId3" Type="http://schemas.openxmlformats.org/officeDocument/2006/relationships/image" Target="../media/image99.png"/></Relationships>
</file>

<file path=ppt/slides/_rels/slide126.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hyperlink" Target="http://arxiv.org/abs/1511.01413" TargetMode="External"/><Relationship Id="rId6" Type="http://schemas.openxmlformats.org/officeDocument/2006/relationships/hyperlink" Target="http://arxiv.org/abs/1510.07095" TargetMode="External"/><Relationship Id="rId1" Type="http://schemas.openxmlformats.org/officeDocument/2006/relationships/slideLayout" Target="../slideLayouts/slideLayout4.xml"/><Relationship Id="rId2" Type="http://schemas.openxmlformats.org/officeDocument/2006/relationships/notesSlide" Target="../notesSlides/notesSlide114.xml"/></Relationships>
</file>

<file path=ppt/slides/_rels/slide127.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102.png"/><Relationship Id="rId5" Type="http://schemas.openxmlformats.org/officeDocument/2006/relationships/image" Target="../media/image73.png"/><Relationship Id="rId6" Type="http://schemas.openxmlformats.org/officeDocument/2006/relationships/hyperlink" Target="http://dx.doi.org/10.1145/2764967.2764974" TargetMode="External"/><Relationship Id="rId7" Type="http://schemas.openxmlformats.org/officeDocument/2006/relationships/image" Target="../media/image103.png"/><Relationship Id="rId1" Type="http://schemas.openxmlformats.org/officeDocument/2006/relationships/slideLayout" Target="../slideLayouts/slideLayout4.xml"/><Relationship Id="rId2" Type="http://schemas.openxmlformats.org/officeDocument/2006/relationships/notesSlide" Target="../notesSlides/notesSlide11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5.png"/></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18.xml"/><Relationship Id="rId4" Type="http://schemas.openxmlformats.org/officeDocument/2006/relationships/oleObject" Target="../embeddings/oleObject13.bin"/><Relationship Id="rId5" Type="http://schemas.openxmlformats.org/officeDocument/2006/relationships/image" Target="../media/image95.png"/><Relationship Id="rId6" Type="http://schemas.openxmlformats.org/officeDocument/2006/relationships/image" Target="../media/image104.jpeg"/><Relationship Id="rId1" Type="http://schemas.openxmlformats.org/officeDocument/2006/relationships/vmlDrawing" Target="../drawings/vmlDrawing8.vml"/><Relationship Id="rId2"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19.xml"/><Relationship Id="rId4" Type="http://schemas.openxmlformats.org/officeDocument/2006/relationships/oleObject" Target="../embeddings/oleObject14.bin"/><Relationship Id="rId5" Type="http://schemas.openxmlformats.org/officeDocument/2006/relationships/image" Target="../media/image95.png"/><Relationship Id="rId6" Type="http://schemas.openxmlformats.org/officeDocument/2006/relationships/image" Target="../media/image105.jpeg"/><Relationship Id="rId1" Type="http://schemas.openxmlformats.org/officeDocument/2006/relationships/vmlDrawing" Target="../drawings/vmlDrawing9.vml"/><Relationship Id="rId2"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20.xml"/><Relationship Id="rId4" Type="http://schemas.openxmlformats.org/officeDocument/2006/relationships/oleObject" Target="../embeddings/oleObject15.bin"/><Relationship Id="rId5" Type="http://schemas.openxmlformats.org/officeDocument/2006/relationships/image" Target="../media/image95.png"/><Relationship Id="rId6" Type="http://schemas.openxmlformats.org/officeDocument/2006/relationships/image" Target="../media/image106.jpeg"/><Relationship Id="rId1" Type="http://schemas.openxmlformats.org/officeDocument/2006/relationships/vmlDrawing" Target="../drawings/vmlDrawing10.vml"/><Relationship Id="rId2"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21.xml"/><Relationship Id="rId4" Type="http://schemas.openxmlformats.org/officeDocument/2006/relationships/oleObject" Target="../embeddings/oleObject16.bin"/><Relationship Id="rId5" Type="http://schemas.openxmlformats.org/officeDocument/2006/relationships/image" Target="../media/image95.png"/><Relationship Id="rId6" Type="http://schemas.openxmlformats.org/officeDocument/2006/relationships/image" Target="../media/image107.jpeg"/><Relationship Id="rId1" Type="http://schemas.openxmlformats.org/officeDocument/2006/relationships/vmlDrawing" Target="../drawings/vmlDrawing11.vml"/><Relationship Id="rId2"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hyperlink" Target="https://connect.innovateuk.org/documents/3158891/9517074/Energy%20Efficient%20Computing%20Magazine?version=1.0" TargetMode="External"/><Relationship Id="rId1" Type="http://schemas.openxmlformats.org/officeDocument/2006/relationships/slideLayout" Target="../slideLayouts/slideLayout13.xml"/><Relationship Id="rId2" Type="http://schemas.openxmlformats.org/officeDocument/2006/relationships/notesSlide" Target="../notesSlides/notesSlide12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3.xml"/></Relationships>
</file>

<file path=ppt/slides/_rels/slide136.xml.rels><?xml version="1.0" encoding="UTF-8" standalone="yes"?>
<Relationships xmlns="http://schemas.openxmlformats.org/package/2006/relationships"><Relationship Id="rId11" Type="http://schemas.openxmlformats.org/officeDocument/2006/relationships/image" Target="../media/image55.png"/><Relationship Id="rId12" Type="http://schemas.openxmlformats.org/officeDocument/2006/relationships/image" Target="../media/image112.jpeg"/><Relationship Id="rId13" Type="http://schemas.openxmlformats.org/officeDocument/2006/relationships/image" Target="../media/image113.jpeg"/><Relationship Id="rId14" Type="http://schemas.openxmlformats.org/officeDocument/2006/relationships/image" Target="../media/image114.jpeg"/><Relationship Id="rId15" Type="http://schemas.openxmlformats.org/officeDocument/2006/relationships/image" Target="../media/image115.jpeg"/><Relationship Id="rId16" Type="http://schemas.openxmlformats.org/officeDocument/2006/relationships/image" Target="../media/image116.jpeg"/><Relationship Id="rId17" Type="http://schemas.openxmlformats.org/officeDocument/2006/relationships/image" Target="../media/image62.jpeg"/><Relationship Id="rId18" Type="http://schemas.openxmlformats.org/officeDocument/2006/relationships/image" Target="../media/image117.png"/><Relationship Id="rId19" Type="http://schemas.openxmlformats.org/officeDocument/2006/relationships/image" Target="../media/image118.jpeg"/><Relationship Id="rId1" Type="http://schemas.openxmlformats.org/officeDocument/2006/relationships/slideLayout" Target="../slideLayouts/slideLayout14.xml"/><Relationship Id="rId2" Type="http://schemas.openxmlformats.org/officeDocument/2006/relationships/notesSlide" Target="../notesSlides/notesSlide124.xml"/><Relationship Id="rId3" Type="http://schemas.openxmlformats.org/officeDocument/2006/relationships/image" Target="../media/image108.png"/><Relationship Id="rId4" Type="http://schemas.openxmlformats.org/officeDocument/2006/relationships/image" Target="../media/image109.jpeg"/><Relationship Id="rId5" Type="http://schemas.openxmlformats.org/officeDocument/2006/relationships/hyperlink" Target="mailto:Kerstin.Eder@bristol.ac.uk" TargetMode="External"/><Relationship Id="rId6" Type="http://schemas.openxmlformats.org/officeDocument/2006/relationships/image" Target="../media/image61.png"/><Relationship Id="rId7" Type="http://schemas.openxmlformats.org/officeDocument/2006/relationships/image" Target="../media/image110.png"/><Relationship Id="rId8" Type="http://schemas.openxmlformats.org/officeDocument/2006/relationships/image" Target="../media/image4.png"/><Relationship Id="rId9" Type="http://schemas.openxmlformats.org/officeDocument/2006/relationships/image" Target="../media/image111.jpeg"/><Relationship Id="rId10" Type="http://schemas.openxmlformats.org/officeDocument/2006/relationships/slide" Target="slide49.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3.xml"/><Relationship Id="rId3" Type="http://schemas.openxmlformats.org/officeDocument/2006/relationships/image" Target="../media/image21.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4.xml"/><Relationship Id="rId3" Type="http://schemas.openxmlformats.org/officeDocument/2006/relationships/image" Target="../media/image2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jpeg"/><Relationship Id="rId1" Type="http://schemas.openxmlformats.org/officeDocument/2006/relationships/slideLayout" Target="../slideLayouts/slideLayout50.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6.xml"/><Relationship Id="rId3" Type="http://schemas.openxmlformats.org/officeDocument/2006/relationships/image" Target="../media/image23.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7.xml"/><Relationship Id="rId3" Type="http://schemas.openxmlformats.org/officeDocument/2006/relationships/image" Target="../media/image23.jpeg"/></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jpeg"/><Relationship Id="rId5" Type="http://schemas.openxmlformats.org/officeDocument/2006/relationships/image" Target="../media/image24.png"/><Relationship Id="rId1" Type="http://schemas.openxmlformats.org/officeDocument/2006/relationships/slideLayout" Target="../slideLayouts/slideLayout50.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19.png"/><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36.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9.png"/></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2.png"/></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9.xml.rels><?xml version="1.0" encoding="UTF-8" standalone="yes"?>
<Relationships xmlns="http://schemas.openxmlformats.org/package/2006/relationships"><Relationship Id="rId3" Type="http://schemas.openxmlformats.org/officeDocument/2006/relationships/hyperlink" Target="http://mageec.org/" TargetMode="External"/><Relationship Id="rId4" Type="http://schemas.openxmlformats.org/officeDocument/2006/relationships/image" Target="../media/image45.png"/><Relationship Id="rId1" Type="http://schemas.openxmlformats.org/officeDocument/2006/relationships/slideLayout" Target="../slideLayouts/slideLayout15.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hyperlink" Target="http://mageec.org/" TargetMode="External"/><Relationship Id="rId1" Type="http://schemas.openxmlformats.org/officeDocument/2006/relationships/slideLayout" Target="../slideLayouts/slideLayout15.xml"/><Relationship Id="rId2" Type="http://schemas.openxmlformats.org/officeDocument/2006/relationships/notesSlide" Target="../notesSlides/notesSlide45.xml"/></Relationships>
</file>

<file path=ppt/slides/_rels/slide51.xml.rels><?xml version="1.0" encoding="UTF-8" standalone="yes"?>
<Relationships xmlns="http://schemas.openxmlformats.org/package/2006/relationships"><Relationship Id="rId3" Type="http://schemas.openxmlformats.org/officeDocument/2006/relationships/hyperlink" Target="http://groundelectronics.com/products/mageec-energy-measurement-kit" TargetMode="External"/><Relationship Id="rId4" Type="http://schemas.openxmlformats.org/officeDocument/2006/relationships/image" Target="../media/image46.png"/><Relationship Id="rId1" Type="http://schemas.openxmlformats.org/officeDocument/2006/relationships/slideLayout" Target="../slideLayouts/slideLayout15.xml"/><Relationship Id="rId2" Type="http://schemas.openxmlformats.org/officeDocument/2006/relationships/notesSlide" Target="../notesSlides/notesSlide4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7.xml"/><Relationship Id="rId2" Type="http://schemas.openxmlformats.org/officeDocument/2006/relationships/notesSlide" Target="../notesSlides/notesSlide4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50.xm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eacof" TargetMode="External"/><Relationship Id="rId4" Type="http://schemas.openxmlformats.org/officeDocument/2006/relationships/image" Target="../media/image50.jpeg"/><Relationship Id="rId5" Type="http://schemas.openxmlformats.org/officeDocument/2006/relationships/image" Target="../media/image51.jpeg"/><Relationship Id="rId6" Type="http://schemas.openxmlformats.org/officeDocument/2006/relationships/image" Target="../media/image52.png"/><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53.png"/></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hyperlink" Target="https://github.com/eacof" TargetMode="External"/><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6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69.xml"/><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oleObject" Target="../embeddings/oleObject1.bin"/><Relationship Id="rId7" Type="http://schemas.openxmlformats.org/officeDocument/2006/relationships/image" Target="../media/image57.png"/><Relationship Id="rId8" Type="http://schemas.openxmlformats.org/officeDocument/2006/relationships/oleObject" Target="../embeddings/oleObject2.bin"/><Relationship Id="rId9" Type="http://schemas.openxmlformats.org/officeDocument/2006/relationships/image" Target="../media/image58.png"/><Relationship Id="rId10" Type="http://schemas.openxmlformats.org/officeDocument/2006/relationships/image" Target="../media/image61.png"/><Relationship Id="rId11" Type="http://schemas.openxmlformats.org/officeDocument/2006/relationships/image" Target="../media/image62.jpe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1" Type="http://schemas.openxmlformats.org/officeDocument/2006/relationships/slideLayout" Target="../slideLayouts/slideLayout17.xml"/><Relationship Id="rId2" Type="http://schemas.openxmlformats.org/officeDocument/2006/relationships/image" Target="../media/image6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6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6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6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6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6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69.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hyperlink" Target="https://connect.innovateuk.org/documents/3158891/9517074/Energy%20Efficient%20Computing%20Magazine?version=1.0" TargetMode="External"/><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6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6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6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6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6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6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5"/>
          <p:cNvPicPr>
            <a:picLocks noChangeAspect="1" noChangeArrowheads="1"/>
          </p:cNvPicPr>
          <p:nvPr/>
        </p:nvPicPr>
        <p:blipFill>
          <a:blip r:embed="rId3" cstate="print"/>
          <a:srcRect/>
          <a:stretch>
            <a:fillRect/>
          </a:stretch>
        </p:blipFill>
        <p:spPr bwMode="auto">
          <a:xfrm>
            <a:off x="165100" y="6073500"/>
            <a:ext cx="1982788" cy="579713"/>
          </a:xfrm>
          <a:prstGeom prst="rect">
            <a:avLst/>
          </a:prstGeom>
          <a:noFill/>
          <a:ln w="9525">
            <a:noFill/>
            <a:miter lim="800000"/>
            <a:headEnd/>
            <a:tailEnd/>
          </a:ln>
        </p:spPr>
      </p:pic>
      <p:sp>
        <p:nvSpPr>
          <p:cNvPr id="3077" name="Rectangle 8"/>
          <p:cNvSpPr>
            <a:spLocks noChangeArrowheads="1"/>
          </p:cNvSpPr>
          <p:nvPr/>
        </p:nvSpPr>
        <p:spPr bwMode="auto">
          <a:xfrm>
            <a:off x="2781300" y="6134100"/>
            <a:ext cx="2609850" cy="536575"/>
          </a:xfrm>
          <a:prstGeom prst="rect">
            <a:avLst/>
          </a:prstGeom>
          <a:noFill/>
          <a:ln w="9525">
            <a:noFill/>
            <a:miter lim="800000"/>
            <a:headEnd/>
            <a:tailEnd/>
          </a:ln>
        </p:spPr>
        <p:txBody>
          <a:bodyPr/>
          <a:lstStyle/>
          <a:p>
            <a:pPr>
              <a:lnSpc>
                <a:spcPct val="70000"/>
              </a:lnSpc>
              <a:spcBef>
                <a:spcPct val="20000"/>
              </a:spcBef>
            </a:pPr>
            <a:r>
              <a:rPr lang="en-US" sz="1600" dirty="0">
                <a:solidFill>
                  <a:schemeClr val="tx2"/>
                </a:solidFill>
                <a:latin typeface="Times New Roman" pitchFamily="18" charset="0"/>
              </a:rPr>
              <a:t>Department of </a:t>
            </a:r>
          </a:p>
          <a:p>
            <a:pPr>
              <a:lnSpc>
                <a:spcPct val="70000"/>
              </a:lnSpc>
              <a:spcBef>
                <a:spcPct val="20000"/>
              </a:spcBef>
            </a:pPr>
            <a:r>
              <a:rPr lang="en-GB" dirty="0">
                <a:solidFill>
                  <a:schemeClr val="tx2"/>
                </a:solidFill>
                <a:latin typeface="Times New Roman" pitchFamily="18" charset="0"/>
              </a:rPr>
              <a:t>COMPUTER SCIENCE</a:t>
            </a:r>
            <a:endParaRPr lang="en-US" dirty="0">
              <a:latin typeface="Times New Roman" pitchFamily="18" charset="0"/>
            </a:endParaRPr>
          </a:p>
        </p:txBody>
      </p:sp>
      <p:sp>
        <p:nvSpPr>
          <p:cNvPr id="3078" name="Line 10"/>
          <p:cNvSpPr>
            <a:spLocks noChangeShapeType="1"/>
          </p:cNvSpPr>
          <p:nvPr/>
        </p:nvSpPr>
        <p:spPr bwMode="auto">
          <a:xfrm>
            <a:off x="0" y="5843588"/>
            <a:ext cx="9144000" cy="0"/>
          </a:xfrm>
          <a:prstGeom prst="line">
            <a:avLst/>
          </a:prstGeom>
          <a:noFill/>
          <a:ln w="38100">
            <a:solidFill>
              <a:srgbClr val="A50021"/>
            </a:solidFill>
            <a:round/>
            <a:headEnd/>
            <a:tailEnd/>
          </a:ln>
        </p:spPr>
        <p:txBody>
          <a:bodyPr/>
          <a:lstStyle/>
          <a:p>
            <a:endParaRPr lang="en-GB" dirty="0"/>
          </a:p>
        </p:txBody>
      </p:sp>
      <p:pic>
        <p:nvPicPr>
          <p:cNvPr id="3079" name="Picture 14" descr="CS600"/>
          <p:cNvPicPr>
            <a:picLocks noChangeAspect="1" noChangeArrowheads="1"/>
          </p:cNvPicPr>
          <p:nvPr/>
        </p:nvPicPr>
        <p:blipFill>
          <a:blip r:embed="rId4" cstate="print"/>
          <a:srcRect/>
          <a:stretch>
            <a:fillRect/>
          </a:stretch>
        </p:blipFill>
        <p:spPr bwMode="auto">
          <a:xfrm>
            <a:off x="2201863" y="6040438"/>
            <a:ext cx="635000" cy="635000"/>
          </a:xfrm>
          <a:prstGeom prst="rect">
            <a:avLst/>
          </a:prstGeom>
          <a:noFill/>
          <a:ln w="9525">
            <a:noFill/>
            <a:miter lim="800000"/>
            <a:headEnd/>
            <a:tailEnd/>
          </a:ln>
        </p:spPr>
      </p:pic>
      <p:pic>
        <p:nvPicPr>
          <p:cNvPr id="8" name="Picture 7" descr="RAEng_Logo_Magenta_Black.jpg"/>
          <p:cNvPicPr>
            <a:picLocks noChangeAspect="1"/>
          </p:cNvPicPr>
          <p:nvPr/>
        </p:nvPicPr>
        <p:blipFill>
          <a:blip r:embed="rId5" cstate="print"/>
          <a:stretch>
            <a:fillRect/>
          </a:stretch>
        </p:blipFill>
        <p:spPr>
          <a:xfrm>
            <a:off x="5219700" y="5868000"/>
            <a:ext cx="1944000" cy="972000"/>
          </a:xfrm>
          <a:prstGeom prst="rect">
            <a:avLst/>
          </a:prstGeom>
        </p:spPr>
      </p:pic>
      <p:pic>
        <p:nvPicPr>
          <p:cNvPr id="15" name="Picture 14" descr="xmos_logo.png"/>
          <p:cNvPicPr>
            <a:picLocks noChangeAspect="1"/>
          </p:cNvPicPr>
          <p:nvPr/>
        </p:nvPicPr>
        <p:blipFill>
          <a:blip r:embed="rId6" cstate="print"/>
          <a:stretch>
            <a:fillRect/>
          </a:stretch>
        </p:blipFill>
        <p:spPr>
          <a:xfrm>
            <a:off x="7295812" y="6155140"/>
            <a:ext cx="1643470" cy="465287"/>
          </a:xfrm>
          <a:prstGeom prst="rect">
            <a:avLst/>
          </a:prstGeom>
        </p:spPr>
      </p:pic>
      <p:sp>
        <p:nvSpPr>
          <p:cNvPr id="12" name="Rectangle 2"/>
          <p:cNvSpPr txBox="1">
            <a:spLocks noChangeArrowheads="1"/>
          </p:cNvSpPr>
          <p:nvPr/>
        </p:nvSpPr>
        <p:spPr bwMode="auto">
          <a:xfrm>
            <a:off x="175091" y="425085"/>
            <a:ext cx="8774673" cy="318022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defRPr/>
            </a:pPr>
            <a:r>
              <a:rPr lang="en-GB" sz="4800" b="1" kern="0" dirty="0">
                <a:solidFill>
                  <a:srgbClr val="A50021"/>
                </a:solidFill>
                <a:latin typeface="+mj-lt"/>
                <a:ea typeface="+mj-ea"/>
                <a:cs typeface="+mj-cs"/>
              </a:rPr>
              <a:t>Software </a:t>
            </a:r>
            <a:r>
              <a:rPr lang="en-GB" sz="4800" b="1" kern="0" dirty="0" smtClean="0">
                <a:solidFill>
                  <a:srgbClr val="A50021"/>
                </a:solidFill>
                <a:latin typeface="+mj-lt"/>
                <a:ea typeface="+mj-ea"/>
                <a:cs typeface="+mj-cs"/>
              </a:rPr>
              <a:t>and </a:t>
            </a:r>
          </a:p>
          <a:p>
            <a:pPr lvl="0" algn="ctr">
              <a:spcBef>
                <a:spcPct val="0"/>
              </a:spcBef>
              <a:defRPr/>
            </a:pPr>
            <a:r>
              <a:rPr lang="en-GB" sz="4800" b="1" kern="0" dirty="0" smtClean="0">
                <a:solidFill>
                  <a:srgbClr val="A50021"/>
                </a:solidFill>
                <a:latin typeface="+mj-lt"/>
                <a:ea typeface="+mj-ea"/>
                <a:cs typeface="+mj-cs"/>
              </a:rPr>
              <a:t>energy aware </a:t>
            </a:r>
            <a:r>
              <a:rPr lang="en-GB" sz="4800" b="1" kern="0" dirty="0">
                <a:solidFill>
                  <a:srgbClr val="A50021"/>
                </a:solidFill>
                <a:latin typeface="+mj-lt"/>
                <a:ea typeface="+mj-ea"/>
                <a:cs typeface="+mj-cs"/>
              </a:rPr>
              <a:t>computing</a:t>
            </a:r>
            <a:endParaRPr kumimoji="0" lang="en-US" sz="5400" b="0" i="0" u="none" strike="noStrike" kern="0" cap="none" spc="0" normalizeH="0" baseline="0" noProof="0" dirty="0" smtClean="0">
              <a:ln>
                <a:noFill/>
              </a:ln>
              <a:solidFill>
                <a:srgbClr val="A50021"/>
              </a:solidFill>
              <a:effectLst/>
              <a:uLnTx/>
              <a:uFillTx/>
              <a:latin typeface="+mj-lt"/>
              <a:ea typeface="+mj-ea"/>
              <a:cs typeface="+mj-cs"/>
            </a:endParaRPr>
          </a:p>
        </p:txBody>
      </p:sp>
      <p:sp>
        <p:nvSpPr>
          <p:cNvPr id="14" name="Rectangle 3"/>
          <p:cNvSpPr txBox="1">
            <a:spLocks noChangeArrowheads="1"/>
          </p:cNvSpPr>
          <p:nvPr/>
        </p:nvSpPr>
        <p:spPr bwMode="auto">
          <a:xfrm>
            <a:off x="0" y="4365779"/>
            <a:ext cx="9144000" cy="11953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Clr>
                <a:srgbClr val="A50021"/>
              </a:buClr>
              <a:buFontTx/>
              <a:buNone/>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r>
              <a:rPr lang="en-US" sz="2800" b="1" dirty="0" smtClean="0">
                <a:solidFill>
                  <a:schemeClr val="tx2"/>
                </a:solidFill>
              </a:rPr>
              <a:t>Kerstin Eder</a:t>
            </a:r>
            <a:endParaRPr lang="en-GB" sz="2400" b="1" dirty="0" smtClean="0"/>
          </a:p>
          <a:p>
            <a:pPr eaLnBrk="1" hangingPunct="1">
              <a:lnSpc>
                <a:spcPct val="0"/>
              </a:lnSpc>
            </a:pPr>
            <a:endParaRPr lang="en-US" sz="2400" dirty="0" smtClean="0"/>
          </a:p>
          <a:p>
            <a:pPr eaLnBrk="1" hangingPunct="1"/>
            <a:r>
              <a:rPr lang="en-US" sz="2000" dirty="0" smtClean="0"/>
              <a:t>Design Automation and Verification, Microelectronics</a:t>
            </a:r>
          </a:p>
          <a:p>
            <a:pPr eaLnBrk="1" hangingPunct="1">
              <a:spcBef>
                <a:spcPts val="0"/>
              </a:spcBef>
            </a:pPr>
            <a:r>
              <a:rPr lang="en-US" sz="2000" dirty="0" smtClean="0"/>
              <a:t>Verification and Validation for Safety in Robots, Bristol Robotics Laboratory</a:t>
            </a:r>
          </a:p>
        </p:txBody>
      </p:sp>
    </p:spTree>
    <p:extLst>
      <p:ext uri="{BB962C8B-B14F-4D97-AF65-F5344CB8AC3E}">
        <p14:creationId xmlns:p14="http://schemas.microsoft.com/office/powerpoint/2010/main" val="230019608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23234" name="Picture 2"/>
          <p:cNvPicPr>
            <a:picLocks noChangeArrowheads="1"/>
          </p:cNvPicPr>
          <p:nvPr/>
        </p:nvPicPr>
        <p:blipFill>
          <a:blip r:embed="rId3" cstate="print"/>
          <a:srcRect/>
          <a:stretch>
            <a:fillRect/>
          </a:stretch>
        </p:blipFill>
        <p:spPr bwMode="auto">
          <a:xfrm>
            <a:off x="4463906" y="509017"/>
            <a:ext cx="4408883" cy="5580000"/>
          </a:xfrm>
          <a:prstGeom prst="rect">
            <a:avLst/>
          </a:prstGeom>
          <a:noFill/>
          <a:ln w="9525">
            <a:noFill/>
            <a:miter lim="800000"/>
            <a:headEnd/>
            <a:tailEnd/>
          </a:ln>
        </p:spPr>
      </p:pic>
      <p:pic>
        <p:nvPicPr>
          <p:cNvPr id="223235" name="Picture 3"/>
          <p:cNvPicPr>
            <a:picLocks noGrp="1" noChangeAspect="1" noChangeArrowheads="1"/>
          </p:cNvPicPr>
          <p:nvPr>
            <p:ph idx="1"/>
          </p:nvPr>
        </p:nvPicPr>
        <p:blipFill>
          <a:blip r:embed="rId4" cstate="print"/>
          <a:srcRect t="866" b="866"/>
          <a:stretch>
            <a:fillRect/>
          </a:stretch>
        </p:blipFill>
        <p:spPr bwMode="auto">
          <a:xfrm>
            <a:off x="255507" y="455956"/>
            <a:ext cx="4228117" cy="5580000"/>
          </a:xfrm>
          <a:prstGeom prst="rect">
            <a:avLst/>
          </a:prstGeom>
          <a:noFill/>
          <a:ln w="9525">
            <a:noFill/>
            <a:miter lim="800000"/>
            <a:headEnd/>
            <a:tailEnd/>
          </a:ln>
        </p:spPr>
      </p:pic>
      <p:sp>
        <p:nvSpPr>
          <p:cNvPr id="6" name="TextBox 5"/>
          <p:cNvSpPr txBox="1"/>
          <p:nvPr/>
        </p:nvSpPr>
        <p:spPr>
          <a:xfrm>
            <a:off x="240498" y="6268099"/>
            <a:ext cx="8135007" cy="338554"/>
          </a:xfrm>
          <a:prstGeom prst="rect">
            <a:avLst/>
          </a:prstGeom>
          <a:noFill/>
        </p:spPr>
        <p:txBody>
          <a:bodyPr wrap="square" rtlCol="0">
            <a:spAutoFit/>
          </a:bodyPr>
          <a:lstStyle/>
          <a:p>
            <a:r>
              <a:rPr lang="en-GB" sz="800" dirty="0" smtClean="0">
                <a:solidFill>
                  <a:srgbClr val="BFBFBF"/>
                </a:solidFill>
              </a:rPr>
              <a:t>Pictures taken from the Energy Efficient Computing Brochure at: </a:t>
            </a:r>
            <a:r>
              <a:rPr lang="en-GB" sz="800" dirty="0" smtClean="0">
                <a:solidFill>
                  <a:srgbClr val="BFBFBF"/>
                </a:solidFill>
                <a:hlinkClick r:id="rId5"/>
              </a:rPr>
              <a:t>https://connect.innovateuk.org/documents/3158891/9517074/Energy%20Efficient%20Computing%20Magazine?version=1.0</a:t>
            </a:r>
            <a:r>
              <a:rPr lang="en-GB" sz="800" dirty="0" smtClean="0">
                <a:solidFill>
                  <a:srgbClr val="BFBFBF"/>
                </a:solidFill>
              </a:rPr>
              <a:t>   </a:t>
            </a:r>
            <a:endParaRPr lang="en-GB" sz="800" dirty="0">
              <a:solidFill>
                <a:srgbClr val="BFBFBF"/>
              </a:solidFill>
            </a:endParaRPr>
          </a:p>
        </p:txBody>
      </p:sp>
    </p:spTree>
    <p:extLst>
      <p:ext uri="{BB962C8B-B14F-4D97-AF65-F5344CB8AC3E}">
        <p14:creationId xmlns:p14="http://schemas.microsoft.com/office/powerpoint/2010/main" val="5578313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3235"/>
                                        </p:tgtEl>
                                        <p:attrNameLst>
                                          <p:attrName>style.visibility</p:attrName>
                                        </p:attrNameLst>
                                      </p:cBhvr>
                                      <p:to>
                                        <p:strVal val="visible"/>
                                      </p:to>
                                    </p:set>
                                    <p:animEffect transition="in" filter="fade">
                                      <p:cBhvr>
                                        <p:cTn id="7" dur="500"/>
                                        <p:tgtEl>
                                          <p:spTgt spid="2232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3234"/>
                                        </p:tgtEl>
                                        <p:attrNameLst>
                                          <p:attrName>style.visibility</p:attrName>
                                        </p:attrNameLst>
                                      </p:cBhvr>
                                      <p:to>
                                        <p:strVal val="visible"/>
                                      </p:to>
                                    </p:set>
                                    <p:animEffect transition="in" filter="fade">
                                      <p:cBhvr>
                                        <p:cTn id="15" dur="500"/>
                                        <p:tgtEl>
                                          <p:spTgt spid="223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test_rig.png"/>
          <p:cNvPicPr>
            <a:picLocks noGrp="1" noChangeAspect="1"/>
          </p:cNvPicPr>
          <p:nvPr>
            <p:ph sz="half" idx="2"/>
          </p:nvPr>
        </p:nvPicPr>
        <p:blipFill>
          <a:blip r:embed="rId3" cstate="print">
            <a:alphaModFix/>
          </a:blip>
          <a:srcRect b="56105"/>
          <a:stretch>
            <a:fillRect/>
          </a:stretch>
        </p:blipFill>
        <p:spPr>
          <a:xfrm>
            <a:off x="1524000" y="1329391"/>
            <a:ext cx="6070922" cy="1885364"/>
          </a:xfrm>
        </p:spPr>
      </p:pic>
      <p:sp>
        <p:nvSpPr>
          <p:cNvPr id="5" name="Title 4"/>
          <p:cNvSpPr>
            <a:spLocks noGrp="1"/>
          </p:cNvSpPr>
          <p:nvPr>
            <p:ph type="title"/>
          </p:nvPr>
        </p:nvSpPr>
        <p:spPr/>
        <p:txBody>
          <a:bodyPr/>
          <a:lstStyle/>
          <a:p>
            <a:r>
              <a:rPr lang="en-GB" dirty="0" smtClean="0">
                <a:cs typeface="DejaVu Sans" pitchFamily="34" charset="0"/>
              </a:rPr>
              <a:t>The set up...</a:t>
            </a:r>
            <a:endParaRPr lang="en-GB" dirty="0"/>
          </a:p>
        </p:txBody>
      </p:sp>
      <p:pic>
        <p:nvPicPr>
          <p:cNvPr id="74754" name="Picture 2"/>
          <p:cNvPicPr>
            <a:picLocks noGrp="1" noChangeAspect="1" noChangeArrowheads="1"/>
          </p:cNvPicPr>
          <p:nvPr>
            <p:ph sz="half" idx="1"/>
          </p:nvPr>
        </p:nvPicPr>
        <p:blipFill>
          <a:blip r:embed="rId4" cstate="print"/>
          <a:stretch>
            <a:fillRect/>
          </a:stretch>
        </p:blipFill>
        <p:spPr bwMode="auto">
          <a:xfrm>
            <a:off x="2328333" y="3266374"/>
            <a:ext cx="4485832" cy="2464741"/>
          </a:xfrm>
        </p:spPr>
      </p:pic>
      <p:sp>
        <p:nvSpPr>
          <p:cNvPr id="7" name="Rectangle 6"/>
          <p:cNvSpPr/>
          <p:nvPr/>
        </p:nvSpPr>
        <p:spPr>
          <a:xfrm>
            <a:off x="324557" y="6003463"/>
            <a:ext cx="8396110" cy="738664"/>
          </a:xfrm>
          <a:prstGeom prst="rect">
            <a:avLst/>
          </a:prstGeom>
        </p:spPr>
        <p:txBody>
          <a:bodyPr wrap="square">
            <a:spAutoFit/>
          </a:bodyPr>
          <a:lstStyle/>
          <a:p>
            <a:r>
              <a:rPr lang="en-GB" sz="1400" dirty="0" smtClean="0">
                <a:solidFill>
                  <a:srgbClr val="3366FF"/>
                </a:solidFill>
              </a:rPr>
              <a:t>S. </a:t>
            </a:r>
            <a:r>
              <a:rPr lang="en-GB" sz="1400" dirty="0" err="1" smtClean="0">
                <a:solidFill>
                  <a:srgbClr val="3366FF"/>
                </a:solidFill>
              </a:rPr>
              <a:t>Kerrison</a:t>
            </a:r>
            <a:r>
              <a:rPr lang="en-GB" sz="1400" dirty="0" smtClean="0">
                <a:solidFill>
                  <a:srgbClr val="3366FF"/>
                </a:solidFill>
              </a:rPr>
              <a:t> </a:t>
            </a:r>
            <a:r>
              <a:rPr lang="en-GB" sz="1400" dirty="0">
                <a:solidFill>
                  <a:srgbClr val="3366FF"/>
                </a:solidFill>
              </a:rPr>
              <a:t>and </a:t>
            </a:r>
            <a:r>
              <a:rPr lang="en-GB" sz="1400" dirty="0" smtClean="0">
                <a:solidFill>
                  <a:srgbClr val="3366FF"/>
                </a:solidFill>
              </a:rPr>
              <a:t>K. </a:t>
            </a:r>
            <a:r>
              <a:rPr lang="en-GB" sz="1400" dirty="0">
                <a:solidFill>
                  <a:srgbClr val="3366FF"/>
                </a:solidFill>
              </a:rPr>
              <a:t>Eder. 2015. </a:t>
            </a:r>
            <a:r>
              <a:rPr lang="en-GB" sz="1400" dirty="0" smtClean="0">
                <a:solidFill>
                  <a:srgbClr val="3366FF"/>
                </a:solidFill>
              </a:rPr>
              <a:t>“Energy </a:t>
            </a:r>
            <a:r>
              <a:rPr lang="en-GB" sz="1400" dirty="0" err="1">
                <a:solidFill>
                  <a:srgbClr val="3366FF"/>
                </a:solidFill>
              </a:rPr>
              <a:t>Modeling</a:t>
            </a:r>
            <a:r>
              <a:rPr lang="en-GB" sz="1400" dirty="0">
                <a:solidFill>
                  <a:srgbClr val="3366FF"/>
                </a:solidFill>
              </a:rPr>
              <a:t> of Software for a Hardware Multithreaded Embedded </a:t>
            </a:r>
            <a:r>
              <a:rPr lang="en-GB" sz="1400" dirty="0" smtClean="0">
                <a:solidFill>
                  <a:srgbClr val="3366FF"/>
                </a:solidFill>
              </a:rPr>
              <a:t>Microprocessor”. </a:t>
            </a:r>
            <a:r>
              <a:rPr lang="en-GB" sz="1400" dirty="0">
                <a:solidFill>
                  <a:srgbClr val="3366FF"/>
                </a:solidFill>
              </a:rPr>
              <a:t>ACM Trans. Embed. </a:t>
            </a:r>
            <a:r>
              <a:rPr lang="en-GB" sz="1400" dirty="0" err="1">
                <a:solidFill>
                  <a:srgbClr val="3366FF"/>
                </a:solidFill>
              </a:rPr>
              <a:t>Comput</a:t>
            </a:r>
            <a:r>
              <a:rPr lang="en-GB" sz="1400" dirty="0">
                <a:solidFill>
                  <a:srgbClr val="3366FF"/>
                </a:solidFill>
              </a:rPr>
              <a:t>. Syst. 14, 3, Article 56 (April 2015), 25 pages. DOI=10.1145/2700104 http://</a:t>
            </a:r>
            <a:r>
              <a:rPr lang="en-GB" sz="1400" dirty="0" err="1">
                <a:solidFill>
                  <a:srgbClr val="3366FF"/>
                </a:solidFill>
              </a:rPr>
              <a:t>doi.acm.org</a:t>
            </a:r>
            <a:r>
              <a:rPr lang="en-GB" sz="1400" dirty="0">
                <a:solidFill>
                  <a:srgbClr val="3366FF"/>
                </a:solidFill>
              </a:rPr>
              <a:t>/10.1145/2700104</a:t>
            </a:r>
          </a:p>
        </p:txBody>
      </p:sp>
    </p:spTree>
    <p:extLst>
      <p:ext uri="{BB962C8B-B14F-4D97-AF65-F5344CB8AC3E}">
        <p14:creationId xmlns:p14="http://schemas.microsoft.com/office/powerpoint/2010/main" val="20199137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Content Placeholder 17" descr="32.c.png"/>
          <p:cNvPicPr>
            <a:picLocks noGrp="1" noChangeAspect="1"/>
          </p:cNvPicPr>
          <p:nvPr>
            <p:ph sz="half" idx="1"/>
          </p:nvPr>
        </p:nvPicPr>
        <p:blipFill>
          <a:blip r:embed="rId3" cstate="print"/>
          <a:srcRect/>
          <a:stretch>
            <a:fillRect/>
          </a:stretch>
        </p:blipFill>
        <p:spPr bwMode="auto">
          <a:xfrm>
            <a:off x="1511300" y="1439863"/>
            <a:ext cx="6089650" cy="5351462"/>
          </a:xfrm>
        </p:spPr>
      </p:pic>
      <p:sp>
        <p:nvSpPr>
          <p:cNvPr id="75779" name="Title 2"/>
          <p:cNvSpPr txBox="1">
            <a:spLocks/>
          </p:cNvSpPr>
          <p:nvPr/>
        </p:nvSpPr>
        <p:spPr bwMode="auto">
          <a:xfrm>
            <a:off x="540657" y="162378"/>
            <a:ext cx="6030913" cy="1050925"/>
          </a:xfrm>
          <a:prstGeom prst="rect">
            <a:avLst/>
          </a:prstGeom>
          <a:noFill/>
          <a:ln w="9525">
            <a:noFill/>
            <a:miter lim="800000"/>
            <a:headEnd/>
            <a:tailEnd/>
          </a:ln>
        </p:spPr>
        <p:txBody>
          <a:bodyPr anchor="ctr"/>
          <a:lstStyle/>
          <a:p>
            <a:r>
              <a:rPr lang="en-GB" sz="4800" dirty="0">
                <a:solidFill>
                  <a:srgbClr val="A50021"/>
                </a:solidFill>
                <a:latin typeface="+mj-lt"/>
                <a:cs typeface="DejaVu Sans" pitchFamily="34" charset="0"/>
              </a:rPr>
              <a:t>ISA Characterization</a:t>
            </a:r>
          </a:p>
        </p:txBody>
      </p:sp>
      <p:sp>
        <p:nvSpPr>
          <p:cNvPr id="75781" name="Slide Number Placeholder 5"/>
          <p:cNvSpPr>
            <a:spLocks noGrp="1"/>
          </p:cNvSpPr>
          <p:nvPr>
            <p:ph type="sldNum" sz="quarter" idx="12"/>
          </p:nvPr>
        </p:nvSpPr>
        <p:spPr bwMode="auto">
          <a:xfrm>
            <a:off x="8701088" y="6492875"/>
            <a:ext cx="442912" cy="365125"/>
          </a:xfr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59A2593D-5B47-44B1-84B5-27D87F15DF96}" type="slidenum">
              <a:rPr lang="en-US" sz="1100"/>
              <a:pPr fontAlgn="base">
                <a:spcBef>
                  <a:spcPct val="0"/>
                </a:spcBef>
                <a:spcAft>
                  <a:spcPct val="0"/>
                </a:spcAft>
              </a:pPr>
              <a:t>101</a:t>
            </a:fld>
            <a:endParaRPr lang="en-US" sz="1100"/>
          </a:p>
        </p:txBody>
      </p:sp>
      <p:pic>
        <p:nvPicPr>
          <p:cNvPr id="6" name="Picture 3"/>
          <p:cNvPicPr>
            <a:picLocks noChangeAspect="1" noChangeArrowheads="1"/>
          </p:cNvPicPr>
          <p:nvPr/>
        </p:nvPicPr>
        <p:blipFill>
          <a:blip r:embed="rId4" cstate="print"/>
          <a:srcRect/>
          <a:stretch>
            <a:fillRect/>
          </a:stretch>
        </p:blipFill>
        <p:spPr bwMode="auto">
          <a:xfrm>
            <a:off x="6918560" y="0"/>
            <a:ext cx="2225440" cy="1251857"/>
          </a:xfrm>
          <a:prstGeom prst="rect">
            <a:avLst/>
          </a:prstGeom>
          <a:noFill/>
          <a:ln w="9525" cap="flat">
            <a:noFill/>
            <a:round/>
            <a:headEnd/>
            <a:tailEnd/>
          </a:ln>
          <a:effectLst/>
        </p:spPr>
      </p:pic>
    </p:spTree>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Content Placeholder 16" descr="8.c.png"/>
          <p:cNvPicPr>
            <a:picLocks noGrp="1" noChangeAspect="1"/>
          </p:cNvPicPr>
          <p:nvPr>
            <p:ph sz="half" idx="2"/>
          </p:nvPr>
        </p:nvPicPr>
        <p:blipFill>
          <a:blip r:embed="rId3" cstate="print"/>
          <a:srcRect l="3590" r="12279"/>
          <a:stretch>
            <a:fillRect/>
          </a:stretch>
        </p:blipFill>
        <p:spPr bwMode="auto">
          <a:xfrm>
            <a:off x="5003800" y="1713942"/>
            <a:ext cx="3970338" cy="4146550"/>
          </a:xfrm>
        </p:spPr>
      </p:pic>
      <p:pic>
        <p:nvPicPr>
          <p:cNvPr id="76803" name="Content Placeholder 17" descr="32.c.png"/>
          <p:cNvPicPr>
            <a:picLocks noGrp="1" noChangeAspect="1"/>
          </p:cNvPicPr>
          <p:nvPr>
            <p:ph sz="half" idx="1"/>
          </p:nvPr>
        </p:nvPicPr>
        <p:blipFill>
          <a:blip r:embed="rId4" cstate="print"/>
          <a:srcRect/>
          <a:stretch>
            <a:fillRect/>
          </a:stretch>
        </p:blipFill>
        <p:spPr bwMode="auto">
          <a:xfrm>
            <a:off x="203200" y="1712355"/>
            <a:ext cx="4718050" cy="4146550"/>
          </a:xfrm>
        </p:spPr>
      </p:pic>
      <p:sp>
        <p:nvSpPr>
          <p:cNvPr id="76806" name="Slide Number Placeholder 5"/>
          <p:cNvSpPr>
            <a:spLocks noGrp="1"/>
          </p:cNvSpPr>
          <p:nvPr>
            <p:ph type="sldNum" sz="quarter" idx="12"/>
          </p:nvPr>
        </p:nvSpPr>
        <p:spPr bwMode="auto">
          <a:xfrm>
            <a:off x="8701088" y="6492875"/>
            <a:ext cx="442912" cy="365125"/>
          </a:xfr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2409B6F5-AF02-4901-A05A-A1E86CE873AF}" type="slidenum">
              <a:rPr lang="en-US" sz="1100"/>
              <a:pPr fontAlgn="base">
                <a:spcBef>
                  <a:spcPct val="0"/>
                </a:spcBef>
                <a:spcAft>
                  <a:spcPct val="0"/>
                </a:spcAft>
              </a:pPr>
              <a:t>102</a:t>
            </a:fld>
            <a:endParaRPr lang="en-US" sz="1100" dirty="0"/>
          </a:p>
        </p:txBody>
      </p:sp>
      <p:sp>
        <p:nvSpPr>
          <p:cNvPr id="8" name="Title 2"/>
          <p:cNvSpPr txBox="1">
            <a:spLocks/>
          </p:cNvSpPr>
          <p:nvPr/>
        </p:nvSpPr>
        <p:spPr bwMode="auto">
          <a:xfrm>
            <a:off x="395515" y="144236"/>
            <a:ext cx="6030913" cy="1050925"/>
          </a:xfrm>
          <a:prstGeom prst="rect">
            <a:avLst/>
          </a:prstGeom>
          <a:noFill/>
          <a:ln w="9525">
            <a:noFill/>
            <a:miter lim="800000"/>
            <a:headEnd/>
            <a:tailEnd/>
          </a:ln>
        </p:spPr>
        <p:txBody>
          <a:bodyPr anchor="ctr"/>
          <a:lstStyle/>
          <a:p>
            <a:r>
              <a:rPr lang="en-GB" sz="4800" dirty="0">
                <a:solidFill>
                  <a:srgbClr val="A50021"/>
                </a:solidFill>
                <a:latin typeface="+mj-lt"/>
                <a:cs typeface="DejaVu Sans" pitchFamily="34" charset="0"/>
              </a:rPr>
              <a:t>ISA Characterization</a:t>
            </a:r>
          </a:p>
        </p:txBody>
      </p:sp>
      <p:pic>
        <p:nvPicPr>
          <p:cNvPr id="7" name="Picture 3"/>
          <p:cNvPicPr>
            <a:picLocks noChangeAspect="1" noChangeArrowheads="1"/>
          </p:cNvPicPr>
          <p:nvPr/>
        </p:nvPicPr>
        <p:blipFill>
          <a:blip r:embed="rId5" cstate="print"/>
          <a:srcRect/>
          <a:stretch>
            <a:fillRect/>
          </a:stretch>
        </p:blipFill>
        <p:spPr bwMode="auto">
          <a:xfrm>
            <a:off x="6918560" y="0"/>
            <a:ext cx="2225440" cy="1251857"/>
          </a:xfrm>
          <a:prstGeom prst="rect">
            <a:avLst/>
          </a:prstGeom>
          <a:noFill/>
          <a:ln w="9525" cap="flat">
            <a:noFill/>
            <a:round/>
            <a:headEnd/>
            <a:tailEnd/>
          </a:ln>
          <a:effectLst/>
        </p:spPr>
      </p:pic>
      <p:sp>
        <p:nvSpPr>
          <p:cNvPr id="9" name="Rectangle 8"/>
          <p:cNvSpPr/>
          <p:nvPr/>
        </p:nvSpPr>
        <p:spPr>
          <a:xfrm>
            <a:off x="324557" y="6003463"/>
            <a:ext cx="8396110" cy="738664"/>
          </a:xfrm>
          <a:prstGeom prst="rect">
            <a:avLst/>
          </a:prstGeom>
        </p:spPr>
        <p:txBody>
          <a:bodyPr wrap="square">
            <a:spAutoFit/>
          </a:bodyPr>
          <a:lstStyle/>
          <a:p>
            <a:r>
              <a:rPr lang="en-GB" sz="1400" dirty="0" smtClean="0">
                <a:solidFill>
                  <a:srgbClr val="3366FF"/>
                </a:solidFill>
              </a:rPr>
              <a:t>S. </a:t>
            </a:r>
            <a:r>
              <a:rPr lang="en-GB" sz="1400" dirty="0" err="1" smtClean="0">
                <a:solidFill>
                  <a:srgbClr val="3366FF"/>
                </a:solidFill>
              </a:rPr>
              <a:t>Kerrison</a:t>
            </a:r>
            <a:r>
              <a:rPr lang="en-GB" sz="1400" dirty="0" smtClean="0">
                <a:solidFill>
                  <a:srgbClr val="3366FF"/>
                </a:solidFill>
              </a:rPr>
              <a:t> </a:t>
            </a:r>
            <a:r>
              <a:rPr lang="en-GB" sz="1400" dirty="0">
                <a:solidFill>
                  <a:srgbClr val="3366FF"/>
                </a:solidFill>
              </a:rPr>
              <a:t>and </a:t>
            </a:r>
            <a:r>
              <a:rPr lang="en-GB" sz="1400" dirty="0" smtClean="0">
                <a:solidFill>
                  <a:srgbClr val="3366FF"/>
                </a:solidFill>
              </a:rPr>
              <a:t>K. </a:t>
            </a:r>
            <a:r>
              <a:rPr lang="en-GB" sz="1400" dirty="0">
                <a:solidFill>
                  <a:srgbClr val="3366FF"/>
                </a:solidFill>
              </a:rPr>
              <a:t>Eder. 2015. </a:t>
            </a:r>
            <a:r>
              <a:rPr lang="en-GB" sz="1400" dirty="0" smtClean="0">
                <a:solidFill>
                  <a:srgbClr val="3366FF"/>
                </a:solidFill>
              </a:rPr>
              <a:t>“Energy </a:t>
            </a:r>
            <a:r>
              <a:rPr lang="en-GB" sz="1400" dirty="0" err="1">
                <a:solidFill>
                  <a:srgbClr val="3366FF"/>
                </a:solidFill>
              </a:rPr>
              <a:t>Modeling</a:t>
            </a:r>
            <a:r>
              <a:rPr lang="en-GB" sz="1400" dirty="0">
                <a:solidFill>
                  <a:srgbClr val="3366FF"/>
                </a:solidFill>
              </a:rPr>
              <a:t> of Software for a Hardware Multithreaded Embedded </a:t>
            </a:r>
            <a:r>
              <a:rPr lang="en-GB" sz="1400" dirty="0" smtClean="0">
                <a:solidFill>
                  <a:srgbClr val="3366FF"/>
                </a:solidFill>
              </a:rPr>
              <a:t>Microprocessor”. </a:t>
            </a:r>
            <a:r>
              <a:rPr lang="en-GB" sz="1400" dirty="0">
                <a:solidFill>
                  <a:srgbClr val="3366FF"/>
                </a:solidFill>
              </a:rPr>
              <a:t>ACM Trans. Embed. </a:t>
            </a:r>
            <a:r>
              <a:rPr lang="en-GB" sz="1400" dirty="0" err="1">
                <a:solidFill>
                  <a:srgbClr val="3366FF"/>
                </a:solidFill>
              </a:rPr>
              <a:t>Comput</a:t>
            </a:r>
            <a:r>
              <a:rPr lang="en-GB" sz="1400" dirty="0">
                <a:solidFill>
                  <a:srgbClr val="3366FF"/>
                </a:solidFill>
              </a:rPr>
              <a:t>. Syst. 14, 3, Article 56 (April 2015), 25 pages. DOI=10.1145/2700104 http://</a:t>
            </a:r>
            <a:r>
              <a:rPr lang="en-GB" sz="1400" dirty="0" err="1">
                <a:solidFill>
                  <a:srgbClr val="3366FF"/>
                </a:solidFill>
              </a:rPr>
              <a:t>doi.acm.org</a:t>
            </a:r>
            <a:r>
              <a:rPr lang="en-GB" sz="1400" dirty="0">
                <a:solidFill>
                  <a:srgbClr val="3366FF"/>
                </a:solidFill>
              </a:rPr>
              <a:t>/10.1145/2700104</a:t>
            </a:r>
          </a:p>
        </p:txBody>
      </p:sp>
    </p:spTree>
    <p:extLst>
      <p:ext uri="{BB962C8B-B14F-4D97-AF65-F5344CB8AC3E}">
        <p14:creationId xmlns:p14="http://schemas.microsoft.com/office/powerpoint/2010/main" val="4213808921"/>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p:nvPr>
        </p:nvSpPr>
        <p:spPr/>
        <p:txBody>
          <a:bodyPr/>
          <a:lstStyle/>
          <a:p>
            <a:endParaRPr lang="en-US"/>
          </a:p>
        </p:txBody>
      </p:sp>
      <p:sp>
        <p:nvSpPr>
          <p:cNvPr id="3" name="Title 2"/>
          <p:cNvSpPr>
            <a:spLocks noGrp="1"/>
          </p:cNvSpPr>
          <p:nvPr>
            <p:ph type="title" idx="10"/>
          </p:nvPr>
        </p:nvSpPr>
        <p:spPr/>
        <p:txBody>
          <a:bodyPr/>
          <a:lstStyle/>
          <a:p>
            <a:r>
              <a:rPr lang="en-US" dirty="0" smtClean="0"/>
              <a:t>a*b = b*a</a:t>
            </a:r>
            <a:endParaRPr lang="en-US" dirty="0"/>
          </a:p>
        </p:txBody>
      </p:sp>
      <p:pic>
        <p:nvPicPr>
          <p:cNvPr id="4" name="Picture 3" descr="MUL-256-256.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421130"/>
            <a:ext cx="9144000" cy="5436870"/>
          </a:xfrm>
          <a:prstGeom prst="rect">
            <a:avLst/>
          </a:prstGeom>
        </p:spPr>
      </p:pic>
      <p:cxnSp>
        <p:nvCxnSpPr>
          <p:cNvPr id="6" name="Straight Connector 5"/>
          <p:cNvCxnSpPr/>
          <p:nvPr/>
        </p:nvCxnSpPr>
        <p:spPr bwMode="auto">
          <a:xfrm flipV="1">
            <a:off x="2334909" y="1641943"/>
            <a:ext cx="4887921" cy="4900173"/>
          </a:xfrm>
          <a:prstGeom prst="line">
            <a:avLst/>
          </a:prstGeom>
          <a:noFill/>
          <a:ln w="31750" cap="flat" cmpd="sng" algn="ctr">
            <a:solidFill>
              <a:srgbClr val="A50021"/>
            </a:solidFill>
            <a:prstDash val="solid"/>
            <a:round/>
            <a:headEnd type="none" w="med" len="med"/>
            <a:tailEnd type="none" w="med" len="med"/>
          </a:ln>
          <a:effectLst/>
        </p:spPr>
      </p:cxnSp>
    </p:spTree>
    <p:extLst>
      <p:ext uri="{BB962C8B-B14F-4D97-AF65-F5344CB8AC3E}">
        <p14:creationId xmlns:p14="http://schemas.microsoft.com/office/powerpoint/2010/main" val="29513630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p:nvPr>
        </p:nvSpPr>
        <p:spPr/>
        <p:txBody>
          <a:bodyPr/>
          <a:lstStyle/>
          <a:p>
            <a:endParaRPr lang="en-US"/>
          </a:p>
        </p:txBody>
      </p:sp>
      <p:sp>
        <p:nvSpPr>
          <p:cNvPr id="3" name="Title 2"/>
          <p:cNvSpPr>
            <a:spLocks noGrp="1"/>
          </p:cNvSpPr>
          <p:nvPr>
            <p:ph type="title" idx="10"/>
          </p:nvPr>
        </p:nvSpPr>
        <p:spPr/>
        <p:txBody>
          <a:bodyPr/>
          <a:lstStyle/>
          <a:p>
            <a:r>
              <a:rPr lang="en-US" dirty="0" smtClean="0"/>
              <a:t>Energy(a*b) ≠ Energy(b*a) </a:t>
            </a:r>
            <a:endParaRPr lang="en-US" dirty="0"/>
          </a:p>
        </p:txBody>
      </p:sp>
      <p:pic>
        <p:nvPicPr>
          <p:cNvPr id="4" name="Picture 3" descr="MUL-256-256.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421130"/>
            <a:ext cx="9144000" cy="5436870"/>
          </a:xfrm>
          <a:prstGeom prst="rect">
            <a:avLst/>
          </a:prstGeom>
        </p:spPr>
      </p:pic>
      <p:cxnSp>
        <p:nvCxnSpPr>
          <p:cNvPr id="5" name="Straight Connector 4"/>
          <p:cNvCxnSpPr/>
          <p:nvPr/>
        </p:nvCxnSpPr>
        <p:spPr bwMode="auto">
          <a:xfrm flipV="1">
            <a:off x="2334909" y="1641943"/>
            <a:ext cx="4887921" cy="4900173"/>
          </a:xfrm>
          <a:prstGeom prst="line">
            <a:avLst/>
          </a:prstGeom>
          <a:noFill/>
          <a:ln w="31750" cap="flat" cmpd="sng" algn="ctr">
            <a:solidFill>
              <a:srgbClr val="A50021"/>
            </a:solidFill>
            <a:prstDash val="solid"/>
            <a:round/>
            <a:headEnd type="none" w="med" len="med"/>
            <a:tailEnd type="none" w="med" len="med"/>
          </a:ln>
          <a:effectLst/>
        </p:spPr>
      </p:cxnSp>
    </p:spTree>
    <p:extLst>
      <p:ext uri="{BB962C8B-B14F-4D97-AF65-F5344CB8AC3E}">
        <p14:creationId xmlns:p14="http://schemas.microsoft.com/office/powerpoint/2010/main" val="809217852"/>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Content Placeholder 17" descr="32.c.png"/>
          <p:cNvPicPr>
            <a:picLocks noGrp="1" noChangeAspect="1"/>
          </p:cNvPicPr>
          <p:nvPr>
            <p:ph sz="half" idx="1"/>
          </p:nvPr>
        </p:nvPicPr>
        <p:blipFill>
          <a:blip r:embed="rId3" cstate="print"/>
          <a:srcRect/>
          <a:stretch>
            <a:fillRect/>
          </a:stretch>
        </p:blipFill>
        <p:spPr bwMode="auto">
          <a:xfrm>
            <a:off x="1511300" y="1439863"/>
            <a:ext cx="6089650" cy="5351462"/>
          </a:xfrm>
        </p:spPr>
      </p:pic>
      <p:sp>
        <p:nvSpPr>
          <p:cNvPr id="75779" name="Title 2"/>
          <p:cNvSpPr txBox="1">
            <a:spLocks/>
          </p:cNvSpPr>
          <p:nvPr/>
        </p:nvSpPr>
        <p:spPr bwMode="auto">
          <a:xfrm>
            <a:off x="540657" y="162378"/>
            <a:ext cx="6030913" cy="1050925"/>
          </a:xfrm>
          <a:prstGeom prst="rect">
            <a:avLst/>
          </a:prstGeom>
          <a:noFill/>
          <a:ln w="9525">
            <a:noFill/>
            <a:miter lim="800000"/>
            <a:headEnd/>
            <a:tailEnd/>
          </a:ln>
        </p:spPr>
        <p:txBody>
          <a:bodyPr anchor="ctr"/>
          <a:lstStyle/>
          <a:p>
            <a:r>
              <a:rPr lang="en-GB" sz="4800" dirty="0">
                <a:solidFill>
                  <a:srgbClr val="A50021"/>
                </a:solidFill>
                <a:latin typeface="+mj-lt"/>
                <a:cs typeface="DejaVu Sans" pitchFamily="34" charset="0"/>
              </a:rPr>
              <a:t>ISA Characterization</a:t>
            </a:r>
          </a:p>
        </p:txBody>
      </p:sp>
      <p:sp>
        <p:nvSpPr>
          <p:cNvPr id="75781" name="Slide Number Placeholder 5"/>
          <p:cNvSpPr>
            <a:spLocks noGrp="1"/>
          </p:cNvSpPr>
          <p:nvPr>
            <p:ph type="sldNum" sz="quarter" idx="12"/>
          </p:nvPr>
        </p:nvSpPr>
        <p:spPr bwMode="auto">
          <a:xfrm>
            <a:off x="8701088" y="6492875"/>
            <a:ext cx="442912" cy="365125"/>
          </a:xfr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59A2593D-5B47-44B1-84B5-27D87F15DF96}" type="slidenum">
              <a:rPr lang="en-US" sz="1100"/>
              <a:pPr fontAlgn="base">
                <a:spcBef>
                  <a:spcPct val="0"/>
                </a:spcBef>
                <a:spcAft>
                  <a:spcPct val="0"/>
                </a:spcAft>
              </a:pPr>
              <a:t>105</a:t>
            </a:fld>
            <a:endParaRPr lang="en-US" sz="1100"/>
          </a:p>
        </p:txBody>
      </p:sp>
      <p:pic>
        <p:nvPicPr>
          <p:cNvPr id="6" name="Picture 3"/>
          <p:cNvPicPr>
            <a:picLocks noChangeAspect="1" noChangeArrowheads="1"/>
          </p:cNvPicPr>
          <p:nvPr/>
        </p:nvPicPr>
        <p:blipFill>
          <a:blip r:embed="rId4" cstate="print"/>
          <a:srcRect/>
          <a:stretch>
            <a:fillRect/>
          </a:stretch>
        </p:blipFill>
        <p:spPr bwMode="auto">
          <a:xfrm>
            <a:off x="6918560" y="0"/>
            <a:ext cx="2225440" cy="1251857"/>
          </a:xfrm>
          <a:prstGeom prst="rect">
            <a:avLst/>
          </a:prstGeom>
          <a:noFill/>
          <a:ln w="9525" cap="flat">
            <a:noFill/>
            <a:round/>
            <a:headEnd/>
            <a:tailEnd/>
          </a:ln>
          <a:effectLst/>
        </p:spPr>
      </p:pic>
      <p:sp>
        <p:nvSpPr>
          <p:cNvPr id="2" name="Rectangle 1"/>
          <p:cNvSpPr>
            <a:spLocks noChangeAspect="1"/>
          </p:cNvSpPr>
          <p:nvPr/>
        </p:nvSpPr>
        <p:spPr bwMode="auto">
          <a:xfrm>
            <a:off x="4626000" y="3488400"/>
            <a:ext cx="180000" cy="180000"/>
          </a:xfrm>
          <a:prstGeom prst="rect">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3" name="Rounded Rectangle 2"/>
          <p:cNvSpPr/>
          <p:nvPr/>
        </p:nvSpPr>
        <p:spPr bwMode="auto">
          <a:xfrm>
            <a:off x="0" y="3530795"/>
            <a:ext cx="2793600" cy="119591"/>
          </a:xfrm>
          <a:prstGeom prst="roundRect">
            <a:avLst/>
          </a:prstGeom>
          <a:solidFill>
            <a:srgbClr val="FF7C80">
              <a:alpha val="4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8" name="Rounded Rectangle 7"/>
          <p:cNvSpPr/>
          <p:nvPr/>
        </p:nvSpPr>
        <p:spPr bwMode="auto">
          <a:xfrm rot="5400000">
            <a:off x="4068600" y="6139624"/>
            <a:ext cx="1353600" cy="119591"/>
          </a:xfrm>
          <a:prstGeom prst="roundRect">
            <a:avLst/>
          </a:prstGeom>
          <a:solidFill>
            <a:srgbClr val="FF7C80">
              <a:alpha val="4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8889114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8"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10"/>
          </p:nvPr>
        </p:nvSpPr>
        <p:spPr>
          <a:xfrm>
            <a:off x="0" y="210100"/>
            <a:ext cx="9144000" cy="1050233"/>
          </a:xfrm>
        </p:spPr>
        <p:txBody>
          <a:bodyPr/>
          <a:lstStyle/>
          <a:p>
            <a:r>
              <a:rPr lang="en-US" sz="3600" dirty="0" smtClean="0"/>
              <a:t>The Impact of Data on Energy Consumption</a:t>
            </a:r>
            <a:endParaRPr lang="en-US" sz="3600" dirty="0"/>
          </a:p>
        </p:txBody>
      </p:sp>
      <p:pic>
        <p:nvPicPr>
          <p:cNvPr id="7" name="Picture 6" descr="su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7056" y="1323326"/>
            <a:ext cx="6918342" cy="5534674"/>
          </a:xfrm>
          <a:prstGeom prst="rect">
            <a:avLst/>
          </a:prstGeom>
        </p:spPr>
      </p:pic>
    </p:spTree>
    <p:extLst>
      <p:ext uri="{BB962C8B-B14F-4D97-AF65-F5344CB8AC3E}">
        <p14:creationId xmlns:p14="http://schemas.microsoft.com/office/powerpoint/2010/main" val="409070512"/>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sh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000" y="3978000"/>
            <a:ext cx="3600000" cy="2880000"/>
          </a:xfrm>
          <a:prstGeom prst="rect">
            <a:avLst/>
          </a:prstGeom>
        </p:spPr>
      </p:pic>
      <p:sp>
        <p:nvSpPr>
          <p:cNvPr id="3" name="Title 2"/>
          <p:cNvSpPr>
            <a:spLocks noGrp="1"/>
          </p:cNvSpPr>
          <p:nvPr>
            <p:ph type="title" idx="10"/>
          </p:nvPr>
        </p:nvSpPr>
        <p:spPr>
          <a:xfrm>
            <a:off x="0" y="210100"/>
            <a:ext cx="9144000" cy="1050233"/>
          </a:xfrm>
        </p:spPr>
        <p:txBody>
          <a:bodyPr/>
          <a:lstStyle/>
          <a:p>
            <a:r>
              <a:rPr lang="en-US" dirty="0" smtClean="0">
                <a:latin typeface="+mj-lt"/>
              </a:rPr>
              <a:t>W/A</a:t>
            </a:r>
            <a:r>
              <a:rPr lang="en-US" dirty="0">
                <a:latin typeface="+mj-lt"/>
              </a:rPr>
              <a:t>/</a:t>
            </a:r>
            <a:r>
              <a:rPr lang="en-US" dirty="0" smtClean="0">
                <a:latin typeface="+mj-lt"/>
              </a:rPr>
              <a:t>B-Case Energy Consumption</a:t>
            </a:r>
            <a:endParaRPr lang="en-US" dirty="0">
              <a:latin typeface="+mj-lt"/>
            </a:endParaRPr>
          </a:p>
        </p:txBody>
      </p:sp>
      <p:pic>
        <p:nvPicPr>
          <p:cNvPr id="2" name="Picture 1" descr="ad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5188" y="1350000"/>
            <a:ext cx="3600000" cy="2880000"/>
          </a:xfrm>
          <a:prstGeom prst="rect">
            <a:avLst/>
          </a:prstGeom>
        </p:spPr>
      </p:pic>
      <p:pic>
        <p:nvPicPr>
          <p:cNvPr id="7" name="Picture 6" descr="su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2584" y="1350000"/>
            <a:ext cx="3600000" cy="2880000"/>
          </a:xfrm>
          <a:prstGeom prst="rect">
            <a:avLst/>
          </a:prstGeom>
        </p:spPr>
      </p:pic>
      <p:pic>
        <p:nvPicPr>
          <p:cNvPr id="10" name="Picture 9" descr="an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14000" y="3978000"/>
            <a:ext cx="3600000" cy="2880000"/>
          </a:xfrm>
          <a:prstGeom prst="rect">
            <a:avLst/>
          </a:prstGeom>
        </p:spPr>
      </p:pic>
    </p:spTree>
    <p:extLst>
      <p:ext uri="{BB962C8B-B14F-4D97-AF65-F5344CB8AC3E}">
        <p14:creationId xmlns:p14="http://schemas.microsoft.com/office/powerpoint/2010/main" val="18141259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75342" y="3032353"/>
            <a:ext cx="8229600" cy="2092471"/>
          </a:xfrm>
        </p:spPr>
        <p:txBody>
          <a:bodyPr/>
          <a:lstStyle/>
          <a:p>
            <a:pPr marL="0" indent="0" algn="l">
              <a:spcBef>
                <a:spcPts val="1200"/>
              </a:spcBef>
            </a:pPr>
            <a:r>
              <a:rPr lang="en-GB" sz="4000" i="1" dirty="0" smtClean="0"/>
              <a:t>A quick jump forward to</a:t>
            </a:r>
            <a:br>
              <a:rPr lang="en-GB" sz="4000" i="1" dirty="0" smtClean="0"/>
            </a:br>
            <a:r>
              <a:rPr lang="en-GB" dirty="0" smtClean="0"/>
              <a:t>Static</a:t>
            </a:r>
            <a:r>
              <a:rPr lang="it-IT" dirty="0" smtClean="0"/>
              <a:t> Resource </a:t>
            </a:r>
            <a:br>
              <a:rPr lang="it-IT" dirty="0" smtClean="0"/>
            </a:br>
            <a:r>
              <a:rPr lang="en-GB" dirty="0"/>
              <a:t>c</a:t>
            </a:r>
            <a:r>
              <a:rPr lang="en-GB" dirty="0" smtClean="0"/>
              <a:t>onsumption</a:t>
            </a:r>
            <a:r>
              <a:rPr lang="it-IT" dirty="0" smtClean="0"/>
              <a:t> Analysis</a:t>
            </a:r>
            <a:endParaRPr lang="en-GB" dirty="0"/>
          </a:p>
        </p:txBody>
      </p:sp>
    </p:spTree>
    <p:extLst>
      <p:ext uri="{BB962C8B-B14F-4D97-AF65-F5344CB8AC3E}">
        <p14:creationId xmlns:p14="http://schemas.microsoft.com/office/powerpoint/2010/main" val="4113739175"/>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txBox="1">
            <a:spLocks/>
          </p:cNvSpPr>
          <p:nvPr/>
        </p:nvSpPr>
        <p:spPr bwMode="auto">
          <a:xfrm>
            <a:off x="8701088" y="6492875"/>
            <a:ext cx="442912" cy="36512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fld id="{2409B6F5-AF02-4901-A05A-A1E86CE873AF}" type="slidenum">
              <a:rPr kumimoji="0" lang="en-US" sz="1100" b="0" i="0" u="none" strike="noStrike" kern="1200" cap="none" spc="0" normalizeH="0" baseline="0" noProof="0" smtClean="0">
                <a:ln>
                  <a:noFill/>
                </a:ln>
                <a:solidFill>
                  <a:schemeClr val="tx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109</a:t>
            </a:fld>
            <a:endParaRPr kumimoji="0" lang="en-US" sz="1100" b="0" i="0" u="none" strike="noStrike" kern="1200" cap="none" spc="0" normalizeH="0" baseline="0" noProof="0" dirty="0">
              <a:ln>
                <a:noFill/>
              </a:ln>
              <a:solidFill>
                <a:schemeClr val="tx1"/>
              </a:solidFill>
              <a:effectLst/>
              <a:uLnTx/>
              <a:uFillTx/>
              <a:latin typeface="Arial" charset="0"/>
              <a:ea typeface="+mn-ea"/>
              <a:cs typeface="+mn-cs"/>
            </a:endParaRPr>
          </a:p>
        </p:txBody>
      </p:sp>
      <p:sp>
        <p:nvSpPr>
          <p:cNvPr id="5" name="Title 4"/>
          <p:cNvSpPr>
            <a:spLocks noGrp="1"/>
          </p:cNvSpPr>
          <p:nvPr>
            <p:ph type="title"/>
          </p:nvPr>
        </p:nvSpPr>
        <p:spPr/>
        <p:txBody>
          <a:bodyPr/>
          <a:lstStyle/>
          <a:p>
            <a:r>
              <a:rPr lang="en-GB" dirty="0" smtClean="0">
                <a:cs typeface="DejaVu Sans" pitchFamily="34" charset="0"/>
              </a:rPr>
              <a:t>Static Resource Analysis</a:t>
            </a:r>
            <a:endParaRPr lang="en-GB" dirty="0"/>
          </a:p>
        </p:txBody>
      </p:sp>
      <p:sp>
        <p:nvSpPr>
          <p:cNvPr id="6" name="Content Placeholder 5"/>
          <p:cNvSpPr>
            <a:spLocks noGrp="1"/>
          </p:cNvSpPr>
          <p:nvPr>
            <p:ph idx="1"/>
          </p:nvPr>
        </p:nvSpPr>
        <p:spPr>
          <a:xfrm>
            <a:off x="401638" y="1503363"/>
            <a:ext cx="8229600" cy="4862524"/>
          </a:xfrm>
        </p:spPr>
        <p:txBody>
          <a:bodyPr>
            <a:normAutofit lnSpcReduction="10000"/>
          </a:bodyPr>
          <a:lstStyle/>
          <a:p>
            <a:pPr marL="285750" indent="-285750" fontAlgn="auto">
              <a:spcBef>
                <a:spcPts val="1200"/>
              </a:spcBef>
              <a:spcAft>
                <a:spcPts val="0"/>
              </a:spcAft>
              <a:buClr>
                <a:srgbClr val="A50021"/>
              </a:buClr>
              <a:defRPr/>
            </a:pPr>
            <a:r>
              <a:rPr lang="en-GB" dirty="0" smtClean="0"/>
              <a:t>Techniques automatically infer </a:t>
            </a:r>
            <a:r>
              <a:rPr lang="en-GB" dirty="0" smtClean="0">
                <a:solidFill>
                  <a:srgbClr val="A50021"/>
                </a:solidFill>
              </a:rPr>
              <a:t>upper and lower bounds </a:t>
            </a:r>
            <a:r>
              <a:rPr lang="en-GB" dirty="0" smtClean="0"/>
              <a:t>on resource usage of a program.</a:t>
            </a:r>
          </a:p>
          <a:p>
            <a:pPr marL="285750" indent="-285750" fontAlgn="auto">
              <a:spcBef>
                <a:spcPts val="1200"/>
              </a:spcBef>
              <a:spcAft>
                <a:spcPts val="0"/>
              </a:spcAft>
              <a:buClr>
                <a:srgbClr val="A50021"/>
              </a:buClr>
              <a:defRPr/>
            </a:pPr>
            <a:r>
              <a:rPr lang="en-GB" dirty="0" smtClean="0"/>
              <a:t>Bounds expressed using </a:t>
            </a:r>
            <a:r>
              <a:rPr lang="en-GB" dirty="0" smtClean="0">
                <a:solidFill>
                  <a:srgbClr val="A50021"/>
                </a:solidFill>
              </a:rPr>
              <a:t>monotonic arithmetic functions per procedure</a:t>
            </a:r>
            <a:r>
              <a:rPr lang="en-GB" dirty="0" smtClean="0">
                <a:solidFill>
                  <a:schemeClr val="accent3">
                    <a:lumMod val="75000"/>
                  </a:schemeClr>
                </a:solidFill>
              </a:rPr>
              <a:t> </a:t>
            </a:r>
            <a:r>
              <a:rPr lang="en-GB" dirty="0" smtClean="0"/>
              <a:t>parameterized by program’s input size.</a:t>
            </a:r>
          </a:p>
          <a:p>
            <a:pPr marL="285750" indent="-285750" fontAlgn="auto">
              <a:spcBef>
                <a:spcPts val="1200"/>
              </a:spcBef>
              <a:spcAft>
                <a:spcPts val="0"/>
              </a:spcAft>
              <a:buClr>
                <a:srgbClr val="A50021"/>
              </a:buClr>
              <a:defRPr/>
            </a:pPr>
            <a:r>
              <a:rPr lang="en-GB" dirty="0" smtClean="0">
                <a:solidFill>
                  <a:srgbClr val="A50021"/>
                </a:solidFill>
              </a:rPr>
              <a:t>Verification</a:t>
            </a:r>
            <a:r>
              <a:rPr lang="en-GB" dirty="0" smtClean="0"/>
              <a:t> can be done statically by checking that the upper and lower bounds on resource usage defined in the specifications hold.</a:t>
            </a:r>
            <a:endParaRPr lang="en-GB" dirty="0"/>
          </a:p>
        </p:txBody>
      </p:sp>
    </p:spTree>
    <p:extLst>
      <p:ext uri="{BB962C8B-B14F-4D97-AF65-F5344CB8AC3E}">
        <p14:creationId xmlns:p14="http://schemas.microsoft.com/office/powerpoint/2010/main" val="614348048"/>
      </p:ext>
    </p:extLst>
  </p:cSld>
  <p:clrMapOvr>
    <a:masterClrMapping/>
  </p:clrMapOvr>
  <p:transition xmlns:p14="http://schemas.microsoft.com/office/powerpoint/2010/main"/>
  <p:timing>
    <p:tnLst>
      <p:par>
        <p:cTn xmlns:p14="http://schemas.microsoft.com/office/powerpoint/2010/main" id="1" dur="indefinite" restart="never" nodeType="tmRoot">
          <p:childTnLst>
            <p:seq>
              <p:cTn id="2" nodeType="mainSeq">
                <p:childTnLst>
                  <p:par>
                    <p:cTn id="3"/>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496545" y="6369954"/>
            <a:ext cx="8135007" cy="338554"/>
          </a:xfrm>
          <a:prstGeom prst="rect">
            <a:avLst/>
          </a:prstGeom>
          <a:noFill/>
        </p:spPr>
        <p:txBody>
          <a:bodyPr wrap="square" rtlCol="0">
            <a:spAutoFit/>
          </a:bodyPr>
          <a:lstStyle/>
          <a:p>
            <a:r>
              <a:rPr lang="en-GB" sz="800" dirty="0" smtClean="0">
                <a:solidFill>
                  <a:srgbClr val="BFBFBF"/>
                </a:solidFill>
              </a:rPr>
              <a:t>Pictures taken from the Energy Efficient Computing Brochure at: </a:t>
            </a:r>
            <a:r>
              <a:rPr lang="en-GB" sz="800" dirty="0" smtClean="0">
                <a:solidFill>
                  <a:srgbClr val="BFBFBF"/>
                </a:solidFill>
                <a:hlinkClick r:id="rId3"/>
              </a:rPr>
              <a:t>https://connect.innovateuk.org/documents/3158891/9517074/Energy%20Efficient%20Computing%20Magazine?version=1.0</a:t>
            </a:r>
            <a:r>
              <a:rPr lang="en-GB" sz="800" dirty="0" smtClean="0">
                <a:solidFill>
                  <a:srgbClr val="BFBFBF"/>
                </a:solidFill>
              </a:rPr>
              <a:t>   </a:t>
            </a:r>
            <a:endParaRPr lang="en-GB" sz="800" dirty="0">
              <a:solidFill>
                <a:srgbClr val="BFBFBF"/>
              </a:solidFill>
            </a:endParaRPr>
          </a:p>
        </p:txBody>
      </p:sp>
      <p:pic>
        <p:nvPicPr>
          <p:cNvPr id="5" name="Picture 5"/>
          <p:cNvPicPr>
            <a:picLocks noChangeAspect="1" noChangeArrowheads="1"/>
          </p:cNvPicPr>
          <p:nvPr/>
        </p:nvPicPr>
        <p:blipFill>
          <a:blip r:embed="rId4" cstate="print"/>
          <a:srcRect/>
          <a:stretch>
            <a:fillRect/>
          </a:stretch>
        </p:blipFill>
        <p:spPr bwMode="auto">
          <a:xfrm>
            <a:off x="1778000" y="407084"/>
            <a:ext cx="5500035" cy="5745026"/>
          </a:xfrm>
          <a:prstGeom prst="rect">
            <a:avLst/>
          </a:prstGeom>
          <a:noFill/>
          <a:ln w="9525">
            <a:noFill/>
            <a:miter lim="800000"/>
            <a:headEnd/>
            <a:tailEnd/>
          </a:ln>
        </p:spPr>
      </p:pic>
    </p:spTree>
    <p:extLst>
      <p:ext uri="{BB962C8B-B14F-4D97-AF65-F5344CB8AC3E}">
        <p14:creationId xmlns:p14="http://schemas.microsoft.com/office/powerpoint/2010/main" val="4084898602"/>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itle 1"/>
          <p:cNvSpPr>
            <a:spLocks noGrp="1"/>
          </p:cNvSpPr>
          <p:nvPr>
            <p:ph type="title"/>
          </p:nvPr>
        </p:nvSpPr>
        <p:spPr bwMode="auto">
          <a:noFill/>
          <a:ln>
            <a:miter lim="800000"/>
            <a:headEnd/>
            <a:tailEnd/>
          </a:ln>
        </p:spPr>
        <p:txBody>
          <a:bodyPr vert="horz" numCol="1" anchorCtr="0" compatLnSpc="1">
            <a:prstTxWarp prst="textNoShape">
              <a:avLst/>
            </a:prstTxWarp>
          </a:bodyPr>
          <a:lstStyle/>
          <a:p>
            <a:pPr algn="ctr"/>
            <a:r>
              <a:rPr lang="en-GB" sz="4800" smtClean="0"/>
              <a:t>Specified Resource Usage</a:t>
            </a:r>
          </a:p>
        </p:txBody>
      </p:sp>
      <p:graphicFrame>
        <p:nvGraphicFramePr>
          <p:cNvPr id="2050" name="Object 3"/>
          <p:cNvGraphicFramePr>
            <a:graphicFrameLocks noChangeAspect="1"/>
          </p:cNvGraphicFramePr>
          <p:nvPr/>
        </p:nvGraphicFramePr>
        <p:xfrm>
          <a:off x="342900" y="1781175"/>
          <a:ext cx="8456613" cy="4676775"/>
        </p:xfrm>
        <a:graphic>
          <a:graphicData uri="http://schemas.openxmlformats.org/presentationml/2006/ole">
            <mc:AlternateContent xmlns:mc="http://schemas.openxmlformats.org/markup-compatibility/2006">
              <mc:Choice xmlns:v="urn:schemas-microsoft-com:vml" Requires="v">
                <p:oleObj spid="_x0000_s243762" name="Acrobat Document" r:id="rId3" imgW="25247619" imgH="13961905" progId="AcroExch.Document.7">
                  <p:embed/>
                </p:oleObj>
              </mc:Choice>
              <mc:Fallback>
                <p:oleObj name="Acrobat Document" r:id="rId3" imgW="25247619" imgH="13961905" progId="AcroExch.Document.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 y="1781175"/>
                        <a:ext cx="8456613" cy="4676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2" name="CustomShape 2"/>
          <p:cNvSpPr>
            <a:spLocks noChangeArrowheads="1"/>
          </p:cNvSpPr>
          <p:nvPr/>
        </p:nvSpPr>
        <p:spPr bwMode="auto">
          <a:xfrm>
            <a:off x="609600" y="6386513"/>
            <a:ext cx="8228013" cy="301625"/>
          </a:xfrm>
          <a:prstGeom prst="rect">
            <a:avLst/>
          </a:prstGeom>
          <a:noFill/>
          <a:ln w="9525">
            <a:noFill/>
            <a:miter lim="800000"/>
            <a:headEnd/>
            <a:tailEnd/>
          </a:ln>
        </p:spPr>
        <p:txBody>
          <a:bodyPr lIns="90000" tIns="45000" rIns="90000" bIns="45000"/>
          <a:lstStyle/>
          <a:p>
            <a:pPr fontAlgn="t"/>
            <a:r>
              <a:rPr lang="en-GB" sz="1400">
                <a:latin typeface="Calibri" pitchFamily="34" charset="0"/>
                <a:cs typeface="DejaVu Sans" pitchFamily="34" charset="0"/>
              </a:rPr>
              <a:t>Source: Pedro Lopez Garcia, IMDEA Software Research Institute</a:t>
            </a:r>
            <a:endParaRPr lang="en-GB" sz="900">
              <a:solidFill>
                <a:srgbClr val="FF0000"/>
              </a:solidFill>
              <a:latin typeface="Calibri" pitchFamily="34" charset="0"/>
              <a:cs typeface="DejaVu Sans" pitchFamily="34" charset="0"/>
            </a:endParaRPr>
          </a:p>
        </p:txBody>
      </p:sp>
      <p:sp>
        <p:nvSpPr>
          <p:cNvPr id="2053" name="Slide Number Placeholder 5"/>
          <p:cNvSpPr txBox="1">
            <a:spLocks/>
          </p:cNvSpPr>
          <p:nvPr/>
        </p:nvSpPr>
        <p:spPr bwMode="auto">
          <a:xfrm>
            <a:off x="8701088" y="6492875"/>
            <a:ext cx="442912" cy="365125"/>
          </a:xfrm>
          <a:prstGeom prst="rect">
            <a:avLst/>
          </a:prstGeom>
          <a:noFill/>
          <a:ln w="9525">
            <a:noFill/>
            <a:miter lim="800000"/>
            <a:headEnd/>
            <a:tailEnd/>
          </a:ln>
        </p:spPr>
        <p:txBody>
          <a:bodyPr/>
          <a:lstStyle/>
          <a:p>
            <a:fld id="{B210D0B0-3524-40B2-9A39-34D15F106D12}" type="slidenum">
              <a:rPr lang="en-US" sz="1100">
                <a:cs typeface="DejaVu Sans" pitchFamily="34" charset="0"/>
              </a:rPr>
              <a:pPr/>
              <a:t>110</a:t>
            </a:fld>
            <a:endParaRPr lang="en-US" sz="1100">
              <a:cs typeface="DejaVu Sans" pitchFamily="34" charset="0"/>
            </a:endParaRPr>
          </a:p>
        </p:txBody>
      </p:sp>
    </p:spTree>
    <p:extLst>
      <p:ext uri="{BB962C8B-B14F-4D97-AF65-F5344CB8AC3E}">
        <p14:creationId xmlns:p14="http://schemas.microsoft.com/office/powerpoint/2010/main" val="4211453081"/>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Title 1"/>
          <p:cNvSpPr>
            <a:spLocks noGrp="1"/>
          </p:cNvSpPr>
          <p:nvPr>
            <p:ph type="title"/>
          </p:nvPr>
        </p:nvSpPr>
        <p:spPr bwMode="auto">
          <a:noFill/>
          <a:ln>
            <a:miter lim="800000"/>
            <a:headEnd/>
            <a:tailEnd/>
          </a:ln>
        </p:spPr>
        <p:txBody>
          <a:bodyPr vert="horz" numCol="1" anchorCtr="0" compatLnSpc="1">
            <a:prstTxWarp prst="textNoShape">
              <a:avLst/>
            </a:prstTxWarp>
          </a:bodyPr>
          <a:lstStyle/>
          <a:p>
            <a:pPr algn="ctr"/>
            <a:r>
              <a:rPr lang="en-GB" sz="4800" smtClean="0"/>
              <a:t>Analysis Result</a:t>
            </a:r>
          </a:p>
        </p:txBody>
      </p:sp>
      <p:graphicFrame>
        <p:nvGraphicFramePr>
          <p:cNvPr id="3074" name="Rectangle 2"/>
          <p:cNvGraphicFramePr>
            <a:graphicFrameLocks/>
          </p:cNvGraphicFramePr>
          <p:nvPr/>
        </p:nvGraphicFramePr>
        <p:xfrm>
          <a:off x="1524000" y="2160588"/>
          <a:ext cx="6096000" cy="4064000"/>
        </p:xfrm>
        <a:graphic>
          <a:graphicData uri="http://schemas.openxmlformats.org/presentationml/2006/ole">
            <mc:AlternateContent xmlns:mc="http://schemas.openxmlformats.org/markup-compatibility/2006">
              <mc:Choice xmlns:v="urn:schemas-microsoft-com:vml" Requires="v">
                <p:oleObj spid="_x0000_s244833" name="Acrobat Document" r:id="rId3" imgW="0" imgH="0" progId="AcroExch.Document.7">
                  <p:embed/>
                </p:oleObj>
              </mc:Choice>
              <mc:Fallback>
                <p:oleObj name="Acrobat Document" r:id="rId3" imgW="0" imgH="0" progId="AcroExch.Document.7">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000" y="2160588"/>
                        <a:ext cx="6096000" cy="40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75" name="Object 4"/>
          <p:cNvGraphicFramePr>
            <a:graphicFrameLocks noChangeAspect="1"/>
          </p:cNvGraphicFramePr>
          <p:nvPr/>
        </p:nvGraphicFramePr>
        <p:xfrm>
          <a:off x="341313" y="1781175"/>
          <a:ext cx="8445500" cy="4672013"/>
        </p:xfrm>
        <a:graphic>
          <a:graphicData uri="http://schemas.openxmlformats.org/presentationml/2006/ole">
            <mc:AlternateContent xmlns:mc="http://schemas.openxmlformats.org/markup-compatibility/2006">
              <mc:Choice xmlns:v="urn:schemas-microsoft-com:vml" Requires="v">
                <p:oleObj spid="_x0000_s244834" name="Acrobat Document" r:id="rId4" imgW="25247619" imgH="13961905" progId="AcroExch.Document.7">
                  <p:embed/>
                </p:oleObj>
              </mc:Choice>
              <mc:Fallback>
                <p:oleObj name="Acrobat Document" r:id="rId4" imgW="25247619" imgH="13961905" progId="AcroExch.Document.7">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313" y="1781175"/>
                        <a:ext cx="8445500" cy="4672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7" name="CustomShape 2"/>
          <p:cNvSpPr>
            <a:spLocks noChangeArrowheads="1"/>
          </p:cNvSpPr>
          <p:nvPr/>
        </p:nvSpPr>
        <p:spPr bwMode="auto">
          <a:xfrm>
            <a:off x="609600" y="6386513"/>
            <a:ext cx="8228013" cy="301625"/>
          </a:xfrm>
          <a:prstGeom prst="rect">
            <a:avLst/>
          </a:prstGeom>
          <a:noFill/>
          <a:ln w="9525">
            <a:noFill/>
            <a:miter lim="800000"/>
            <a:headEnd/>
            <a:tailEnd/>
          </a:ln>
        </p:spPr>
        <p:txBody>
          <a:bodyPr lIns="90000" tIns="45000" rIns="90000" bIns="45000"/>
          <a:lstStyle/>
          <a:p>
            <a:pPr fontAlgn="t"/>
            <a:r>
              <a:rPr lang="en-GB" sz="1400">
                <a:latin typeface="Calibri" pitchFamily="34" charset="0"/>
                <a:cs typeface="DejaVu Sans" pitchFamily="34" charset="0"/>
              </a:rPr>
              <a:t>Source: Pedro Lopez Garcia, IMDEA Software Research Institute</a:t>
            </a:r>
            <a:endParaRPr lang="en-GB" sz="900">
              <a:solidFill>
                <a:srgbClr val="FF0000"/>
              </a:solidFill>
              <a:latin typeface="Calibri" pitchFamily="34" charset="0"/>
              <a:cs typeface="DejaVu Sans" pitchFamily="34" charset="0"/>
            </a:endParaRPr>
          </a:p>
        </p:txBody>
      </p:sp>
      <p:sp>
        <p:nvSpPr>
          <p:cNvPr id="3078" name="Slide Number Placeholder 5"/>
          <p:cNvSpPr txBox="1">
            <a:spLocks/>
          </p:cNvSpPr>
          <p:nvPr/>
        </p:nvSpPr>
        <p:spPr bwMode="auto">
          <a:xfrm>
            <a:off x="8701088" y="6492875"/>
            <a:ext cx="442912" cy="365125"/>
          </a:xfrm>
          <a:prstGeom prst="rect">
            <a:avLst/>
          </a:prstGeom>
          <a:noFill/>
          <a:ln w="9525">
            <a:noFill/>
            <a:miter lim="800000"/>
            <a:headEnd/>
            <a:tailEnd/>
          </a:ln>
        </p:spPr>
        <p:txBody>
          <a:bodyPr/>
          <a:lstStyle/>
          <a:p>
            <a:fld id="{CA1ED0B9-6284-418A-BC90-9E69D464F5A0}" type="slidenum">
              <a:rPr lang="en-US" sz="1100">
                <a:cs typeface="DejaVu Sans" pitchFamily="34" charset="0"/>
              </a:rPr>
              <a:pPr/>
              <a:t>111</a:t>
            </a:fld>
            <a:endParaRPr lang="en-US" sz="1100">
              <a:cs typeface="DejaVu Sans" pitchFamily="34" charset="0"/>
            </a:endParaRPr>
          </a:p>
        </p:txBody>
      </p:sp>
    </p:spTree>
    <p:extLst>
      <p:ext uri="{BB962C8B-B14F-4D97-AF65-F5344CB8AC3E}">
        <p14:creationId xmlns:p14="http://schemas.microsoft.com/office/powerpoint/2010/main" val="3509038169"/>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itle 1"/>
          <p:cNvSpPr>
            <a:spLocks noGrp="1"/>
          </p:cNvSpPr>
          <p:nvPr>
            <p:ph type="title"/>
          </p:nvPr>
        </p:nvSpPr>
        <p:spPr bwMode="auto">
          <a:noFill/>
          <a:ln>
            <a:miter lim="800000"/>
            <a:headEnd/>
            <a:tailEnd/>
          </a:ln>
        </p:spPr>
        <p:txBody>
          <a:bodyPr vert="horz" numCol="1" anchorCtr="0" compatLnSpc="1">
            <a:prstTxWarp prst="textNoShape">
              <a:avLst/>
            </a:prstTxWarp>
          </a:bodyPr>
          <a:lstStyle/>
          <a:p>
            <a:pPr algn="ctr"/>
            <a:r>
              <a:rPr lang="en-GB" sz="4800" smtClean="0"/>
              <a:t>Verification</a:t>
            </a:r>
          </a:p>
        </p:txBody>
      </p:sp>
      <p:graphicFrame>
        <p:nvGraphicFramePr>
          <p:cNvPr id="4098" name="Object 2"/>
          <p:cNvGraphicFramePr>
            <a:graphicFrameLocks noChangeAspect="1"/>
          </p:cNvGraphicFramePr>
          <p:nvPr/>
        </p:nvGraphicFramePr>
        <p:xfrm>
          <a:off x="341313" y="1781175"/>
          <a:ext cx="8359775" cy="4622800"/>
        </p:xfrm>
        <a:graphic>
          <a:graphicData uri="http://schemas.openxmlformats.org/presentationml/2006/ole">
            <mc:AlternateContent xmlns:mc="http://schemas.openxmlformats.org/markup-compatibility/2006">
              <mc:Choice xmlns:v="urn:schemas-microsoft-com:vml" Requires="v">
                <p:oleObj spid="_x0000_s245810" name="Acrobat Document" r:id="rId3" imgW="25247619" imgH="13961905" progId="AcroExch.Document.7">
                  <p:embed/>
                </p:oleObj>
              </mc:Choice>
              <mc:Fallback>
                <p:oleObj name="Acrobat Document" r:id="rId3" imgW="25247619" imgH="13961905" progId="AcroExch.Document.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313" y="1781175"/>
                        <a:ext cx="8359775" cy="462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0" name="CustomShape 2"/>
          <p:cNvSpPr>
            <a:spLocks noChangeArrowheads="1"/>
          </p:cNvSpPr>
          <p:nvPr/>
        </p:nvSpPr>
        <p:spPr bwMode="auto">
          <a:xfrm>
            <a:off x="609600" y="6386513"/>
            <a:ext cx="8228013" cy="301625"/>
          </a:xfrm>
          <a:prstGeom prst="rect">
            <a:avLst/>
          </a:prstGeom>
          <a:noFill/>
          <a:ln w="9525">
            <a:noFill/>
            <a:miter lim="800000"/>
            <a:headEnd/>
            <a:tailEnd/>
          </a:ln>
        </p:spPr>
        <p:txBody>
          <a:bodyPr lIns="90000" tIns="45000" rIns="90000" bIns="45000"/>
          <a:lstStyle/>
          <a:p>
            <a:pPr fontAlgn="t"/>
            <a:r>
              <a:rPr lang="en-GB" sz="1400">
                <a:latin typeface="Calibri" pitchFamily="34" charset="0"/>
                <a:cs typeface="DejaVu Sans" pitchFamily="34" charset="0"/>
              </a:rPr>
              <a:t>Source: Pedro Lopez Garcia, IMDEA Software Research Institute</a:t>
            </a:r>
            <a:endParaRPr lang="en-GB" sz="900">
              <a:solidFill>
                <a:srgbClr val="FF0000"/>
              </a:solidFill>
              <a:latin typeface="Calibri" pitchFamily="34" charset="0"/>
              <a:cs typeface="DejaVu Sans" pitchFamily="34" charset="0"/>
            </a:endParaRPr>
          </a:p>
        </p:txBody>
      </p:sp>
      <p:sp>
        <p:nvSpPr>
          <p:cNvPr id="4101" name="Slide Number Placeholder 5"/>
          <p:cNvSpPr txBox="1">
            <a:spLocks/>
          </p:cNvSpPr>
          <p:nvPr/>
        </p:nvSpPr>
        <p:spPr bwMode="auto">
          <a:xfrm>
            <a:off x="8701088" y="6492875"/>
            <a:ext cx="442912" cy="365125"/>
          </a:xfrm>
          <a:prstGeom prst="rect">
            <a:avLst/>
          </a:prstGeom>
          <a:noFill/>
          <a:ln w="9525">
            <a:noFill/>
            <a:miter lim="800000"/>
            <a:headEnd/>
            <a:tailEnd/>
          </a:ln>
        </p:spPr>
        <p:txBody>
          <a:bodyPr/>
          <a:lstStyle/>
          <a:p>
            <a:fld id="{F23DCB1A-BC32-467F-BC69-3971DA32016E}" type="slidenum">
              <a:rPr lang="en-US" sz="1100">
                <a:cs typeface="DejaVu Sans" pitchFamily="34" charset="0"/>
              </a:rPr>
              <a:pPr/>
              <a:t>112</a:t>
            </a:fld>
            <a:endParaRPr lang="en-US" sz="1100">
              <a:cs typeface="DejaVu Sans" pitchFamily="34" charset="0"/>
            </a:endParaRPr>
          </a:p>
        </p:txBody>
      </p:sp>
    </p:spTree>
    <p:extLst>
      <p:ext uri="{BB962C8B-B14F-4D97-AF65-F5344CB8AC3E}">
        <p14:creationId xmlns:p14="http://schemas.microsoft.com/office/powerpoint/2010/main" val="878029521"/>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p:nvPr>
        </p:nvSpPr>
        <p:spPr>
          <a:xfrm>
            <a:off x="427316" y="1440166"/>
            <a:ext cx="8567271" cy="5089128"/>
          </a:xfrm>
        </p:spPr>
        <p:txBody>
          <a:bodyPr/>
          <a:lstStyle/>
          <a:p>
            <a:r>
              <a:rPr lang="en-GB" dirty="0" smtClean="0"/>
              <a:t>Worst Case Execution Time (WCET) Analysis:</a:t>
            </a:r>
          </a:p>
          <a:p>
            <a:pPr lvl="1"/>
            <a:r>
              <a:rPr lang="en-GB" sz="2400" dirty="0" smtClean="0"/>
              <a:t>WCET model</a:t>
            </a:r>
          </a:p>
          <a:p>
            <a:pPr lvl="1"/>
            <a:r>
              <a:rPr lang="en-GB" sz="2400" dirty="0" smtClean="0"/>
              <a:t>WCET bounds (are often safety critical)</a:t>
            </a:r>
          </a:p>
          <a:p>
            <a:pPr lvl="2">
              <a:spcBef>
                <a:spcPts val="0"/>
              </a:spcBef>
            </a:pPr>
            <a:r>
              <a:rPr lang="en-GB" sz="2000" dirty="0" smtClean="0"/>
              <a:t>safe, i.e. no underestimation</a:t>
            </a:r>
          </a:p>
          <a:p>
            <a:pPr lvl="2">
              <a:spcBef>
                <a:spcPts val="0"/>
              </a:spcBef>
            </a:pPr>
            <a:r>
              <a:rPr lang="en-GB" sz="2000" dirty="0" smtClean="0"/>
              <a:t>tight, i.e. ideally very little overestimation</a:t>
            </a:r>
          </a:p>
          <a:p>
            <a:pPr marL="0" indent="0">
              <a:buNone/>
            </a:pPr>
            <a:r>
              <a:rPr lang="en-GB" sz="3600" b="1" dirty="0" smtClean="0">
                <a:solidFill>
                  <a:srgbClr val="A50021"/>
                </a:solidFill>
              </a:rPr>
              <a:t> </a:t>
            </a:r>
            <a:endParaRPr lang="en-GB" sz="4400" b="1" dirty="0" smtClean="0">
              <a:solidFill>
                <a:srgbClr val="A50021"/>
              </a:solidFill>
            </a:endParaRPr>
          </a:p>
          <a:p>
            <a:pPr marL="0" indent="0">
              <a:buNone/>
            </a:pPr>
            <a:r>
              <a:rPr lang="en-GB" sz="4400" b="1" dirty="0" smtClean="0">
                <a:solidFill>
                  <a:srgbClr val="A50021"/>
                </a:solidFill>
              </a:rPr>
              <a:t> </a:t>
            </a:r>
          </a:p>
          <a:p>
            <a:pPr marL="0" indent="0">
              <a:buNone/>
            </a:pPr>
            <a:r>
              <a:rPr lang="en-GB" sz="4400" b="1" dirty="0" smtClean="0">
                <a:solidFill>
                  <a:srgbClr val="A50021"/>
                </a:solidFill>
              </a:rPr>
              <a:t> </a:t>
            </a:r>
            <a:endParaRPr lang="en-GB" sz="4400" b="1" dirty="0">
              <a:solidFill>
                <a:srgbClr val="A50021"/>
              </a:solidFill>
            </a:endParaRPr>
          </a:p>
          <a:p>
            <a:pPr marL="0" indent="0">
              <a:buNone/>
            </a:pPr>
            <a:r>
              <a:rPr lang="en-GB" b="1" dirty="0" smtClean="0">
                <a:solidFill>
                  <a:srgbClr val="A50021"/>
                </a:solidFill>
              </a:rPr>
              <a:t>Does this work for energy consumption analysis?</a:t>
            </a:r>
            <a:endParaRPr lang="en-GB" b="1" dirty="0">
              <a:solidFill>
                <a:srgbClr val="A50021"/>
              </a:solidFill>
            </a:endParaRPr>
          </a:p>
        </p:txBody>
      </p:sp>
      <p:sp>
        <p:nvSpPr>
          <p:cNvPr id="3" name="Title 2"/>
          <p:cNvSpPr>
            <a:spLocks noGrp="1"/>
          </p:cNvSpPr>
          <p:nvPr>
            <p:ph type="title" idx="10"/>
          </p:nvPr>
        </p:nvSpPr>
        <p:spPr/>
        <p:txBody>
          <a:bodyPr/>
          <a:lstStyle/>
          <a:p>
            <a:r>
              <a:rPr lang="en-GB" dirty="0" smtClean="0"/>
              <a:t>Worst Case Execution Time</a:t>
            </a:r>
            <a:endParaRPr lang="en-GB" dirty="0"/>
          </a:p>
        </p:txBody>
      </p:sp>
      <p:pic>
        <p:nvPicPr>
          <p:cNvPr id="5" name="Picture 4" descr="Screen Shot 2016-08-14 at 23.04.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918" y="3466353"/>
            <a:ext cx="5578040" cy="2510118"/>
          </a:xfrm>
          <a:prstGeom prst="rect">
            <a:avLst/>
          </a:prstGeom>
        </p:spPr>
      </p:pic>
      <p:sp>
        <p:nvSpPr>
          <p:cNvPr id="7" name="Rectangle 6"/>
          <p:cNvSpPr/>
          <p:nvPr/>
        </p:nvSpPr>
        <p:spPr>
          <a:xfrm>
            <a:off x="6379882" y="4117805"/>
            <a:ext cx="2569883" cy="830997"/>
          </a:xfrm>
          <a:prstGeom prst="rect">
            <a:avLst/>
          </a:prstGeom>
        </p:spPr>
        <p:txBody>
          <a:bodyPr wrap="square">
            <a:spAutoFit/>
          </a:bodyPr>
          <a:lstStyle/>
          <a:p>
            <a:r>
              <a:rPr lang="en-GB" sz="1200" dirty="0" smtClean="0"/>
              <a:t>From “The </a:t>
            </a:r>
            <a:r>
              <a:rPr lang="en-GB" sz="1200" dirty="0"/>
              <a:t>Worst-Case Execution-Time </a:t>
            </a:r>
            <a:r>
              <a:rPr lang="en-GB" sz="1200" dirty="0" smtClean="0"/>
              <a:t>Problem — Overview </a:t>
            </a:r>
            <a:r>
              <a:rPr lang="en-GB" sz="1200" dirty="0"/>
              <a:t>of Methods and Survey of </a:t>
            </a:r>
            <a:r>
              <a:rPr lang="en-GB" sz="1200" dirty="0" smtClean="0"/>
              <a:t>Tools” by WILHELM et al. (2008)</a:t>
            </a:r>
            <a:endParaRPr lang="en-GB" sz="1200" dirty="0"/>
          </a:p>
        </p:txBody>
      </p:sp>
    </p:spTree>
    <p:extLst>
      <p:ext uri="{BB962C8B-B14F-4D97-AF65-F5344CB8AC3E}">
        <p14:creationId xmlns:p14="http://schemas.microsoft.com/office/powerpoint/2010/main" val="39384011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p:nvPr>
        </p:nvSpPr>
        <p:spPr>
          <a:xfrm>
            <a:off x="352611" y="1425225"/>
            <a:ext cx="8552329" cy="4909833"/>
          </a:xfrm>
        </p:spPr>
        <p:txBody>
          <a:bodyPr/>
          <a:lstStyle/>
          <a:p>
            <a:r>
              <a:rPr lang="en-GB" sz="2800" dirty="0" smtClean="0">
                <a:latin typeface="+mn-lt"/>
              </a:rPr>
              <a:t>WCEC analysis goes well beyond WCET analysis.</a:t>
            </a:r>
          </a:p>
          <a:p>
            <a:pPr lvl="1"/>
            <a:r>
              <a:rPr lang="en-GB" sz="2000" dirty="0" smtClean="0"/>
              <a:t>data independence of execution time through the use of synchronous logic</a:t>
            </a:r>
          </a:p>
          <a:p>
            <a:pPr lvl="1"/>
            <a:r>
              <a:rPr lang="en-GB" sz="2000" dirty="0" smtClean="0"/>
              <a:t>embedded real-time systems that are timing predictable execute instructions in a fixed number of clock cycles</a:t>
            </a:r>
          </a:p>
          <a:p>
            <a:pPr lvl="1"/>
            <a:r>
              <a:rPr lang="en-GB" sz="2000" dirty="0" smtClean="0"/>
              <a:t>WCET then depends only on the WC execution path</a:t>
            </a:r>
          </a:p>
          <a:p>
            <a:r>
              <a:rPr lang="en-GB" sz="2800" dirty="0" smtClean="0">
                <a:latin typeface="+mn-lt"/>
              </a:rPr>
              <a:t>Energy consumption is data dependent.</a:t>
            </a:r>
            <a:endParaRPr lang="en-GB" sz="2800" dirty="0">
              <a:latin typeface="+mn-lt"/>
            </a:endParaRPr>
          </a:p>
          <a:p>
            <a:pPr lvl="1"/>
            <a:r>
              <a:rPr lang="en-GB" sz="2400" dirty="0" smtClean="0"/>
              <a:t>Data dependent energy modelling</a:t>
            </a:r>
          </a:p>
          <a:p>
            <a:pPr marL="914400" lvl="2" indent="0">
              <a:buNone/>
            </a:pPr>
            <a:endParaRPr lang="en-GB" dirty="0" smtClean="0"/>
          </a:p>
        </p:txBody>
      </p:sp>
      <p:sp>
        <p:nvSpPr>
          <p:cNvPr id="3" name="Title 2"/>
          <p:cNvSpPr>
            <a:spLocks noGrp="1"/>
          </p:cNvSpPr>
          <p:nvPr>
            <p:ph type="title" idx="10"/>
          </p:nvPr>
        </p:nvSpPr>
        <p:spPr/>
        <p:txBody>
          <a:bodyPr/>
          <a:lstStyle/>
          <a:p>
            <a:r>
              <a:rPr lang="en-GB" dirty="0" smtClean="0"/>
              <a:t>Worst Case Energy Consumption</a:t>
            </a:r>
            <a:endParaRPr lang="en-GB" dirty="0"/>
          </a:p>
        </p:txBody>
      </p:sp>
    </p:spTree>
    <p:extLst>
      <p:ext uri="{BB962C8B-B14F-4D97-AF65-F5344CB8AC3E}">
        <p14:creationId xmlns:p14="http://schemas.microsoft.com/office/powerpoint/2010/main" val="1056252107"/>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descr="Data Dependent Energy Modeling.arXiv-first-pa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1967" y="0"/>
            <a:ext cx="6258347" cy="6858000"/>
          </a:xfrm>
          <a:prstGeom prst="rect">
            <a:avLst/>
          </a:prstGeom>
        </p:spPr>
      </p:pic>
    </p:spTree>
    <p:extLst>
      <p:ext uri="{BB962C8B-B14F-4D97-AF65-F5344CB8AC3E}">
        <p14:creationId xmlns:p14="http://schemas.microsoft.com/office/powerpoint/2010/main" val="3917603577"/>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p:nvPr>
        </p:nvSpPr>
        <p:spPr>
          <a:xfrm>
            <a:off x="352611" y="1425225"/>
            <a:ext cx="8552329" cy="5029363"/>
          </a:xfrm>
        </p:spPr>
        <p:txBody>
          <a:bodyPr/>
          <a:lstStyle/>
          <a:p>
            <a:r>
              <a:rPr lang="en-GB" sz="2800" dirty="0" smtClean="0">
                <a:latin typeface="+mn-lt"/>
              </a:rPr>
              <a:t>WCEC analysis goes well beyond WCET analysis.</a:t>
            </a:r>
          </a:p>
          <a:p>
            <a:pPr lvl="1"/>
            <a:r>
              <a:rPr lang="en-GB" sz="2000" dirty="0" smtClean="0"/>
              <a:t>data independence of execution time through the use of synchronous logic</a:t>
            </a:r>
          </a:p>
          <a:p>
            <a:pPr lvl="1"/>
            <a:r>
              <a:rPr lang="en-GB" sz="2000" dirty="0" smtClean="0"/>
              <a:t>embedded real-time systems that are timing predictable execute instructions in a fixed number of clock cycles</a:t>
            </a:r>
          </a:p>
          <a:p>
            <a:pPr lvl="1"/>
            <a:r>
              <a:rPr lang="en-GB" sz="2000" dirty="0" smtClean="0"/>
              <a:t>WCET then depends only on the WC execution path</a:t>
            </a:r>
          </a:p>
          <a:p>
            <a:r>
              <a:rPr lang="en-GB" sz="2800" dirty="0" smtClean="0">
                <a:latin typeface="+mn-lt"/>
              </a:rPr>
              <a:t>Energy consumption is data dependent.</a:t>
            </a:r>
            <a:endParaRPr lang="en-GB" sz="2800" dirty="0">
              <a:latin typeface="+mn-lt"/>
            </a:endParaRPr>
          </a:p>
          <a:p>
            <a:pPr lvl="1"/>
            <a:r>
              <a:rPr lang="en-GB" sz="2400" dirty="0" smtClean="0"/>
              <a:t>Data dependent energy modelling</a:t>
            </a:r>
          </a:p>
          <a:p>
            <a:pPr lvl="1"/>
            <a:r>
              <a:rPr lang="en-GB" sz="2400" dirty="0"/>
              <a:t>Critical questions: </a:t>
            </a:r>
          </a:p>
          <a:p>
            <a:pPr lvl="2"/>
            <a:r>
              <a:rPr lang="en-GB" sz="2000" i="1" dirty="0"/>
              <a:t>Which data should be used to characterize a WCEC model?</a:t>
            </a:r>
          </a:p>
          <a:p>
            <a:pPr lvl="2"/>
            <a:r>
              <a:rPr lang="en-GB" sz="2000" i="1" dirty="0"/>
              <a:t>Which data causes the WCEC for a given program?</a:t>
            </a:r>
          </a:p>
          <a:p>
            <a:pPr lvl="2"/>
            <a:r>
              <a:rPr lang="en-GB" sz="2000" i="1" dirty="0"/>
              <a:t>Which data triggers the most switching during the execution of the program?</a:t>
            </a:r>
          </a:p>
          <a:p>
            <a:pPr marL="914400" lvl="2" indent="0">
              <a:buNone/>
            </a:pPr>
            <a:endParaRPr lang="en-GB" dirty="0" smtClean="0"/>
          </a:p>
        </p:txBody>
      </p:sp>
      <p:sp>
        <p:nvSpPr>
          <p:cNvPr id="3" name="Title 2"/>
          <p:cNvSpPr>
            <a:spLocks noGrp="1"/>
          </p:cNvSpPr>
          <p:nvPr>
            <p:ph type="title" idx="10"/>
          </p:nvPr>
        </p:nvSpPr>
        <p:spPr/>
        <p:txBody>
          <a:bodyPr/>
          <a:lstStyle/>
          <a:p>
            <a:r>
              <a:rPr lang="en-GB" dirty="0" smtClean="0"/>
              <a:t>Worst Case Energy Consumption</a:t>
            </a:r>
            <a:endParaRPr lang="en-GB" dirty="0"/>
          </a:p>
        </p:txBody>
      </p:sp>
    </p:spTree>
    <p:extLst>
      <p:ext uri="{BB962C8B-B14F-4D97-AF65-F5344CB8AC3E}">
        <p14:creationId xmlns:p14="http://schemas.microsoft.com/office/powerpoint/2010/main" val="3062630645"/>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idx="10"/>
          </p:nvPr>
        </p:nvSpPr>
        <p:spPr/>
        <p:txBody>
          <a:bodyPr/>
          <a:lstStyle/>
          <a:p>
            <a:endParaRPr lang="en-GB"/>
          </a:p>
        </p:txBody>
      </p:sp>
      <p:pic>
        <p:nvPicPr>
          <p:cNvPr id="5" name="Picture 4" descr="Screen Shot 2016-04-13 at 08.52.4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651" y="0"/>
            <a:ext cx="7741054" cy="6858000"/>
          </a:xfrm>
          <a:prstGeom prst="rect">
            <a:avLst/>
          </a:prstGeom>
        </p:spPr>
      </p:pic>
    </p:spTree>
    <p:extLst>
      <p:ext uri="{BB962C8B-B14F-4D97-AF65-F5344CB8AC3E}">
        <p14:creationId xmlns:p14="http://schemas.microsoft.com/office/powerpoint/2010/main" val="2415452091"/>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24557" y="6237431"/>
            <a:ext cx="8396110" cy="523220"/>
          </a:xfrm>
          <a:prstGeom prst="rect">
            <a:avLst/>
          </a:prstGeom>
        </p:spPr>
        <p:txBody>
          <a:bodyPr wrap="square">
            <a:spAutoFit/>
          </a:bodyPr>
          <a:lstStyle/>
          <a:p>
            <a:r>
              <a:rPr lang="en-GB" sz="1400" dirty="0" smtClean="0">
                <a:solidFill>
                  <a:srgbClr val="3366FF"/>
                </a:solidFill>
              </a:rPr>
              <a:t>J. Morse, S. </a:t>
            </a:r>
            <a:r>
              <a:rPr lang="en-GB" sz="1400" dirty="0" err="1" smtClean="0">
                <a:solidFill>
                  <a:srgbClr val="3366FF"/>
                </a:solidFill>
              </a:rPr>
              <a:t>Kerrison</a:t>
            </a:r>
            <a:r>
              <a:rPr lang="en-GB" sz="1400" dirty="0" smtClean="0">
                <a:solidFill>
                  <a:srgbClr val="3366FF"/>
                </a:solidFill>
              </a:rPr>
              <a:t> </a:t>
            </a:r>
            <a:r>
              <a:rPr lang="en-GB" sz="1400" dirty="0">
                <a:solidFill>
                  <a:srgbClr val="3366FF"/>
                </a:solidFill>
              </a:rPr>
              <a:t>and </a:t>
            </a:r>
            <a:r>
              <a:rPr lang="en-GB" sz="1400" dirty="0" smtClean="0">
                <a:solidFill>
                  <a:srgbClr val="3366FF"/>
                </a:solidFill>
              </a:rPr>
              <a:t>K. </a:t>
            </a:r>
            <a:r>
              <a:rPr lang="en-GB" sz="1400" dirty="0">
                <a:solidFill>
                  <a:srgbClr val="3366FF"/>
                </a:solidFill>
              </a:rPr>
              <a:t>Eder. </a:t>
            </a:r>
            <a:r>
              <a:rPr lang="en-GB" sz="1400" dirty="0" smtClean="0">
                <a:solidFill>
                  <a:srgbClr val="3366FF"/>
                </a:solidFill>
              </a:rPr>
              <a:t>2016. “On the infeasibility of analysing worst case dynamic energy”. (under review) </a:t>
            </a:r>
            <a:r>
              <a:rPr lang="en-GB" sz="1400" dirty="0" smtClean="0">
                <a:solidFill>
                  <a:srgbClr val="3366FF"/>
                </a:solidFill>
                <a:hlinkClick r:id="rId3"/>
              </a:rPr>
              <a:t>http</a:t>
            </a:r>
            <a:r>
              <a:rPr lang="en-GB" sz="1400" dirty="0">
                <a:solidFill>
                  <a:srgbClr val="3366FF"/>
                </a:solidFill>
                <a:hlinkClick r:id="rId3"/>
              </a:rPr>
              <a:t>://</a:t>
            </a:r>
            <a:r>
              <a:rPr lang="en-GB" sz="1400" dirty="0" err="1">
                <a:solidFill>
                  <a:srgbClr val="3366FF"/>
                </a:solidFill>
                <a:hlinkClick r:id="rId3"/>
              </a:rPr>
              <a:t>arxiv.org</a:t>
            </a:r>
            <a:r>
              <a:rPr lang="en-GB" sz="1400" dirty="0">
                <a:solidFill>
                  <a:srgbClr val="3366FF"/>
                </a:solidFill>
                <a:hlinkClick r:id="rId3"/>
              </a:rPr>
              <a:t>/abs/1603.02580</a:t>
            </a:r>
            <a:endParaRPr lang="en-GB" sz="1400" dirty="0">
              <a:solidFill>
                <a:srgbClr val="3366FF"/>
              </a:solidFill>
            </a:endParaRPr>
          </a:p>
        </p:txBody>
      </p:sp>
      <p:pic>
        <p:nvPicPr>
          <p:cNvPr id="5" name="Picture 4" descr="add_noise.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4031" y="3689767"/>
            <a:ext cx="3151563" cy="2520000"/>
          </a:xfrm>
          <a:prstGeom prst="rect">
            <a:avLst/>
          </a:prstGeom>
        </p:spPr>
      </p:pic>
      <p:pic>
        <p:nvPicPr>
          <p:cNvPr id="7" name="Picture 6" descr="addoper.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7273" y="3723169"/>
            <a:ext cx="3151563" cy="2520000"/>
          </a:xfrm>
          <a:prstGeom prst="rect">
            <a:avLst/>
          </a:prstGeom>
        </p:spPr>
      </p:pic>
      <p:pic>
        <p:nvPicPr>
          <p:cNvPr id="8" name="Picture 7" descr="addoutput.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785" y="3723170"/>
            <a:ext cx="3151564" cy="2520000"/>
          </a:xfrm>
          <a:prstGeom prst="rect">
            <a:avLst/>
          </a:prstGeom>
        </p:spPr>
      </p:pic>
      <p:pic>
        <p:nvPicPr>
          <p:cNvPr id="4" name="Picture 3" descr="add_noinput.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84032" y="1333922"/>
            <a:ext cx="3151563" cy="2520000"/>
          </a:xfrm>
          <a:prstGeom prst="rect">
            <a:avLst/>
          </a:prstGeom>
        </p:spPr>
      </p:pic>
      <p:pic>
        <p:nvPicPr>
          <p:cNvPr id="6" name="Picture 5" descr="add_nooutput.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82059" y="1328759"/>
            <a:ext cx="3151563" cy="2520000"/>
          </a:xfrm>
          <a:prstGeom prst="rect">
            <a:avLst/>
          </a:prstGeom>
        </p:spPr>
      </p:pic>
      <p:pic>
        <p:nvPicPr>
          <p:cNvPr id="9" name="Picture 8" descr="normaladd.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352" y="1328758"/>
            <a:ext cx="3153693" cy="2521703"/>
          </a:xfrm>
          <a:prstGeom prst="rect">
            <a:avLst/>
          </a:prstGeom>
        </p:spPr>
      </p:pic>
      <p:sp>
        <p:nvSpPr>
          <p:cNvPr id="10" name="Title 2"/>
          <p:cNvSpPr>
            <a:spLocks noGrp="1"/>
          </p:cNvSpPr>
          <p:nvPr>
            <p:ph type="title" idx="10"/>
          </p:nvPr>
        </p:nvSpPr>
        <p:spPr>
          <a:xfrm>
            <a:off x="1040822" y="210100"/>
            <a:ext cx="7062356" cy="1050233"/>
          </a:xfrm>
        </p:spPr>
        <p:txBody>
          <a:bodyPr/>
          <a:lstStyle/>
          <a:p>
            <a:r>
              <a:rPr lang="en-GB" dirty="0" smtClean="0">
                <a:latin typeface="+mj-lt"/>
              </a:rPr>
              <a:t>Impact of </a:t>
            </a:r>
            <a:r>
              <a:rPr lang="en-GB" dirty="0" err="1" smtClean="0">
                <a:latin typeface="+mj-lt"/>
              </a:rPr>
              <a:t>datapath</a:t>
            </a:r>
            <a:r>
              <a:rPr lang="en-GB" dirty="0" smtClean="0">
                <a:latin typeface="+mj-lt"/>
              </a:rPr>
              <a:t> switching</a:t>
            </a:r>
            <a:endParaRPr lang="en-GB" dirty="0">
              <a:latin typeface="+mj-lt"/>
            </a:endParaRPr>
          </a:p>
        </p:txBody>
      </p:sp>
    </p:spTree>
    <p:extLst>
      <p:ext uri="{BB962C8B-B14F-4D97-AF65-F5344CB8AC3E}">
        <p14:creationId xmlns:p14="http://schemas.microsoft.com/office/powerpoint/2010/main" val="11992114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3814" y="2408164"/>
            <a:ext cx="8423980" cy="1488847"/>
          </a:xfrm>
        </p:spPr>
        <p:txBody>
          <a:bodyPr/>
          <a:lstStyle/>
          <a:p>
            <a:pPr marL="0" indent="0" algn="l"/>
            <a:r>
              <a:rPr lang="it-IT" b="1" dirty="0" smtClean="0">
                <a:solidFill>
                  <a:srgbClr val="1FC634"/>
                </a:solidFill>
              </a:rPr>
              <a:t>Energy </a:t>
            </a:r>
            <a:r>
              <a:rPr lang="it-IT" b="1" dirty="0" err="1" smtClean="0">
                <a:solidFill>
                  <a:srgbClr val="1FC634"/>
                </a:solidFill>
              </a:rPr>
              <a:t>Consumption</a:t>
            </a:r>
            <a:r>
              <a:rPr lang="it-IT" b="1" dirty="0">
                <a:solidFill>
                  <a:srgbClr val="1FC634"/>
                </a:solidFill>
              </a:rPr>
              <a:t> </a:t>
            </a:r>
            <a:r>
              <a:rPr lang="it-IT" b="1" dirty="0" smtClean="0">
                <a:solidFill>
                  <a:srgbClr val="1FC634"/>
                </a:solidFill>
              </a:rPr>
              <a:t>Analysis</a:t>
            </a:r>
            <a:br>
              <a:rPr lang="it-IT" b="1" dirty="0" smtClean="0">
                <a:solidFill>
                  <a:srgbClr val="1FC634"/>
                </a:solidFill>
              </a:rPr>
            </a:br>
            <a:r>
              <a:rPr lang="it-IT" dirty="0" err="1" smtClean="0">
                <a:solidFill>
                  <a:srgbClr val="1FC634"/>
                </a:solidFill>
              </a:rPr>
              <a:t>enables</a:t>
            </a:r>
            <a:r>
              <a:rPr lang="it-IT" dirty="0" smtClean="0">
                <a:solidFill>
                  <a:srgbClr val="1FC634"/>
                </a:solidFill>
              </a:rPr>
              <a:t> </a:t>
            </a:r>
            <a:r>
              <a:rPr lang="it-IT" dirty="0" err="1" smtClean="0">
                <a:solidFill>
                  <a:srgbClr val="1FC634"/>
                </a:solidFill>
              </a:rPr>
              <a:t>energy</a:t>
            </a:r>
            <a:r>
              <a:rPr lang="it-IT" dirty="0" smtClean="0">
                <a:solidFill>
                  <a:srgbClr val="1FC634"/>
                </a:solidFill>
              </a:rPr>
              <a:t> </a:t>
            </a:r>
            <a:r>
              <a:rPr lang="it-IT" dirty="0" err="1" smtClean="0">
                <a:solidFill>
                  <a:srgbClr val="1FC634"/>
                </a:solidFill>
              </a:rPr>
              <a:t>transparency</a:t>
            </a:r>
            <a:endParaRPr lang="it-IT" dirty="0">
              <a:solidFill>
                <a:srgbClr val="1FC634"/>
              </a:solidFill>
            </a:endParaRPr>
          </a:p>
        </p:txBody>
      </p:sp>
      <p:pic>
        <p:nvPicPr>
          <p:cNvPr id="5" name="Picture 4"/>
          <p:cNvPicPr>
            <a:picLocks noChangeAspect="1"/>
          </p:cNvPicPr>
          <p:nvPr/>
        </p:nvPicPr>
        <p:blipFill>
          <a:blip r:embed="rId3"/>
          <a:stretch>
            <a:fillRect/>
          </a:stretch>
        </p:blipFill>
        <p:spPr>
          <a:xfrm>
            <a:off x="332180" y="4072884"/>
            <a:ext cx="4183125" cy="2509875"/>
          </a:xfrm>
          <a:prstGeom prst="rect">
            <a:avLst/>
          </a:prstGeom>
        </p:spPr>
      </p:pic>
      <p:sp>
        <p:nvSpPr>
          <p:cNvPr id="6" name="TextBox 5"/>
          <p:cNvSpPr txBox="1"/>
          <p:nvPr/>
        </p:nvSpPr>
        <p:spPr>
          <a:xfrm>
            <a:off x="342681" y="6389379"/>
            <a:ext cx="1221960" cy="200055"/>
          </a:xfrm>
          <a:prstGeom prst="rect">
            <a:avLst/>
          </a:prstGeom>
          <a:noFill/>
        </p:spPr>
        <p:txBody>
          <a:bodyPr wrap="square" rtlCol="0">
            <a:spAutoFit/>
          </a:bodyPr>
          <a:lstStyle/>
          <a:p>
            <a:r>
              <a:rPr lang="en-GB" sz="700" dirty="0" err="1">
                <a:solidFill>
                  <a:schemeClr val="bg1">
                    <a:lumMod val="75000"/>
                  </a:schemeClr>
                </a:solidFill>
              </a:rPr>
              <a:t>www.theguardian.com</a:t>
            </a:r>
            <a:endParaRPr lang="en-GB" sz="700" dirty="0">
              <a:solidFill>
                <a:schemeClr val="bg1">
                  <a:lumMod val="75000"/>
                </a:schemeClr>
              </a:solidFill>
            </a:endParaRPr>
          </a:p>
        </p:txBody>
      </p:sp>
    </p:spTree>
    <p:extLst>
      <p:ext uri="{BB962C8B-B14F-4D97-AF65-F5344CB8AC3E}">
        <p14:creationId xmlns:p14="http://schemas.microsoft.com/office/powerpoint/2010/main" val="422426153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ED6D0C"/>
                </a:solidFill>
              </a:rPr>
              <a:t>Electricity Consumption </a:t>
            </a:r>
            <a:r>
              <a:rPr lang="en-GB" sz="1800" dirty="0" smtClean="0">
                <a:solidFill>
                  <a:srgbClr val="ED6D0C"/>
                </a:solidFill>
              </a:rPr>
              <a:t>(Billion </a:t>
            </a:r>
            <a:r>
              <a:rPr lang="en-GB" sz="1800" dirty="0" err="1" smtClean="0">
                <a:solidFill>
                  <a:srgbClr val="ED6D0C"/>
                </a:solidFill>
              </a:rPr>
              <a:t>kwH</a:t>
            </a:r>
            <a:r>
              <a:rPr lang="en-GB" sz="1800" dirty="0" smtClean="0">
                <a:solidFill>
                  <a:srgbClr val="ED6D0C"/>
                </a:solidFill>
              </a:rPr>
              <a:t>, 2007)</a:t>
            </a:r>
            <a:endParaRPr lang="en-GB" dirty="0">
              <a:solidFill>
                <a:srgbClr val="ED6D0C"/>
              </a:solidFill>
            </a:endParaRPr>
          </a:p>
        </p:txBody>
      </p:sp>
      <p:cxnSp>
        <p:nvCxnSpPr>
          <p:cNvPr id="5" name="Straight Connector 4"/>
          <p:cNvCxnSpPr/>
          <p:nvPr/>
        </p:nvCxnSpPr>
        <p:spPr bwMode="auto">
          <a:xfrm flipV="1">
            <a:off x="0" y="1270077"/>
            <a:ext cx="9144000" cy="1"/>
          </a:xfrm>
          <a:prstGeom prst="line">
            <a:avLst/>
          </a:prstGeom>
          <a:noFill/>
          <a:ln w="38100" cap="flat" cmpd="sng" algn="ctr">
            <a:solidFill>
              <a:srgbClr val="FF6600"/>
            </a:solidFill>
            <a:prstDash val="solid"/>
            <a:round/>
            <a:headEnd type="none" w="med" len="med"/>
            <a:tailEnd type="none" w="med" len="med"/>
          </a:ln>
          <a:effectLst/>
        </p:spPr>
      </p:cxnSp>
      <p:sp>
        <p:nvSpPr>
          <p:cNvPr id="6" name="TextBox 5"/>
          <p:cNvSpPr txBox="1"/>
          <p:nvPr/>
        </p:nvSpPr>
        <p:spPr>
          <a:xfrm>
            <a:off x="137459" y="5030696"/>
            <a:ext cx="938306" cy="261610"/>
          </a:xfrm>
          <a:prstGeom prst="rect">
            <a:avLst/>
          </a:prstGeom>
          <a:solidFill>
            <a:schemeClr val="bg1">
              <a:alpha val="90000"/>
            </a:schemeClr>
          </a:solidFill>
        </p:spPr>
        <p:txBody>
          <a:bodyPr wrap="square" rtlCol="0">
            <a:spAutoFit/>
          </a:bodyPr>
          <a:lstStyle/>
          <a:p>
            <a:r>
              <a:rPr lang="en-GB" sz="1100" b="1" dirty="0" smtClean="0"/>
              <a:t>UK</a:t>
            </a:r>
            <a:endParaRPr lang="en-GB" sz="1100" b="1" dirty="0"/>
          </a:p>
        </p:txBody>
      </p:sp>
      <p:sp>
        <p:nvSpPr>
          <p:cNvPr id="7" name="TextBox 6"/>
          <p:cNvSpPr txBox="1"/>
          <p:nvPr/>
        </p:nvSpPr>
        <p:spPr>
          <a:xfrm>
            <a:off x="293867" y="6255777"/>
            <a:ext cx="8850133" cy="438582"/>
          </a:xfrm>
          <a:prstGeom prst="rect">
            <a:avLst/>
          </a:prstGeom>
          <a:noFill/>
        </p:spPr>
        <p:txBody>
          <a:bodyPr wrap="square" rtlCol="0">
            <a:spAutoFit/>
          </a:bodyPr>
          <a:lstStyle/>
          <a:p>
            <a:r>
              <a:rPr lang="en-GB" sz="1100" dirty="0">
                <a:solidFill>
                  <a:srgbClr val="808080"/>
                </a:solidFill>
              </a:rPr>
              <a:t>Greenpeace’s Make IT Green Report, 2010</a:t>
            </a:r>
            <a:r>
              <a:rPr lang="en-GB" sz="1100" dirty="0" smtClean="0">
                <a:solidFill>
                  <a:srgbClr val="808080"/>
                </a:solidFill>
              </a:rPr>
              <a:t>.</a:t>
            </a:r>
          </a:p>
          <a:p>
            <a:pPr>
              <a:spcBef>
                <a:spcPts val="0"/>
              </a:spcBef>
            </a:pPr>
            <a:r>
              <a:rPr lang="en-GB" sz="1100" dirty="0">
                <a:solidFill>
                  <a:srgbClr val="808080"/>
                </a:solidFill>
                <a:hlinkClick r:id="rId3"/>
              </a:rPr>
              <a:t>http://</a:t>
            </a:r>
            <a:r>
              <a:rPr lang="en-GB" sz="1100" dirty="0" err="1">
                <a:solidFill>
                  <a:srgbClr val="808080"/>
                </a:solidFill>
                <a:hlinkClick r:id="rId3"/>
              </a:rPr>
              <a:t>www.greenpeace.org</a:t>
            </a:r>
            <a:r>
              <a:rPr lang="en-GB" sz="1100" dirty="0">
                <a:solidFill>
                  <a:srgbClr val="808080"/>
                </a:solidFill>
                <a:hlinkClick r:id="rId3"/>
              </a:rPr>
              <a:t>/international/en/publications/Campaign-reports/Climate-Reports/How-Clean-is-Your-Cloud/</a:t>
            </a:r>
            <a:endParaRPr lang="en-GB" sz="1100" dirty="0">
              <a:solidFill>
                <a:srgbClr val="808080"/>
              </a:solidFill>
            </a:endParaRPr>
          </a:p>
        </p:txBody>
      </p:sp>
      <p:pic>
        <p:nvPicPr>
          <p:cNvPr id="9" name="Picture 8" descr="Screen Shot 2015-09-29 at 21.29.37.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2720" y="1515986"/>
            <a:ext cx="8971280" cy="4069447"/>
          </a:xfrm>
          <a:prstGeom prst="rect">
            <a:avLst/>
          </a:prstGeom>
        </p:spPr>
      </p:pic>
      <p:sp>
        <p:nvSpPr>
          <p:cNvPr id="3" name="TextBox 2"/>
          <p:cNvSpPr txBox="1"/>
          <p:nvPr/>
        </p:nvSpPr>
        <p:spPr>
          <a:xfrm>
            <a:off x="117071" y="4814535"/>
            <a:ext cx="568287" cy="261610"/>
          </a:xfrm>
          <a:prstGeom prst="rect">
            <a:avLst/>
          </a:prstGeom>
          <a:solidFill>
            <a:schemeClr val="bg1">
              <a:alpha val="90000"/>
            </a:schemeClr>
          </a:solidFill>
        </p:spPr>
        <p:txBody>
          <a:bodyPr wrap="square" rtlCol="0">
            <a:spAutoFit/>
          </a:bodyPr>
          <a:lstStyle/>
          <a:p>
            <a:r>
              <a:rPr lang="en-GB" sz="1100" b="1" dirty="0" smtClean="0">
                <a:solidFill>
                  <a:srgbClr val="FF0000"/>
                </a:solidFill>
              </a:rPr>
              <a:t>UK</a:t>
            </a:r>
            <a:endParaRPr lang="en-GB" sz="1100" b="1" dirty="0">
              <a:solidFill>
                <a:srgbClr val="FF0000"/>
              </a:solidFill>
            </a:endParaRPr>
          </a:p>
        </p:txBody>
      </p:sp>
      <p:sp>
        <p:nvSpPr>
          <p:cNvPr id="11" name="TextBox 10"/>
          <p:cNvSpPr txBox="1"/>
          <p:nvPr/>
        </p:nvSpPr>
        <p:spPr>
          <a:xfrm>
            <a:off x="106841" y="2890559"/>
            <a:ext cx="1374590" cy="261610"/>
          </a:xfrm>
          <a:prstGeom prst="rect">
            <a:avLst/>
          </a:prstGeom>
          <a:solidFill>
            <a:schemeClr val="bg1">
              <a:alpha val="90000"/>
            </a:schemeClr>
          </a:solidFill>
        </p:spPr>
        <p:txBody>
          <a:bodyPr wrap="square" rtlCol="0">
            <a:spAutoFit/>
          </a:bodyPr>
          <a:lstStyle/>
          <a:p>
            <a:r>
              <a:rPr lang="en-GB" sz="1100" b="1" dirty="0" smtClean="0">
                <a:solidFill>
                  <a:srgbClr val="FF6600"/>
                </a:solidFill>
              </a:rPr>
              <a:t>Cloud computing</a:t>
            </a:r>
            <a:endParaRPr lang="en-GB" sz="1100" b="1" dirty="0">
              <a:solidFill>
                <a:srgbClr val="FF6600"/>
              </a:solidFill>
            </a:endParaRPr>
          </a:p>
        </p:txBody>
      </p:sp>
    </p:spTree>
    <p:extLst>
      <p:ext uri="{BB962C8B-B14F-4D97-AF65-F5344CB8AC3E}">
        <p14:creationId xmlns:p14="http://schemas.microsoft.com/office/powerpoint/2010/main" val="3576458625"/>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Content Placeholder 5"/>
          <p:cNvPicPr>
            <a:picLocks noGrp="1" noChangeAspect="1"/>
          </p:cNvPicPr>
          <p:nvPr>
            <p:ph idx="1"/>
          </p:nvPr>
        </p:nvPicPr>
        <p:blipFill>
          <a:blip r:embed="rId3"/>
          <a:srcRect l="-5909" r="-5909"/>
          <a:stretch>
            <a:fillRect/>
          </a:stretch>
        </p:blipFill>
        <p:spPr>
          <a:xfrm>
            <a:off x="4342714" y="4083160"/>
            <a:ext cx="4801286" cy="2502401"/>
          </a:xfrm>
        </p:spPr>
      </p:pic>
      <p:pic>
        <p:nvPicPr>
          <p:cNvPr id="4" name="Picture 3"/>
          <p:cNvPicPr>
            <a:picLocks noChangeAspect="1"/>
          </p:cNvPicPr>
          <p:nvPr/>
        </p:nvPicPr>
        <p:blipFill>
          <a:blip r:embed="rId4"/>
          <a:stretch>
            <a:fillRect/>
          </a:stretch>
        </p:blipFill>
        <p:spPr>
          <a:xfrm>
            <a:off x="332180" y="4072884"/>
            <a:ext cx="4183125" cy="2509875"/>
          </a:xfrm>
          <a:prstGeom prst="rect">
            <a:avLst/>
          </a:prstGeom>
        </p:spPr>
      </p:pic>
      <p:sp>
        <p:nvSpPr>
          <p:cNvPr id="3" name="TextBox 2"/>
          <p:cNvSpPr txBox="1"/>
          <p:nvPr/>
        </p:nvSpPr>
        <p:spPr>
          <a:xfrm>
            <a:off x="4575779" y="6281148"/>
            <a:ext cx="4273416" cy="338554"/>
          </a:xfrm>
          <a:prstGeom prst="rect">
            <a:avLst/>
          </a:prstGeom>
          <a:noFill/>
        </p:spPr>
        <p:txBody>
          <a:bodyPr wrap="square" rtlCol="0">
            <a:spAutoFit/>
          </a:bodyPr>
          <a:lstStyle/>
          <a:p>
            <a:r>
              <a:rPr lang="en-GB" sz="800" dirty="0">
                <a:solidFill>
                  <a:srgbClr val="BFBFBF"/>
                </a:solidFill>
              </a:rPr>
              <a:t>http://us.123rf.com/450wm/</a:t>
            </a:r>
            <a:r>
              <a:rPr lang="en-GB" sz="800" dirty="0" err="1">
                <a:solidFill>
                  <a:srgbClr val="BFBFBF"/>
                </a:solidFill>
              </a:rPr>
              <a:t>kentoh</a:t>
            </a:r>
            <a:r>
              <a:rPr lang="en-GB" sz="800" dirty="0">
                <a:solidFill>
                  <a:srgbClr val="BFBFBF"/>
                </a:solidFill>
              </a:rPr>
              <a:t>/kentoh1006/kentoh100600301/7129999-futuristic-technology-data-flow-as-art-background.jpg</a:t>
            </a:r>
          </a:p>
        </p:txBody>
      </p:sp>
      <p:sp>
        <p:nvSpPr>
          <p:cNvPr id="7" name="TextBox 6"/>
          <p:cNvSpPr txBox="1"/>
          <p:nvPr/>
        </p:nvSpPr>
        <p:spPr>
          <a:xfrm>
            <a:off x="342681" y="6389379"/>
            <a:ext cx="1221960" cy="200055"/>
          </a:xfrm>
          <a:prstGeom prst="rect">
            <a:avLst/>
          </a:prstGeom>
          <a:noFill/>
        </p:spPr>
        <p:txBody>
          <a:bodyPr wrap="square" rtlCol="0">
            <a:spAutoFit/>
          </a:bodyPr>
          <a:lstStyle/>
          <a:p>
            <a:r>
              <a:rPr lang="en-GB" sz="700" dirty="0" err="1">
                <a:solidFill>
                  <a:schemeClr val="bg1">
                    <a:lumMod val="75000"/>
                  </a:schemeClr>
                </a:solidFill>
              </a:rPr>
              <a:t>www.theguardian.com</a:t>
            </a:r>
            <a:endParaRPr lang="en-GB" sz="700" dirty="0">
              <a:solidFill>
                <a:schemeClr val="bg1">
                  <a:lumMod val="75000"/>
                </a:schemeClr>
              </a:solidFill>
            </a:endParaRPr>
          </a:p>
        </p:txBody>
      </p:sp>
      <p:sp>
        <p:nvSpPr>
          <p:cNvPr id="9" name="Title 1"/>
          <p:cNvSpPr txBox="1">
            <a:spLocks/>
          </p:cNvSpPr>
          <p:nvPr/>
        </p:nvSpPr>
        <p:spPr bwMode="auto">
          <a:xfrm>
            <a:off x="453814" y="2408164"/>
            <a:ext cx="8423980" cy="148884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rgbClr val="A50021"/>
                </a:solidFill>
                <a:latin typeface="+mj-lt"/>
                <a:ea typeface="+mj-ea"/>
                <a:cs typeface="+mj-cs"/>
              </a:defRPr>
            </a:lvl1pPr>
            <a:lvl2pPr algn="ctr" rtl="0" eaLnBrk="0" fontAlgn="base" hangingPunct="0">
              <a:spcBef>
                <a:spcPct val="0"/>
              </a:spcBef>
              <a:spcAft>
                <a:spcPct val="0"/>
              </a:spcAft>
              <a:defRPr sz="4400">
                <a:solidFill>
                  <a:srgbClr val="A50021"/>
                </a:solidFill>
                <a:latin typeface="Arial" charset="0"/>
              </a:defRPr>
            </a:lvl2pPr>
            <a:lvl3pPr algn="ctr" rtl="0" eaLnBrk="0" fontAlgn="base" hangingPunct="0">
              <a:spcBef>
                <a:spcPct val="0"/>
              </a:spcBef>
              <a:spcAft>
                <a:spcPct val="0"/>
              </a:spcAft>
              <a:defRPr sz="4400">
                <a:solidFill>
                  <a:srgbClr val="A50021"/>
                </a:solidFill>
                <a:latin typeface="Arial" charset="0"/>
              </a:defRPr>
            </a:lvl3pPr>
            <a:lvl4pPr algn="ctr" rtl="0" eaLnBrk="0" fontAlgn="base" hangingPunct="0">
              <a:spcBef>
                <a:spcPct val="0"/>
              </a:spcBef>
              <a:spcAft>
                <a:spcPct val="0"/>
              </a:spcAft>
              <a:defRPr sz="4400">
                <a:solidFill>
                  <a:srgbClr val="A50021"/>
                </a:solidFill>
                <a:latin typeface="Arial" charset="0"/>
              </a:defRPr>
            </a:lvl4pPr>
            <a:lvl5pPr algn="ctr" rtl="0" eaLnBrk="0" fontAlgn="base" hangingPunct="0">
              <a:spcBef>
                <a:spcPct val="0"/>
              </a:spcBef>
              <a:spcAft>
                <a:spcPct val="0"/>
              </a:spcAft>
              <a:defRPr sz="4400">
                <a:solidFill>
                  <a:srgbClr val="A50021"/>
                </a:solidFill>
                <a:latin typeface="Arial" charset="0"/>
              </a:defRPr>
            </a:lvl5pPr>
            <a:lvl6pPr marL="457200" algn="ctr" rtl="0" fontAlgn="base">
              <a:spcBef>
                <a:spcPct val="0"/>
              </a:spcBef>
              <a:spcAft>
                <a:spcPct val="0"/>
              </a:spcAft>
              <a:defRPr sz="4400">
                <a:solidFill>
                  <a:srgbClr val="A50021"/>
                </a:solidFill>
                <a:latin typeface="Arial" charset="0"/>
              </a:defRPr>
            </a:lvl6pPr>
            <a:lvl7pPr marL="914400" algn="ctr" rtl="0" fontAlgn="base">
              <a:spcBef>
                <a:spcPct val="0"/>
              </a:spcBef>
              <a:spcAft>
                <a:spcPct val="0"/>
              </a:spcAft>
              <a:defRPr sz="4400">
                <a:solidFill>
                  <a:srgbClr val="A50021"/>
                </a:solidFill>
                <a:latin typeface="Arial" charset="0"/>
              </a:defRPr>
            </a:lvl7pPr>
            <a:lvl8pPr marL="1371600" algn="ctr" rtl="0" fontAlgn="base">
              <a:spcBef>
                <a:spcPct val="0"/>
              </a:spcBef>
              <a:spcAft>
                <a:spcPct val="0"/>
              </a:spcAft>
              <a:defRPr sz="4400">
                <a:solidFill>
                  <a:srgbClr val="A50021"/>
                </a:solidFill>
                <a:latin typeface="Arial" charset="0"/>
              </a:defRPr>
            </a:lvl8pPr>
            <a:lvl9pPr marL="1828800" algn="ctr" rtl="0" fontAlgn="base">
              <a:spcBef>
                <a:spcPct val="0"/>
              </a:spcBef>
              <a:spcAft>
                <a:spcPct val="0"/>
              </a:spcAft>
              <a:defRPr sz="4400">
                <a:solidFill>
                  <a:srgbClr val="A50021"/>
                </a:solidFill>
                <a:latin typeface="Arial" charset="0"/>
              </a:defRPr>
            </a:lvl9pPr>
          </a:lstStyle>
          <a:p>
            <a:pPr algn="l"/>
            <a:r>
              <a:rPr lang="it-IT" b="1" dirty="0" smtClean="0">
                <a:solidFill>
                  <a:srgbClr val="1FC634"/>
                </a:solidFill>
              </a:rPr>
              <a:t>Energy </a:t>
            </a:r>
            <a:r>
              <a:rPr lang="it-IT" b="1" dirty="0" err="1" smtClean="0">
                <a:solidFill>
                  <a:srgbClr val="1FC634"/>
                </a:solidFill>
              </a:rPr>
              <a:t>Consumption</a:t>
            </a:r>
            <a:r>
              <a:rPr lang="it-IT" b="1" dirty="0">
                <a:solidFill>
                  <a:srgbClr val="1FC634"/>
                </a:solidFill>
              </a:rPr>
              <a:t> </a:t>
            </a:r>
            <a:r>
              <a:rPr lang="it-IT" b="1" dirty="0" smtClean="0">
                <a:solidFill>
                  <a:srgbClr val="1FC634"/>
                </a:solidFill>
              </a:rPr>
              <a:t>Analysis</a:t>
            </a:r>
            <a:br>
              <a:rPr lang="it-IT" b="1" dirty="0" smtClean="0">
                <a:solidFill>
                  <a:srgbClr val="1FC634"/>
                </a:solidFill>
              </a:rPr>
            </a:br>
            <a:r>
              <a:rPr lang="it-IT" dirty="0" err="1" smtClean="0">
                <a:solidFill>
                  <a:srgbClr val="1FC634"/>
                </a:solidFill>
              </a:rPr>
              <a:t>enables</a:t>
            </a:r>
            <a:r>
              <a:rPr lang="it-IT" dirty="0" smtClean="0">
                <a:solidFill>
                  <a:srgbClr val="1FC634"/>
                </a:solidFill>
              </a:rPr>
              <a:t> </a:t>
            </a:r>
            <a:r>
              <a:rPr lang="it-IT" dirty="0" err="1" smtClean="0">
                <a:solidFill>
                  <a:srgbClr val="1FC634"/>
                </a:solidFill>
              </a:rPr>
              <a:t>energy</a:t>
            </a:r>
            <a:r>
              <a:rPr lang="it-IT" dirty="0" smtClean="0">
                <a:solidFill>
                  <a:srgbClr val="1FC634"/>
                </a:solidFill>
              </a:rPr>
              <a:t> </a:t>
            </a:r>
            <a:r>
              <a:rPr lang="it-IT" dirty="0" err="1" smtClean="0">
                <a:solidFill>
                  <a:srgbClr val="1FC634"/>
                </a:solidFill>
              </a:rPr>
              <a:t>transparency</a:t>
            </a:r>
            <a:endParaRPr lang="it-IT" dirty="0">
              <a:solidFill>
                <a:srgbClr val="1FC634"/>
              </a:solidFill>
            </a:endParaRPr>
          </a:p>
        </p:txBody>
      </p:sp>
    </p:spTree>
    <p:extLst>
      <p:ext uri="{BB962C8B-B14F-4D97-AF65-F5344CB8AC3E}">
        <p14:creationId xmlns:p14="http://schemas.microsoft.com/office/powerpoint/2010/main" val="2529021923"/>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SRA at the ISA Level</a:t>
            </a:r>
            <a:endParaRPr lang="en-GB" dirty="0"/>
          </a:p>
        </p:txBody>
      </p:sp>
      <p:sp>
        <p:nvSpPr>
          <p:cNvPr id="3" name="Content Placeholder 2"/>
          <p:cNvSpPr>
            <a:spLocks noGrp="1"/>
          </p:cNvSpPr>
          <p:nvPr>
            <p:ph sz="half" idx="1"/>
          </p:nvPr>
        </p:nvSpPr>
        <p:spPr/>
        <p:txBody>
          <a:bodyPr/>
          <a:lstStyle/>
          <a:p>
            <a:r>
              <a:rPr lang="en-GB" dirty="0" smtClean="0"/>
              <a:t>Combine static resource analysis (SRA) with the ISA-level energy model.</a:t>
            </a:r>
          </a:p>
          <a:p>
            <a:endParaRPr lang="en-GB" dirty="0" smtClean="0"/>
          </a:p>
          <a:p>
            <a:r>
              <a:rPr lang="en-GB" dirty="0" smtClean="0"/>
              <a:t>Provide energy consumption function parameterised by some property of the program </a:t>
            </a:r>
            <a:r>
              <a:rPr lang="en-GB" i="1" dirty="0" smtClean="0"/>
              <a:t>or its data</a:t>
            </a:r>
            <a:r>
              <a:rPr lang="en-GB" dirty="0" smtClean="0"/>
              <a:t>.</a:t>
            </a:r>
            <a:endParaRPr lang="en-GB" dirty="0"/>
          </a:p>
        </p:txBody>
      </p:sp>
      <p:pic>
        <p:nvPicPr>
          <p:cNvPr id="5" name="Content Placeholder 4" descr="ISAAnalysis.png"/>
          <p:cNvPicPr>
            <a:picLocks noGrp="1" noChangeAspect="1"/>
          </p:cNvPicPr>
          <p:nvPr>
            <p:ph sz="half" idx="2"/>
          </p:nvPr>
        </p:nvPicPr>
        <p:blipFill>
          <a:blip r:embed="rId3" cstate="print"/>
          <a:stretch>
            <a:fillRect/>
          </a:stretch>
        </p:blipFill>
        <p:spPr>
          <a:xfrm>
            <a:off x="4749594" y="1600856"/>
            <a:ext cx="3937205" cy="4472359"/>
          </a:xfrm>
        </p:spPr>
      </p:pic>
      <p:pic>
        <p:nvPicPr>
          <p:cNvPr id="6" name="Content Placeholder 17" descr="32.c.png"/>
          <p:cNvPicPr>
            <a:picLocks noChangeAspect="1"/>
          </p:cNvPicPr>
          <p:nvPr/>
        </p:nvPicPr>
        <p:blipFill>
          <a:blip r:embed="rId4" cstate="print"/>
          <a:srcRect/>
          <a:stretch>
            <a:fillRect/>
          </a:stretch>
        </p:blipFill>
        <p:spPr bwMode="auto">
          <a:xfrm>
            <a:off x="8202002" y="5499463"/>
            <a:ext cx="564802" cy="496387"/>
          </a:xfrm>
          <a:prstGeom prst="rect">
            <a:avLst/>
          </a:prstGeom>
          <a:noFill/>
          <a:ln w="9525">
            <a:noFill/>
            <a:miter lim="800000"/>
            <a:headEnd/>
            <a:tailEnd/>
          </a:ln>
        </p:spPr>
      </p:pic>
      <p:sp>
        <p:nvSpPr>
          <p:cNvPr id="7" name="Slide Number Placeholder 5"/>
          <p:cNvSpPr>
            <a:spLocks noGrp="1"/>
          </p:cNvSpPr>
          <p:nvPr>
            <p:ph type="sldNum" sz="quarter" idx="12"/>
          </p:nvPr>
        </p:nvSpPr>
        <p:spPr bwMode="auto">
          <a:xfrm>
            <a:off x="8701088" y="6492875"/>
            <a:ext cx="442912" cy="365125"/>
          </a:xfr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CCD144CB-DF33-4F03-B278-1417C36024B7}" type="slidenum">
              <a:rPr lang="en-US" sz="1100" smtClean="0"/>
              <a:pPr fontAlgn="base">
                <a:spcBef>
                  <a:spcPct val="0"/>
                </a:spcBef>
                <a:spcAft>
                  <a:spcPct val="0"/>
                </a:spcAft>
              </a:pPr>
              <a:t>121</a:t>
            </a:fld>
            <a:endParaRPr lang="en-US" sz="1100" dirty="0" smtClean="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216000" y="272880"/>
            <a:ext cx="8928000" cy="1050480"/>
          </a:xfrm>
          <a:prstGeom prst="rect">
            <a:avLst/>
          </a:prstGeom>
        </p:spPr>
        <p:txBody>
          <a:bodyPr lIns="90000" tIns="45000" rIns="90000" bIns="45000" anchor="ctr"/>
          <a:lstStyle/>
          <a:p>
            <a:pPr algn="ctr">
              <a:lnSpc>
                <a:spcPct val="90000"/>
              </a:lnSpc>
            </a:pPr>
            <a:r>
              <a:rPr lang="en-GB" sz="4800" dirty="0" smtClean="0">
                <a:solidFill>
                  <a:srgbClr val="A50021"/>
                </a:solidFill>
                <a:latin typeface="Arial"/>
              </a:rPr>
              <a:t>Static Energy Usage Analysis</a:t>
            </a:r>
            <a:endParaRPr dirty="0"/>
          </a:p>
        </p:txBody>
      </p:sp>
      <p:sp>
        <p:nvSpPr>
          <p:cNvPr id="3" name="TextBox 2"/>
          <p:cNvSpPr txBox="1"/>
          <p:nvPr/>
        </p:nvSpPr>
        <p:spPr>
          <a:xfrm>
            <a:off x="337205" y="2087043"/>
            <a:ext cx="3995250" cy="1477328"/>
          </a:xfrm>
          <a:prstGeom prst="rect">
            <a:avLst/>
          </a:prstGeom>
          <a:noFill/>
        </p:spPr>
        <p:txBody>
          <a:bodyPr wrap="square" rtlCol="0">
            <a:spAutoFit/>
          </a:bodyPr>
          <a:lstStyle/>
          <a:p>
            <a:pPr>
              <a:spcBef>
                <a:spcPts val="0"/>
              </a:spcBef>
            </a:pPr>
            <a:r>
              <a:rPr lang="en-US" dirty="0" err="1">
                <a:latin typeface="Courier New" pitchFamily="49" charset="0"/>
                <a:cs typeface="Courier New" pitchFamily="49" charset="0"/>
              </a:rPr>
              <a:t>int</a:t>
            </a:r>
            <a:r>
              <a:rPr lang="en-US" dirty="0">
                <a:latin typeface="Courier New" pitchFamily="49" charset="0"/>
                <a:cs typeface="Courier New" pitchFamily="49" charset="0"/>
              </a:rPr>
              <a:t> </a:t>
            </a:r>
            <a:r>
              <a:rPr lang="en-US" b="1" dirty="0">
                <a:latin typeface="Courier New" pitchFamily="49" charset="0"/>
                <a:cs typeface="Courier New" pitchFamily="49" charset="0"/>
              </a:rPr>
              <a:t>fact</a:t>
            </a:r>
            <a:r>
              <a:rPr lang="en-US" dirty="0">
                <a:latin typeface="Courier New" pitchFamily="49" charset="0"/>
                <a:cs typeface="Courier New" pitchFamily="49" charset="0"/>
              </a:rPr>
              <a:t> (</a:t>
            </a:r>
            <a:r>
              <a:rPr lang="en-US" dirty="0" err="1">
                <a:latin typeface="Courier New" pitchFamily="49" charset="0"/>
                <a:cs typeface="Courier New" pitchFamily="49" charset="0"/>
              </a:rPr>
              <a:t>int</a:t>
            </a:r>
            <a:r>
              <a:rPr lang="en-US" dirty="0">
                <a:latin typeface="Courier New" pitchFamily="49" charset="0"/>
                <a:cs typeface="Courier New" pitchFamily="49" charset="0"/>
              </a:rPr>
              <a:t> </a:t>
            </a:r>
            <a:r>
              <a:rPr lang="en-US" dirty="0" smtClean="0">
                <a:latin typeface="Courier New" pitchFamily="49" charset="0"/>
                <a:cs typeface="Courier New" pitchFamily="49" charset="0"/>
              </a:rPr>
              <a:t>x) </a:t>
            </a:r>
            <a:r>
              <a:rPr lang="en-US" dirty="0">
                <a:latin typeface="Courier New" pitchFamily="49" charset="0"/>
                <a:cs typeface="Courier New" pitchFamily="49" charset="0"/>
              </a:rPr>
              <a:t>{</a:t>
            </a:r>
          </a:p>
          <a:p>
            <a:pPr>
              <a:spcBef>
                <a:spcPts val="0"/>
              </a:spcBef>
            </a:pPr>
            <a:r>
              <a:rPr lang="en-US" dirty="0">
                <a:latin typeface="Courier New" pitchFamily="49" charset="0"/>
                <a:cs typeface="Courier New" pitchFamily="49" charset="0"/>
              </a:rPr>
              <a:t>  if </a:t>
            </a:r>
            <a:r>
              <a:rPr lang="en-US" dirty="0" smtClean="0">
                <a:latin typeface="Courier New" pitchFamily="49" charset="0"/>
                <a:cs typeface="Courier New" pitchFamily="49" charset="0"/>
              </a:rPr>
              <a:t>(</a:t>
            </a:r>
            <a:r>
              <a:rPr lang="en-US" dirty="0">
                <a:latin typeface="Courier New" pitchFamily="49" charset="0"/>
                <a:cs typeface="Courier New" pitchFamily="49" charset="0"/>
              </a:rPr>
              <a:t>x</a:t>
            </a:r>
            <a:r>
              <a:rPr lang="en-US" dirty="0" smtClean="0">
                <a:latin typeface="Courier New" pitchFamily="49" charset="0"/>
                <a:cs typeface="Courier New" pitchFamily="49" charset="0"/>
              </a:rPr>
              <a:t>&lt;=0)</a:t>
            </a:r>
            <a:r>
              <a:rPr lang="en-US" b="1" baseline="30000" dirty="0" smtClean="0">
                <a:solidFill>
                  <a:srgbClr val="FF0000"/>
                </a:solidFill>
                <a:latin typeface="Courier New" pitchFamily="49" charset="0"/>
                <a:cs typeface="Courier New" pitchFamily="49" charset="0"/>
              </a:rPr>
              <a:t>a</a:t>
            </a:r>
            <a:r>
              <a:rPr lang="en-US" dirty="0" smtClean="0">
                <a:latin typeface="Courier New" pitchFamily="49" charset="0"/>
                <a:cs typeface="Courier New" pitchFamily="49" charset="0"/>
              </a:rPr>
              <a:t> </a:t>
            </a:r>
          </a:p>
          <a:p>
            <a:pPr>
              <a:spcBef>
                <a:spcPts val="0"/>
              </a:spcBef>
            </a:pPr>
            <a:r>
              <a:rPr lang="en-US" dirty="0">
                <a:latin typeface="Courier New" pitchFamily="49" charset="0"/>
                <a:cs typeface="Courier New" pitchFamily="49" charset="0"/>
              </a:rPr>
              <a:t> </a:t>
            </a:r>
            <a:r>
              <a:rPr lang="en-US" dirty="0" smtClean="0">
                <a:latin typeface="Courier New" pitchFamily="49" charset="0"/>
                <a:cs typeface="Courier New" pitchFamily="49" charset="0"/>
              </a:rPr>
              <a:t>    return 1</a:t>
            </a:r>
            <a:r>
              <a:rPr lang="en-US" b="1" baseline="30000" dirty="0" smtClean="0">
                <a:solidFill>
                  <a:srgbClr val="FF0000"/>
                </a:solidFill>
                <a:latin typeface="Courier New" pitchFamily="49" charset="0"/>
                <a:cs typeface="Courier New" pitchFamily="49" charset="0"/>
              </a:rPr>
              <a:t>b</a:t>
            </a:r>
            <a:r>
              <a:rPr lang="en-US" dirty="0" smtClean="0">
                <a:latin typeface="Courier New" pitchFamily="49" charset="0"/>
                <a:cs typeface="Courier New" pitchFamily="49" charset="0"/>
              </a:rPr>
              <a:t>;</a:t>
            </a:r>
            <a:endParaRPr lang="en-US" dirty="0">
              <a:latin typeface="Courier New" pitchFamily="49" charset="0"/>
              <a:cs typeface="Courier New" pitchFamily="49" charset="0"/>
            </a:endParaRPr>
          </a:p>
          <a:p>
            <a:pPr>
              <a:spcBef>
                <a:spcPts val="0"/>
              </a:spcBef>
            </a:pPr>
            <a:r>
              <a:rPr lang="en-US" dirty="0">
                <a:latin typeface="Courier New" pitchFamily="49" charset="0"/>
                <a:cs typeface="Courier New" pitchFamily="49" charset="0"/>
              </a:rPr>
              <a:t>  return </a:t>
            </a:r>
            <a:r>
              <a:rPr lang="en-US" dirty="0" smtClean="0">
                <a:latin typeface="Courier New" pitchFamily="49" charset="0"/>
                <a:cs typeface="Courier New" pitchFamily="49" charset="0"/>
              </a:rPr>
              <a:t>(x *</a:t>
            </a:r>
            <a:r>
              <a:rPr lang="en-US" b="1" baseline="30000" dirty="0" smtClean="0">
                <a:solidFill>
                  <a:srgbClr val="FF0000"/>
                </a:solidFill>
                <a:latin typeface="Courier New" pitchFamily="49" charset="0"/>
                <a:cs typeface="Courier New" pitchFamily="49" charset="0"/>
              </a:rPr>
              <a:t>d</a:t>
            </a:r>
            <a:r>
              <a:rPr lang="en-US" dirty="0" smtClean="0">
                <a:latin typeface="Courier New" pitchFamily="49" charset="0"/>
                <a:cs typeface="Courier New" pitchFamily="49" charset="0"/>
              </a:rPr>
              <a:t> fact(x-1))</a:t>
            </a:r>
            <a:r>
              <a:rPr lang="en-US" b="1" baseline="30000" dirty="0" smtClean="0">
                <a:solidFill>
                  <a:srgbClr val="FF0000"/>
                </a:solidFill>
                <a:latin typeface="Courier New" pitchFamily="49" charset="0"/>
                <a:cs typeface="Courier New" pitchFamily="49" charset="0"/>
              </a:rPr>
              <a:t>c</a:t>
            </a:r>
            <a:r>
              <a:rPr lang="en-US" dirty="0" smtClean="0">
                <a:latin typeface="Courier New" pitchFamily="49" charset="0"/>
                <a:cs typeface="Courier New" pitchFamily="49" charset="0"/>
              </a:rPr>
              <a:t>;</a:t>
            </a:r>
            <a:endParaRPr lang="en-US" dirty="0">
              <a:latin typeface="Courier New" pitchFamily="49" charset="0"/>
              <a:cs typeface="Courier New" pitchFamily="49" charset="0"/>
            </a:endParaRPr>
          </a:p>
          <a:p>
            <a:pPr>
              <a:spcBef>
                <a:spcPts val="0"/>
              </a:spcBef>
            </a:pPr>
            <a:r>
              <a:rPr lang="en-US" dirty="0" smtClean="0">
                <a:latin typeface="Courier New" pitchFamily="49" charset="0"/>
                <a:cs typeface="Courier New" pitchFamily="49" charset="0"/>
              </a:rPr>
              <a:t>}</a:t>
            </a:r>
            <a:endParaRPr lang="en-GB" dirty="0">
              <a:latin typeface="Courier New" pitchFamily="49" charset="0"/>
              <a:cs typeface="Courier New" pitchFamily="49" charset="0"/>
            </a:endParaRPr>
          </a:p>
        </p:txBody>
      </p:sp>
      <p:sp>
        <p:nvSpPr>
          <p:cNvPr id="4" name="TextBox 3"/>
          <p:cNvSpPr txBox="1"/>
          <p:nvPr/>
        </p:nvSpPr>
        <p:spPr>
          <a:xfrm>
            <a:off x="4845150" y="2087043"/>
            <a:ext cx="4737000" cy="1107996"/>
          </a:xfrm>
          <a:prstGeom prst="rect">
            <a:avLst/>
          </a:prstGeom>
          <a:noFill/>
        </p:spPr>
        <p:txBody>
          <a:bodyPr wrap="square" rtlCol="0">
            <a:spAutoFit/>
          </a:bodyPr>
          <a:lstStyle/>
          <a:p>
            <a:pPr>
              <a:spcBef>
                <a:spcPts val="0"/>
              </a:spcBef>
            </a:pPr>
            <a:r>
              <a:rPr lang="en-US" dirty="0" err="1" smtClean="0">
                <a:latin typeface="Courier New" pitchFamily="49" charset="0"/>
                <a:cs typeface="Courier New" pitchFamily="49" charset="0"/>
              </a:rPr>
              <a:t>C</a:t>
            </a:r>
            <a:r>
              <a:rPr lang="en-US" b="1" baseline="-25000" dirty="0" err="1" smtClean="0">
                <a:latin typeface="Courier New" pitchFamily="49" charset="0"/>
                <a:cs typeface="Courier New" pitchFamily="49" charset="0"/>
              </a:rPr>
              <a:t>fact</a:t>
            </a:r>
            <a:r>
              <a:rPr lang="en-US" dirty="0" smtClean="0">
                <a:latin typeface="Courier New" pitchFamily="49" charset="0"/>
                <a:cs typeface="Courier New" pitchFamily="49" charset="0"/>
              </a:rPr>
              <a:t>(x) = C</a:t>
            </a:r>
            <a:r>
              <a:rPr lang="en-US" b="1" baseline="-25000" dirty="0" smtClean="0">
                <a:solidFill>
                  <a:srgbClr val="FF0000"/>
                </a:solidFill>
                <a:latin typeface="Courier New" pitchFamily="49" charset="0"/>
                <a:cs typeface="Courier New" pitchFamily="49" charset="0"/>
              </a:rPr>
              <a:t>a</a:t>
            </a:r>
            <a:r>
              <a:rPr lang="en-US" dirty="0" smtClean="0">
                <a:latin typeface="Courier New" pitchFamily="49" charset="0"/>
                <a:cs typeface="Courier New" pitchFamily="49" charset="0"/>
              </a:rPr>
              <a:t> + </a:t>
            </a:r>
            <a:r>
              <a:rPr lang="en-US" dirty="0" err="1" smtClean="0">
                <a:latin typeface="Courier New" pitchFamily="49" charset="0"/>
                <a:cs typeface="Courier New" pitchFamily="49" charset="0"/>
              </a:rPr>
              <a:t>C</a:t>
            </a:r>
            <a:r>
              <a:rPr lang="en-US" b="1" baseline="-25000" dirty="0" err="1" smtClean="0">
                <a:solidFill>
                  <a:srgbClr val="FF0000"/>
                </a:solidFill>
                <a:latin typeface="Courier New" pitchFamily="49" charset="0"/>
                <a:cs typeface="Courier New" pitchFamily="49" charset="0"/>
              </a:rPr>
              <a:t>b</a:t>
            </a:r>
            <a:r>
              <a:rPr lang="en-US" dirty="0" smtClean="0">
                <a:latin typeface="Courier New" pitchFamily="49" charset="0"/>
                <a:cs typeface="Courier New" pitchFamily="49" charset="0"/>
              </a:rPr>
              <a:t>     if x&lt;=0</a:t>
            </a:r>
          </a:p>
          <a:p>
            <a:pPr>
              <a:spcBef>
                <a:spcPts val="0"/>
              </a:spcBef>
            </a:pPr>
            <a:r>
              <a:rPr lang="en-US" dirty="0" err="1" smtClean="0">
                <a:latin typeface="Courier New" pitchFamily="49" charset="0"/>
                <a:cs typeface="Courier New" pitchFamily="49" charset="0"/>
              </a:rPr>
              <a:t>C</a:t>
            </a:r>
            <a:r>
              <a:rPr lang="en-US" b="1" baseline="-25000" dirty="0" err="1" smtClean="0">
                <a:latin typeface="Courier New" pitchFamily="49" charset="0"/>
                <a:cs typeface="Courier New" pitchFamily="49" charset="0"/>
              </a:rPr>
              <a:t>fact</a:t>
            </a:r>
            <a:r>
              <a:rPr lang="en-US" dirty="0" smtClean="0">
                <a:latin typeface="Courier New" pitchFamily="49" charset="0"/>
                <a:cs typeface="Courier New" pitchFamily="49" charset="0"/>
              </a:rPr>
              <a:t>(x) = C</a:t>
            </a:r>
            <a:r>
              <a:rPr lang="en-US" b="1" baseline="-25000" dirty="0" smtClean="0">
                <a:solidFill>
                  <a:srgbClr val="FF0000"/>
                </a:solidFill>
                <a:latin typeface="Courier New" pitchFamily="49" charset="0"/>
                <a:cs typeface="Courier New" pitchFamily="49" charset="0"/>
              </a:rPr>
              <a:t>a</a:t>
            </a:r>
            <a:r>
              <a:rPr lang="en-US" dirty="0" smtClean="0">
                <a:latin typeface="Courier New" pitchFamily="49" charset="0"/>
                <a:cs typeface="Courier New" pitchFamily="49" charset="0"/>
              </a:rPr>
              <a:t> </a:t>
            </a:r>
            <a:r>
              <a:rPr lang="en-US" dirty="0">
                <a:latin typeface="Courier New" pitchFamily="49" charset="0"/>
                <a:cs typeface="Courier New" pitchFamily="49" charset="0"/>
              </a:rPr>
              <a:t>+ </a:t>
            </a:r>
            <a:r>
              <a:rPr lang="en-US" dirty="0" smtClean="0">
                <a:latin typeface="Courier New" pitchFamily="49" charset="0"/>
                <a:cs typeface="Courier New" pitchFamily="49" charset="0"/>
              </a:rPr>
              <a:t>C</a:t>
            </a:r>
            <a:r>
              <a:rPr lang="en-US" b="1" baseline="-25000" dirty="0" smtClean="0">
                <a:solidFill>
                  <a:srgbClr val="FF0000"/>
                </a:solidFill>
                <a:latin typeface="Courier New" pitchFamily="49" charset="0"/>
                <a:cs typeface="Courier New" pitchFamily="49" charset="0"/>
              </a:rPr>
              <a:t>c</a:t>
            </a:r>
            <a:r>
              <a:rPr lang="en-US" dirty="0" smtClean="0">
                <a:latin typeface="Courier New" pitchFamily="49" charset="0"/>
                <a:cs typeface="Courier New" pitchFamily="49" charset="0"/>
              </a:rPr>
              <a:t>(x)  </a:t>
            </a:r>
            <a:r>
              <a:rPr lang="en-US" dirty="0">
                <a:latin typeface="Courier New" pitchFamily="49" charset="0"/>
                <a:cs typeface="Courier New" pitchFamily="49" charset="0"/>
              </a:rPr>
              <a:t>if </a:t>
            </a:r>
            <a:r>
              <a:rPr lang="en-US" dirty="0" smtClean="0">
                <a:latin typeface="Courier New" pitchFamily="49" charset="0"/>
                <a:cs typeface="Courier New" pitchFamily="49" charset="0"/>
              </a:rPr>
              <a:t>x&gt;0</a:t>
            </a:r>
            <a:endParaRPr lang="en-US" dirty="0">
              <a:latin typeface="Courier New" pitchFamily="49" charset="0"/>
              <a:cs typeface="Courier New" pitchFamily="49" charset="0"/>
            </a:endParaRPr>
          </a:p>
          <a:p>
            <a:pPr>
              <a:spcBef>
                <a:spcPts val="0"/>
              </a:spcBef>
            </a:pPr>
            <a:r>
              <a:rPr lang="en-US" dirty="0" smtClean="0">
                <a:latin typeface="Courier New" pitchFamily="49" charset="0"/>
                <a:cs typeface="Courier New" pitchFamily="49" charset="0"/>
              </a:rPr>
              <a:t>C</a:t>
            </a:r>
            <a:r>
              <a:rPr lang="en-US" b="1" baseline="-25000" dirty="0" smtClean="0">
                <a:solidFill>
                  <a:srgbClr val="FF0000"/>
                </a:solidFill>
                <a:latin typeface="Courier New" pitchFamily="49" charset="0"/>
                <a:cs typeface="Courier New" pitchFamily="49" charset="0"/>
              </a:rPr>
              <a:t>c</a:t>
            </a:r>
            <a:r>
              <a:rPr lang="en-US" dirty="0" smtClean="0">
                <a:latin typeface="Courier New" pitchFamily="49" charset="0"/>
                <a:cs typeface="Courier New" pitchFamily="49" charset="0"/>
              </a:rPr>
              <a:t>(x)   = C</a:t>
            </a:r>
            <a:r>
              <a:rPr lang="en-US" b="1" baseline="-25000" dirty="0" smtClean="0">
                <a:solidFill>
                  <a:srgbClr val="FF0000"/>
                </a:solidFill>
                <a:latin typeface="Courier New" pitchFamily="49" charset="0"/>
                <a:cs typeface="Courier New" pitchFamily="49" charset="0"/>
              </a:rPr>
              <a:t>d</a:t>
            </a:r>
            <a:r>
              <a:rPr lang="en-US" dirty="0" smtClean="0">
                <a:latin typeface="Courier New" pitchFamily="49" charset="0"/>
                <a:cs typeface="Courier New" pitchFamily="49" charset="0"/>
              </a:rPr>
              <a:t> + </a:t>
            </a:r>
            <a:r>
              <a:rPr lang="en-US" dirty="0" err="1" smtClean="0">
                <a:latin typeface="Courier New" pitchFamily="49" charset="0"/>
                <a:cs typeface="Courier New" pitchFamily="49" charset="0"/>
              </a:rPr>
              <a:t>C</a:t>
            </a:r>
            <a:r>
              <a:rPr lang="en-US" b="1" baseline="-25000" dirty="0" err="1" smtClean="0">
                <a:latin typeface="Courier New" pitchFamily="49" charset="0"/>
                <a:cs typeface="Courier New" pitchFamily="49" charset="0"/>
              </a:rPr>
              <a:t>fact</a:t>
            </a:r>
            <a:r>
              <a:rPr lang="en-US" dirty="0" smtClean="0">
                <a:latin typeface="Courier New" pitchFamily="49" charset="0"/>
                <a:cs typeface="Courier New" pitchFamily="49" charset="0"/>
              </a:rPr>
              <a:t>(x-1) </a:t>
            </a:r>
          </a:p>
          <a:p>
            <a:pPr>
              <a:spcBef>
                <a:spcPts val="0"/>
              </a:spcBef>
            </a:pPr>
            <a:endParaRPr lang="en-GB" baseline="-25000" dirty="0">
              <a:latin typeface="Courier New" pitchFamily="49" charset="0"/>
              <a:cs typeface="Courier New" pitchFamily="49" charset="0"/>
            </a:endParaRPr>
          </a:p>
        </p:txBody>
      </p:sp>
      <p:sp>
        <p:nvSpPr>
          <p:cNvPr id="6" name="Text Placeholder 4"/>
          <p:cNvSpPr txBox="1">
            <a:spLocks/>
          </p:cNvSpPr>
          <p:nvPr/>
        </p:nvSpPr>
        <p:spPr bwMode="auto">
          <a:xfrm>
            <a:off x="329100" y="3872527"/>
            <a:ext cx="8006711" cy="285100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A50021"/>
              </a:buClr>
              <a:buFont typeface="Wingdings" pitchFamily="2" charset="2"/>
              <a:buChar char="§"/>
              <a:defRPr sz="3200">
                <a:solidFill>
                  <a:schemeClr val="tx1"/>
                </a:solidFill>
                <a:latin typeface="Calibri" pitchFamily="34" charset="0"/>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fontAlgn="auto">
              <a:spcAft>
                <a:spcPts val="0"/>
              </a:spcAft>
              <a:defRPr/>
            </a:pPr>
            <a:r>
              <a:rPr lang="en-GB" sz="2400" kern="0" dirty="0" smtClean="0">
                <a:latin typeface="+mn-lt"/>
              </a:rPr>
              <a:t>Substitute </a:t>
            </a:r>
            <a:r>
              <a:rPr lang="en-US" sz="2400" dirty="0" smtClean="0">
                <a:latin typeface="Courier New" pitchFamily="49" charset="0"/>
                <a:cs typeface="Courier New" pitchFamily="49" charset="0"/>
              </a:rPr>
              <a:t>C</a:t>
            </a:r>
            <a:r>
              <a:rPr lang="en-US" sz="2400" b="1" baseline="-25000" dirty="0" smtClean="0">
                <a:solidFill>
                  <a:srgbClr val="FF0000"/>
                </a:solidFill>
                <a:latin typeface="Courier New" pitchFamily="49" charset="0"/>
                <a:cs typeface="Courier New" pitchFamily="49" charset="0"/>
              </a:rPr>
              <a:t>a</a:t>
            </a:r>
            <a:r>
              <a:rPr lang="en-US" sz="2400" dirty="0" smtClean="0">
                <a:latin typeface="+mn-lt"/>
                <a:cs typeface="Courier New" pitchFamily="49" charset="0"/>
              </a:rPr>
              <a:t>,</a:t>
            </a:r>
            <a:r>
              <a:rPr lang="en-US" sz="2400" dirty="0">
                <a:latin typeface="Courier New" pitchFamily="49" charset="0"/>
                <a:cs typeface="Courier New" pitchFamily="49" charset="0"/>
              </a:rPr>
              <a:t> </a:t>
            </a:r>
            <a:r>
              <a:rPr lang="en-US" sz="2400" dirty="0" err="1" smtClean="0">
                <a:latin typeface="Courier New" pitchFamily="49" charset="0"/>
                <a:cs typeface="Courier New" pitchFamily="49" charset="0"/>
              </a:rPr>
              <a:t>C</a:t>
            </a:r>
            <a:r>
              <a:rPr lang="en-US" sz="2400" b="1" baseline="-25000" dirty="0" err="1" smtClean="0">
                <a:solidFill>
                  <a:srgbClr val="FF0000"/>
                </a:solidFill>
                <a:latin typeface="Courier New" pitchFamily="49" charset="0"/>
                <a:cs typeface="Courier New" pitchFamily="49" charset="0"/>
              </a:rPr>
              <a:t>b</a:t>
            </a:r>
            <a:r>
              <a:rPr lang="en-US" sz="2400" dirty="0" smtClean="0">
                <a:latin typeface="+mn-lt"/>
                <a:cs typeface="Courier New" pitchFamily="49" charset="0"/>
              </a:rPr>
              <a:t>,</a:t>
            </a:r>
            <a:r>
              <a:rPr lang="en-US" sz="2400" dirty="0">
                <a:latin typeface="Courier New" pitchFamily="49" charset="0"/>
                <a:cs typeface="Courier New" pitchFamily="49" charset="0"/>
              </a:rPr>
              <a:t> </a:t>
            </a:r>
            <a:r>
              <a:rPr lang="en-US" sz="2400" dirty="0" err="1" smtClean="0">
                <a:latin typeface="Courier New" pitchFamily="49" charset="0"/>
                <a:cs typeface="Courier New" pitchFamily="49" charset="0"/>
              </a:rPr>
              <a:t>C</a:t>
            </a:r>
            <a:r>
              <a:rPr lang="en-US" sz="2400" b="1" baseline="-25000" dirty="0" err="1" smtClean="0">
                <a:solidFill>
                  <a:srgbClr val="FF0000"/>
                </a:solidFill>
                <a:latin typeface="Courier New" pitchFamily="49" charset="0"/>
                <a:cs typeface="Courier New" pitchFamily="49" charset="0"/>
              </a:rPr>
              <a:t>d</a:t>
            </a:r>
            <a:r>
              <a:rPr lang="en-US" sz="2400" dirty="0" smtClean="0">
                <a:latin typeface="Courier New" pitchFamily="49" charset="0"/>
                <a:cs typeface="Courier New" pitchFamily="49" charset="0"/>
              </a:rPr>
              <a:t> </a:t>
            </a:r>
            <a:r>
              <a:rPr lang="en-GB" sz="2400" kern="0" dirty="0" smtClean="0">
                <a:latin typeface="+mn-lt"/>
              </a:rPr>
              <a:t>with </a:t>
            </a:r>
          </a:p>
          <a:p>
            <a:pPr fontAlgn="auto">
              <a:spcAft>
                <a:spcPts val="0"/>
              </a:spcAft>
              <a:buNone/>
              <a:defRPr/>
            </a:pPr>
            <a:r>
              <a:rPr lang="en-GB" sz="2400" b="1" kern="0" dirty="0" smtClean="0">
                <a:solidFill>
                  <a:srgbClr val="A50021"/>
                </a:solidFill>
                <a:latin typeface="+mn-lt"/>
              </a:rPr>
              <a:t>	</a:t>
            </a:r>
            <a:r>
              <a:rPr lang="en-GB" sz="2400" kern="0" dirty="0" smtClean="0">
                <a:latin typeface="+mn-lt"/>
              </a:rPr>
              <a:t>the</a:t>
            </a:r>
            <a:r>
              <a:rPr lang="en-GB" sz="2400" b="1" kern="0" dirty="0" smtClean="0">
                <a:solidFill>
                  <a:srgbClr val="A50021"/>
                </a:solidFill>
                <a:latin typeface="+mn-lt"/>
              </a:rPr>
              <a:t> actual energy required to execute the corresponding lower-level (machine) instructions.</a:t>
            </a:r>
          </a:p>
          <a:p>
            <a:pPr fontAlgn="auto">
              <a:spcAft>
                <a:spcPts val="0"/>
              </a:spcAft>
              <a:defRPr/>
            </a:pPr>
            <a:r>
              <a:rPr lang="en-GB" sz="2400" kern="0" dirty="0" smtClean="0"/>
              <a:t>Solve equation using off-the-shelf solvers.</a:t>
            </a:r>
          </a:p>
          <a:p>
            <a:pPr fontAlgn="auto">
              <a:spcAft>
                <a:spcPts val="0"/>
              </a:spcAft>
              <a:buNone/>
              <a:defRPr/>
            </a:pPr>
            <a:r>
              <a:rPr lang="en-GB" sz="800" kern="0" dirty="0" smtClean="0"/>
              <a:t>   </a:t>
            </a:r>
            <a:endParaRPr lang="en-GB" sz="700" kern="0" dirty="0" smtClean="0"/>
          </a:p>
          <a:p>
            <a:pPr fontAlgn="auto">
              <a:spcAft>
                <a:spcPts val="0"/>
              </a:spcAft>
              <a:defRPr/>
            </a:pPr>
            <a:r>
              <a:rPr lang="en-GB" sz="2400" kern="0" dirty="0" smtClean="0"/>
              <a:t>Result:</a:t>
            </a:r>
            <a:r>
              <a:rPr lang="en-GB" sz="2400" kern="0" dirty="0" smtClean="0">
                <a:latin typeface="Courier New" pitchFamily="49" charset="0"/>
                <a:cs typeface="Courier New" pitchFamily="49" charset="0"/>
              </a:rPr>
              <a:t> </a:t>
            </a:r>
            <a:r>
              <a:rPr lang="en-US" sz="2400" dirty="0" err="1" smtClean="0">
                <a:latin typeface="Courier New" pitchFamily="49" charset="0"/>
                <a:cs typeface="Courier New" pitchFamily="49" charset="0"/>
              </a:rPr>
              <a:t>C</a:t>
            </a:r>
            <a:r>
              <a:rPr lang="en-US" sz="2400" b="1" baseline="-25000" dirty="0" err="1" smtClean="0">
                <a:latin typeface="Courier New" pitchFamily="49" charset="0"/>
                <a:cs typeface="Courier New" pitchFamily="49" charset="0"/>
              </a:rPr>
              <a:t>fact</a:t>
            </a:r>
            <a:r>
              <a:rPr lang="en-US" sz="2400" dirty="0" smtClean="0">
                <a:latin typeface="Courier New" pitchFamily="49" charset="0"/>
                <a:cs typeface="Courier New" pitchFamily="49" charset="0"/>
              </a:rPr>
              <a:t>(x) = (26x + 19.4) </a:t>
            </a:r>
            <a:r>
              <a:rPr lang="en-US" sz="2400" dirty="0" err="1" smtClean="0">
                <a:latin typeface="Courier New" pitchFamily="49" charset="0"/>
                <a:cs typeface="Courier New" pitchFamily="49" charset="0"/>
              </a:rPr>
              <a:t>nJ</a:t>
            </a:r>
            <a:endParaRPr lang="en-GB" sz="2400" kern="0" dirty="0" smtClean="0">
              <a:latin typeface="Courier New" pitchFamily="49" charset="0"/>
              <a:cs typeface="Courier New" pitchFamily="49" charset="0"/>
            </a:endParaRPr>
          </a:p>
          <a:p>
            <a:pPr marL="400050" lvl="1" indent="0" fontAlgn="auto">
              <a:spcBef>
                <a:spcPts val="1200"/>
              </a:spcBef>
              <a:spcAft>
                <a:spcPts val="0"/>
              </a:spcAft>
              <a:buNone/>
              <a:defRPr/>
            </a:pPr>
            <a:r>
              <a:rPr lang="en-GB" sz="1400" kern="0" dirty="0" smtClean="0">
                <a:latin typeface="+mn-lt"/>
              </a:rPr>
              <a:t>(Note: </a:t>
            </a:r>
            <a:r>
              <a:rPr lang="en-GB" sz="1400" kern="0" dirty="0" smtClean="0">
                <a:latin typeface="+mn-lt"/>
              </a:rPr>
              <a:t>The above result is based on the XMOS </a:t>
            </a:r>
            <a:r>
              <a:rPr lang="en-GB" sz="1400" kern="0" dirty="0" err="1" smtClean="0">
                <a:latin typeface="+mn-lt"/>
              </a:rPr>
              <a:t>XCore</a:t>
            </a:r>
            <a:r>
              <a:rPr lang="en-GB" sz="1400" kern="0" dirty="0" smtClean="0">
                <a:latin typeface="+mn-lt"/>
              </a:rPr>
              <a:t> Energy model</a:t>
            </a:r>
          </a:p>
          <a:p>
            <a:pPr marL="400050" lvl="1" indent="0" fontAlgn="auto">
              <a:spcBef>
                <a:spcPts val="0"/>
              </a:spcBef>
              <a:spcAft>
                <a:spcPts val="0"/>
              </a:spcAft>
              <a:buNone/>
              <a:defRPr/>
            </a:pPr>
            <a:r>
              <a:rPr lang="en-GB" sz="1400" kern="0" dirty="0" smtClean="0">
                <a:latin typeface="+mn-lt"/>
              </a:rPr>
              <a:t> introduced earlier. It is not using the energy model from the Exercise.)</a:t>
            </a:r>
            <a:endParaRPr lang="en-GB" sz="1400" kern="0" dirty="0" smtClean="0">
              <a:latin typeface="+mn-lt"/>
            </a:endParaRPr>
          </a:p>
          <a:p>
            <a:pPr fontAlgn="auto">
              <a:spcAft>
                <a:spcPts val="0"/>
              </a:spcAft>
              <a:buNone/>
              <a:defRPr/>
            </a:pPr>
            <a:endParaRPr lang="en-GB" sz="1400" b="1" kern="0" dirty="0" smtClean="0">
              <a:solidFill>
                <a:srgbClr val="A50021"/>
              </a:solidFill>
              <a:latin typeface="+mn-lt"/>
            </a:endParaRPr>
          </a:p>
          <a:p>
            <a:pPr fontAlgn="auto">
              <a:spcAft>
                <a:spcPts val="0"/>
              </a:spcAft>
              <a:buFont typeface="Wingdings" pitchFamily="2" charset="2"/>
              <a:buNone/>
              <a:defRPr/>
            </a:pPr>
            <a:r>
              <a:rPr lang="en-GB" sz="2000" kern="0" dirty="0" smtClean="0">
                <a:latin typeface="+mn-lt"/>
              </a:rPr>
              <a:t> </a:t>
            </a:r>
          </a:p>
        </p:txBody>
      </p:sp>
      <p:sp>
        <p:nvSpPr>
          <p:cNvPr id="7" name="TextShape 11"/>
          <p:cNvSpPr txBox="1"/>
          <p:nvPr/>
        </p:nvSpPr>
        <p:spPr>
          <a:xfrm>
            <a:off x="315060" y="1575437"/>
            <a:ext cx="2160000" cy="346320"/>
          </a:xfrm>
          <a:prstGeom prst="rect">
            <a:avLst/>
          </a:prstGeom>
        </p:spPr>
        <p:txBody>
          <a:bodyPr wrap="none" lIns="90000" tIns="45000" rIns="90000" bIns="45000"/>
          <a:lstStyle/>
          <a:p>
            <a:pPr>
              <a:lnSpc>
                <a:spcPct val="90000"/>
              </a:lnSpc>
            </a:pPr>
            <a:r>
              <a:rPr lang="en-GB" sz="2000" dirty="0" smtClean="0">
                <a:solidFill>
                  <a:srgbClr val="A50021"/>
                </a:solidFill>
                <a:latin typeface="Arial"/>
              </a:rPr>
              <a:t>Original Program:</a:t>
            </a:r>
            <a:endParaRPr sz="2000" dirty="0"/>
          </a:p>
        </p:txBody>
      </p:sp>
      <p:sp>
        <p:nvSpPr>
          <p:cNvPr id="8" name="TextShape 11"/>
          <p:cNvSpPr txBox="1"/>
          <p:nvPr/>
        </p:nvSpPr>
        <p:spPr>
          <a:xfrm>
            <a:off x="4845150" y="1588500"/>
            <a:ext cx="2927250" cy="346320"/>
          </a:xfrm>
          <a:prstGeom prst="rect">
            <a:avLst/>
          </a:prstGeom>
        </p:spPr>
        <p:txBody>
          <a:bodyPr wrap="none" lIns="90000" tIns="45000" rIns="90000" bIns="45000"/>
          <a:lstStyle/>
          <a:p>
            <a:pPr>
              <a:lnSpc>
                <a:spcPct val="90000"/>
              </a:lnSpc>
            </a:pPr>
            <a:r>
              <a:rPr lang="en-GB" sz="2000" dirty="0" smtClean="0">
                <a:solidFill>
                  <a:srgbClr val="A50021"/>
                </a:solidFill>
                <a:latin typeface="Arial"/>
              </a:rPr>
              <a:t>Extracted Cost Relations:</a:t>
            </a:r>
            <a:endParaRPr sz="2000" dirty="0"/>
          </a:p>
        </p:txBody>
      </p:sp>
      <p:sp>
        <p:nvSpPr>
          <p:cNvPr id="9" name="Slide Number Placeholder 5"/>
          <p:cNvSpPr txBox="1">
            <a:spLocks/>
          </p:cNvSpPr>
          <p:nvPr/>
        </p:nvSpPr>
        <p:spPr bwMode="auto">
          <a:xfrm>
            <a:off x="8701088" y="6492875"/>
            <a:ext cx="442912" cy="36512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CD144CB-DF33-4F03-B278-1417C36024B7}" type="slidenum">
              <a:rPr kumimoji="0" lang="en-US" sz="1100" b="0" i="0" u="none" strike="noStrike" kern="1200" cap="none" spc="0" normalizeH="0" baseline="0" noProof="0" smtClean="0">
                <a:ln>
                  <a:noFill/>
                </a:ln>
                <a:solidFill>
                  <a:schemeClr val="tx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122</a:t>
            </a:fld>
            <a:endParaRPr kumimoji="0" lang="en-US" sz="1100" b="0" i="0" u="none" strike="noStrike" kern="1200" cap="none" spc="0" normalizeH="0" baseline="0" noProof="0" dirty="0" smtClean="0">
              <a:ln>
                <a:noFill/>
              </a:ln>
              <a:solidFill>
                <a:schemeClr val="tx1"/>
              </a:solidFill>
              <a:effectLst/>
              <a:uLnTx/>
              <a:uFillTx/>
              <a:latin typeface="Arial" charset="0"/>
              <a:ea typeface="+mn-ea"/>
              <a:cs typeface="+mn-cs"/>
            </a:endParaRPr>
          </a:p>
        </p:txBody>
      </p:sp>
      <p:graphicFrame>
        <p:nvGraphicFramePr>
          <p:cNvPr id="10" name="Object 2"/>
          <p:cNvGraphicFramePr>
            <a:graphicFrameLocks noChangeAspect="1"/>
          </p:cNvGraphicFramePr>
          <p:nvPr>
            <p:extLst>
              <p:ext uri="{D42A27DB-BD31-4B8C-83A1-F6EECF244321}">
                <p14:modId xmlns:p14="http://schemas.microsoft.com/office/powerpoint/2010/main" val="170212044"/>
              </p:ext>
            </p:extLst>
          </p:nvPr>
        </p:nvGraphicFramePr>
        <p:xfrm>
          <a:off x="6937548" y="5176919"/>
          <a:ext cx="2025024" cy="1517796"/>
        </p:xfrm>
        <a:graphic>
          <a:graphicData uri="http://schemas.openxmlformats.org/presentationml/2006/ole">
            <mc:AlternateContent xmlns:mc="http://schemas.openxmlformats.org/markup-compatibility/2006">
              <mc:Choice xmlns:v="urn:schemas-microsoft-com:vml" Requires="v">
                <p:oleObj spid="_x0000_s224460" name="Acrobat Document" r:id="rId4" imgW="5485714" imgH="4114286" progId="AcroExch.Document.11">
                  <p:embed/>
                </p:oleObj>
              </mc:Choice>
              <mc:Fallback>
                <p:oleObj name="Acrobat Document" r:id="rId4" imgW="5485714" imgH="4114286" progId="AcroExch.Document.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7548" y="5176919"/>
                        <a:ext cx="2025024" cy="1517796"/>
                      </a:xfrm>
                      <a:prstGeom prst="rect">
                        <a:avLst/>
                      </a:prstGeom>
                      <a:noFill/>
                      <a:extLst/>
                    </p:spPr>
                  </p:pic>
                </p:oleObj>
              </mc:Fallback>
            </mc:AlternateContent>
          </a:graphicData>
        </a:graphic>
      </p:graphicFrame>
      <p:sp>
        <p:nvSpPr>
          <p:cNvPr id="5" name="Rectangle 4"/>
          <p:cNvSpPr/>
          <p:nvPr/>
        </p:nvSpPr>
        <p:spPr bwMode="auto">
          <a:xfrm>
            <a:off x="121605" y="1364400"/>
            <a:ext cx="8917680" cy="3769200"/>
          </a:xfrm>
          <a:prstGeom prst="rect">
            <a:avLst/>
          </a:prstGeom>
          <a:solidFill>
            <a:schemeClr val="accent3">
              <a:lumMod val="95000"/>
              <a:alpha val="48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841734521"/>
      </p:ext>
    </p:extLst>
  </p:cSld>
  <p:clrMapOvr>
    <a:masterClrMapping/>
  </p:clrMapOvr>
  <p:transition xmlns:p14="http://schemas.microsoft.com/office/powerpoint/2010/main">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2"/>
          <p:cNvGraphicFramePr>
            <a:graphicFrameLocks noChangeAspect="1"/>
          </p:cNvGraphicFramePr>
          <p:nvPr>
            <p:extLst>
              <p:ext uri="{D42A27DB-BD31-4B8C-83A1-F6EECF244321}">
                <p14:modId xmlns:p14="http://schemas.microsoft.com/office/powerpoint/2010/main" val="325593227"/>
              </p:ext>
            </p:extLst>
          </p:nvPr>
        </p:nvGraphicFramePr>
        <p:xfrm>
          <a:off x="1539501" y="1419872"/>
          <a:ext cx="6299130" cy="4722118"/>
        </p:xfrm>
        <a:graphic>
          <a:graphicData uri="http://schemas.openxmlformats.org/presentationml/2006/ole">
            <mc:AlternateContent xmlns:mc="http://schemas.openxmlformats.org/markup-compatibility/2006">
              <mc:Choice xmlns:v="urn:schemas-microsoft-com:vml" Requires="v">
                <p:oleObj spid="_x0000_s242738" name="Acrobat Document" r:id="rId4" imgW="5485714" imgH="4114286" progId="AcroExch.Document.11">
                  <p:embed/>
                </p:oleObj>
              </mc:Choice>
              <mc:Fallback>
                <p:oleObj name="Acrobat Document" r:id="rId4" imgW="5485714" imgH="4114286" progId="AcroExch.Document.11">
                  <p:embed/>
                  <p:pic>
                    <p:nvPicPr>
                      <p:cNvPr id="0" name="Picture 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9501" y="1419872"/>
                        <a:ext cx="6299130" cy="4722118"/>
                      </a:xfrm>
                      <a:prstGeom prst="rect">
                        <a:avLst/>
                      </a:prstGeom>
                      <a:noFill/>
                      <a:extLst/>
                    </p:spPr>
                  </p:pic>
                </p:oleObj>
              </mc:Fallback>
            </mc:AlternateContent>
          </a:graphicData>
        </a:graphic>
      </p:graphicFrame>
      <p:sp>
        <p:nvSpPr>
          <p:cNvPr id="6150" name="Title 1"/>
          <p:cNvSpPr>
            <a:spLocks noGrp="1"/>
          </p:cNvSpPr>
          <p:nvPr>
            <p:ph type="title"/>
          </p:nvPr>
        </p:nvSpPr>
        <p:spPr bwMode="auto">
          <a:noFill/>
          <a:ln>
            <a:miter lim="800000"/>
            <a:headEnd/>
            <a:tailEnd/>
          </a:ln>
        </p:spPr>
        <p:txBody>
          <a:bodyPr vert="horz" numCol="1" anchorCtr="0" compatLnSpc="1">
            <a:prstTxWarp prst="textNoShape">
              <a:avLst/>
            </a:prstTxWarp>
          </a:bodyPr>
          <a:lstStyle/>
          <a:p>
            <a:pPr algn="ctr"/>
            <a:r>
              <a:rPr lang="en-GB" sz="4800" dirty="0" smtClean="0"/>
              <a:t>ISA-</a:t>
            </a:r>
            <a:r>
              <a:rPr lang="en-GB" sz="4800" dirty="0"/>
              <a:t>L</a:t>
            </a:r>
            <a:r>
              <a:rPr lang="en-GB" sz="4800" dirty="0" smtClean="0"/>
              <a:t>evel Analysis Results</a:t>
            </a:r>
          </a:p>
        </p:txBody>
      </p:sp>
      <p:sp>
        <p:nvSpPr>
          <p:cNvPr id="8" name="Slide Number Placeholder 5"/>
          <p:cNvSpPr>
            <a:spLocks noGrp="1"/>
          </p:cNvSpPr>
          <p:nvPr>
            <p:ph type="sldNum" sz="quarter" idx="12"/>
          </p:nvPr>
        </p:nvSpPr>
        <p:spPr bwMode="auto">
          <a:xfrm>
            <a:off x="8701088" y="6492875"/>
            <a:ext cx="442912" cy="365125"/>
          </a:xfr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2409B6F5-AF02-4901-A05A-A1E86CE873AF}" type="slidenum">
              <a:rPr lang="en-US" sz="1100"/>
              <a:pPr fontAlgn="base">
                <a:spcBef>
                  <a:spcPct val="0"/>
                </a:spcBef>
                <a:spcAft>
                  <a:spcPct val="0"/>
                </a:spcAft>
              </a:pPr>
              <a:t>123</a:t>
            </a:fld>
            <a:endParaRPr lang="en-US" sz="1100" dirty="0"/>
          </a:p>
        </p:txBody>
      </p:sp>
      <p:sp>
        <p:nvSpPr>
          <p:cNvPr id="9" name="CustomShape 2"/>
          <p:cNvSpPr>
            <a:spLocks noChangeArrowheads="1"/>
          </p:cNvSpPr>
          <p:nvPr/>
        </p:nvSpPr>
        <p:spPr bwMode="auto">
          <a:xfrm>
            <a:off x="242048" y="6300000"/>
            <a:ext cx="8646459" cy="484187"/>
          </a:xfrm>
          <a:prstGeom prst="rect">
            <a:avLst/>
          </a:prstGeom>
          <a:noFill/>
          <a:ln w="9525">
            <a:noFill/>
            <a:miter lim="800000"/>
            <a:headEnd/>
            <a:tailEnd/>
          </a:ln>
        </p:spPr>
        <p:txBody>
          <a:bodyPr lIns="90000" tIns="45000" rIns="90000" bIns="45000"/>
          <a:lstStyle/>
          <a:p>
            <a:r>
              <a:rPr lang="en-GB" sz="1400" dirty="0">
                <a:solidFill>
                  <a:srgbClr val="3366FF"/>
                </a:solidFill>
                <a:latin typeface="+mn-lt"/>
                <a:cs typeface="DejaVu Sans" pitchFamily="34" charset="0"/>
              </a:rPr>
              <a:t>U. </a:t>
            </a:r>
            <a:r>
              <a:rPr lang="en-GB" sz="1400" dirty="0" err="1">
                <a:solidFill>
                  <a:srgbClr val="3366FF"/>
                </a:solidFill>
                <a:latin typeface="+mn-lt"/>
                <a:cs typeface="DejaVu Sans" pitchFamily="34" charset="0"/>
              </a:rPr>
              <a:t>Liqat</a:t>
            </a:r>
            <a:r>
              <a:rPr lang="en-GB" sz="1400" dirty="0">
                <a:solidFill>
                  <a:srgbClr val="3366FF"/>
                </a:solidFill>
                <a:latin typeface="+mn-lt"/>
                <a:cs typeface="DejaVu Sans" pitchFamily="34" charset="0"/>
              </a:rPr>
              <a:t>, S. </a:t>
            </a:r>
            <a:r>
              <a:rPr lang="en-GB" sz="1400" dirty="0" err="1">
                <a:solidFill>
                  <a:srgbClr val="3366FF"/>
                </a:solidFill>
                <a:latin typeface="+mn-lt"/>
                <a:cs typeface="DejaVu Sans" pitchFamily="34" charset="0"/>
              </a:rPr>
              <a:t>Kerrison</a:t>
            </a:r>
            <a:r>
              <a:rPr lang="en-GB" sz="1400" dirty="0">
                <a:solidFill>
                  <a:srgbClr val="3366FF"/>
                </a:solidFill>
                <a:latin typeface="+mn-lt"/>
                <a:cs typeface="DejaVu Sans" pitchFamily="34" charset="0"/>
              </a:rPr>
              <a:t>, A. Serrano, K. Georgiou, N. </a:t>
            </a:r>
            <a:r>
              <a:rPr lang="en-GB" sz="1400" dirty="0" err="1">
                <a:solidFill>
                  <a:srgbClr val="3366FF"/>
                </a:solidFill>
                <a:latin typeface="+mn-lt"/>
                <a:cs typeface="DejaVu Sans" pitchFamily="34" charset="0"/>
              </a:rPr>
              <a:t>Grech</a:t>
            </a:r>
            <a:r>
              <a:rPr lang="en-GB" sz="1400" dirty="0">
                <a:solidFill>
                  <a:srgbClr val="3366FF"/>
                </a:solidFill>
                <a:latin typeface="+mn-lt"/>
                <a:cs typeface="DejaVu Sans" pitchFamily="34" charset="0"/>
              </a:rPr>
              <a:t>, P. Lopez-Garcia, M.V. </a:t>
            </a:r>
            <a:r>
              <a:rPr lang="en-GB" sz="1400" dirty="0" err="1">
                <a:solidFill>
                  <a:srgbClr val="3366FF"/>
                </a:solidFill>
                <a:latin typeface="+mn-lt"/>
                <a:cs typeface="DejaVu Sans" pitchFamily="34" charset="0"/>
              </a:rPr>
              <a:t>Hermenegildo</a:t>
            </a:r>
            <a:r>
              <a:rPr lang="en-GB" sz="1400" dirty="0">
                <a:solidFill>
                  <a:srgbClr val="3366FF"/>
                </a:solidFill>
                <a:latin typeface="+mn-lt"/>
                <a:cs typeface="DejaVu Sans" pitchFamily="34" charset="0"/>
              </a:rPr>
              <a:t> and K. Eder. “Energy Consumption Analysis of Programs based on XMOS ISA-Level Models”. LOPSTR 2013.</a:t>
            </a:r>
          </a:p>
          <a:p>
            <a:endParaRPr lang="en-GB" sz="900" dirty="0">
              <a:solidFill>
                <a:srgbClr val="3366FF"/>
              </a:solidFill>
              <a:cs typeface="DejaVu Sans" pitchFamily="34"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2"/>
          <p:cNvGraphicFramePr>
            <a:graphicFrameLocks noChangeAspect="1"/>
          </p:cNvGraphicFramePr>
          <p:nvPr/>
        </p:nvGraphicFramePr>
        <p:xfrm>
          <a:off x="731838" y="1333500"/>
          <a:ext cx="3360737" cy="2519363"/>
        </p:xfrm>
        <a:graphic>
          <a:graphicData uri="http://schemas.openxmlformats.org/presentationml/2006/ole">
            <mc:AlternateContent xmlns:mc="http://schemas.openxmlformats.org/markup-compatibility/2006">
              <mc:Choice xmlns:v="urn:schemas-microsoft-com:vml" Requires="v">
                <p:oleObj spid="_x0000_s1838" name="Acrobat Document" r:id="rId4" imgW="5485714" imgH="4114286" progId="AcroExch.Document.11">
                  <p:embed/>
                </p:oleObj>
              </mc:Choice>
              <mc:Fallback>
                <p:oleObj name="Acrobat Document" r:id="rId4" imgW="5485714" imgH="4114286" progId="AcroExch.Document.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838" y="1333500"/>
                        <a:ext cx="3360737" cy="2519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7" name="Object 3"/>
          <p:cNvGraphicFramePr>
            <a:graphicFrameLocks noChangeAspect="1"/>
          </p:cNvGraphicFramePr>
          <p:nvPr/>
        </p:nvGraphicFramePr>
        <p:xfrm>
          <a:off x="5021263" y="1333500"/>
          <a:ext cx="3357562" cy="2519363"/>
        </p:xfrm>
        <a:graphic>
          <a:graphicData uri="http://schemas.openxmlformats.org/presentationml/2006/ole">
            <mc:AlternateContent xmlns:mc="http://schemas.openxmlformats.org/markup-compatibility/2006">
              <mc:Choice xmlns:v="urn:schemas-microsoft-com:vml" Requires="v">
                <p:oleObj spid="_x0000_s1839" name="Acrobat Document" r:id="rId6" imgW="5485714" imgH="4114286" progId="AcroExch.Document.11">
                  <p:embed/>
                </p:oleObj>
              </mc:Choice>
              <mc:Fallback>
                <p:oleObj name="Acrobat Document" r:id="rId6" imgW="5485714" imgH="4114286" progId="AcroExch.Document.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1263" y="1333500"/>
                        <a:ext cx="3357562" cy="2519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50" name="Title 1"/>
          <p:cNvSpPr>
            <a:spLocks noGrp="1"/>
          </p:cNvSpPr>
          <p:nvPr>
            <p:ph type="title"/>
          </p:nvPr>
        </p:nvSpPr>
        <p:spPr bwMode="auto">
          <a:noFill/>
          <a:ln>
            <a:miter lim="800000"/>
            <a:headEnd/>
            <a:tailEnd/>
          </a:ln>
        </p:spPr>
        <p:txBody>
          <a:bodyPr vert="horz" numCol="1" anchorCtr="0" compatLnSpc="1">
            <a:prstTxWarp prst="textNoShape">
              <a:avLst/>
            </a:prstTxWarp>
          </a:bodyPr>
          <a:lstStyle/>
          <a:p>
            <a:pPr algn="ctr"/>
            <a:r>
              <a:rPr lang="en-GB" sz="4800" dirty="0" smtClean="0"/>
              <a:t>ISA-</a:t>
            </a:r>
            <a:r>
              <a:rPr lang="en-GB" sz="4800" dirty="0"/>
              <a:t>L</a:t>
            </a:r>
            <a:r>
              <a:rPr lang="en-GB" sz="4800" dirty="0" smtClean="0"/>
              <a:t>evel Analysis Results</a:t>
            </a:r>
          </a:p>
        </p:txBody>
      </p:sp>
      <p:graphicFrame>
        <p:nvGraphicFramePr>
          <p:cNvPr id="6148" name="Object 4"/>
          <p:cNvGraphicFramePr>
            <a:graphicFrameLocks noChangeAspect="1"/>
          </p:cNvGraphicFramePr>
          <p:nvPr/>
        </p:nvGraphicFramePr>
        <p:xfrm>
          <a:off x="719138" y="3760788"/>
          <a:ext cx="3357562" cy="2519362"/>
        </p:xfrm>
        <a:graphic>
          <a:graphicData uri="http://schemas.openxmlformats.org/presentationml/2006/ole">
            <mc:AlternateContent xmlns:mc="http://schemas.openxmlformats.org/markup-compatibility/2006">
              <mc:Choice xmlns:v="urn:schemas-microsoft-com:vml" Requires="v">
                <p:oleObj spid="_x0000_s1840" name="Acrobat Document" r:id="rId8" imgW="5485714" imgH="4114286" progId="AcroExch.Document.11">
                  <p:embed/>
                </p:oleObj>
              </mc:Choice>
              <mc:Fallback>
                <p:oleObj name="Acrobat Document" r:id="rId8" imgW="5485714" imgH="4114286" progId="AcroExch.Document.11">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9138" y="3760788"/>
                        <a:ext cx="3357562" cy="2519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9" name="Object 5"/>
          <p:cNvGraphicFramePr>
            <a:graphicFrameLocks noChangeAspect="1"/>
          </p:cNvGraphicFramePr>
          <p:nvPr/>
        </p:nvGraphicFramePr>
        <p:xfrm>
          <a:off x="5019675" y="3760788"/>
          <a:ext cx="3357563" cy="2519362"/>
        </p:xfrm>
        <a:graphic>
          <a:graphicData uri="http://schemas.openxmlformats.org/presentationml/2006/ole">
            <mc:AlternateContent xmlns:mc="http://schemas.openxmlformats.org/markup-compatibility/2006">
              <mc:Choice xmlns:v="urn:schemas-microsoft-com:vml" Requires="v">
                <p:oleObj spid="_x0000_s1841" name="Acrobat Document" r:id="rId10" imgW="5485714" imgH="4114286" progId="AcroExch.Document.11">
                  <p:embed/>
                </p:oleObj>
              </mc:Choice>
              <mc:Fallback>
                <p:oleObj name="Acrobat Document" r:id="rId10" imgW="5485714" imgH="4114286" progId="AcroExch.Document.11">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19675" y="3760788"/>
                        <a:ext cx="3357563" cy="2519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Slide Number Placeholder 5"/>
          <p:cNvSpPr>
            <a:spLocks noGrp="1"/>
          </p:cNvSpPr>
          <p:nvPr>
            <p:ph type="sldNum" sz="quarter" idx="12"/>
          </p:nvPr>
        </p:nvSpPr>
        <p:spPr bwMode="auto">
          <a:xfrm>
            <a:off x="8701088" y="6492875"/>
            <a:ext cx="442912" cy="365125"/>
          </a:xfr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2409B6F5-AF02-4901-A05A-A1E86CE873AF}" type="slidenum">
              <a:rPr lang="en-US" sz="1100"/>
              <a:pPr fontAlgn="base">
                <a:spcBef>
                  <a:spcPct val="0"/>
                </a:spcBef>
                <a:spcAft>
                  <a:spcPct val="0"/>
                </a:spcAft>
              </a:pPr>
              <a:t>124</a:t>
            </a:fld>
            <a:endParaRPr lang="en-US" sz="1100" dirty="0"/>
          </a:p>
        </p:txBody>
      </p:sp>
      <p:sp>
        <p:nvSpPr>
          <p:cNvPr id="9" name="CustomShape 2"/>
          <p:cNvSpPr>
            <a:spLocks noChangeArrowheads="1"/>
          </p:cNvSpPr>
          <p:nvPr/>
        </p:nvSpPr>
        <p:spPr bwMode="auto">
          <a:xfrm>
            <a:off x="242048" y="6300000"/>
            <a:ext cx="8646459" cy="484187"/>
          </a:xfrm>
          <a:prstGeom prst="rect">
            <a:avLst/>
          </a:prstGeom>
          <a:noFill/>
          <a:ln w="9525">
            <a:noFill/>
            <a:miter lim="800000"/>
            <a:headEnd/>
            <a:tailEnd/>
          </a:ln>
        </p:spPr>
        <p:txBody>
          <a:bodyPr lIns="90000" tIns="45000" rIns="90000" bIns="45000"/>
          <a:lstStyle/>
          <a:p>
            <a:r>
              <a:rPr lang="en-GB" sz="1400" dirty="0">
                <a:solidFill>
                  <a:srgbClr val="3366FF"/>
                </a:solidFill>
                <a:latin typeface="+mn-lt"/>
                <a:cs typeface="DejaVu Sans" pitchFamily="34" charset="0"/>
              </a:rPr>
              <a:t>U. </a:t>
            </a:r>
            <a:r>
              <a:rPr lang="en-GB" sz="1400" dirty="0" err="1">
                <a:solidFill>
                  <a:srgbClr val="3366FF"/>
                </a:solidFill>
                <a:latin typeface="+mn-lt"/>
                <a:cs typeface="DejaVu Sans" pitchFamily="34" charset="0"/>
              </a:rPr>
              <a:t>Liqat</a:t>
            </a:r>
            <a:r>
              <a:rPr lang="en-GB" sz="1400" dirty="0">
                <a:solidFill>
                  <a:srgbClr val="3366FF"/>
                </a:solidFill>
                <a:latin typeface="+mn-lt"/>
                <a:cs typeface="DejaVu Sans" pitchFamily="34" charset="0"/>
              </a:rPr>
              <a:t>, S. </a:t>
            </a:r>
            <a:r>
              <a:rPr lang="en-GB" sz="1400" dirty="0" err="1">
                <a:solidFill>
                  <a:srgbClr val="3366FF"/>
                </a:solidFill>
                <a:latin typeface="+mn-lt"/>
                <a:cs typeface="DejaVu Sans" pitchFamily="34" charset="0"/>
              </a:rPr>
              <a:t>Kerrison</a:t>
            </a:r>
            <a:r>
              <a:rPr lang="en-GB" sz="1400" dirty="0">
                <a:solidFill>
                  <a:srgbClr val="3366FF"/>
                </a:solidFill>
                <a:latin typeface="+mn-lt"/>
                <a:cs typeface="DejaVu Sans" pitchFamily="34" charset="0"/>
              </a:rPr>
              <a:t>, A. Serrano, K. Georgiou, N. </a:t>
            </a:r>
            <a:r>
              <a:rPr lang="en-GB" sz="1400" dirty="0" err="1">
                <a:solidFill>
                  <a:srgbClr val="3366FF"/>
                </a:solidFill>
                <a:latin typeface="+mn-lt"/>
                <a:cs typeface="DejaVu Sans" pitchFamily="34" charset="0"/>
              </a:rPr>
              <a:t>Grech</a:t>
            </a:r>
            <a:r>
              <a:rPr lang="en-GB" sz="1400" dirty="0">
                <a:solidFill>
                  <a:srgbClr val="3366FF"/>
                </a:solidFill>
                <a:latin typeface="+mn-lt"/>
                <a:cs typeface="DejaVu Sans" pitchFamily="34" charset="0"/>
              </a:rPr>
              <a:t>, P. Lopez-Garcia, M.V. </a:t>
            </a:r>
            <a:r>
              <a:rPr lang="en-GB" sz="1400" dirty="0" err="1">
                <a:solidFill>
                  <a:srgbClr val="3366FF"/>
                </a:solidFill>
                <a:latin typeface="+mn-lt"/>
                <a:cs typeface="DejaVu Sans" pitchFamily="34" charset="0"/>
              </a:rPr>
              <a:t>Hermenegildo</a:t>
            </a:r>
            <a:r>
              <a:rPr lang="en-GB" sz="1400" dirty="0">
                <a:solidFill>
                  <a:srgbClr val="3366FF"/>
                </a:solidFill>
                <a:latin typeface="+mn-lt"/>
                <a:cs typeface="DejaVu Sans" pitchFamily="34" charset="0"/>
              </a:rPr>
              <a:t> and K. Eder. “Energy Consumption Analysis of Programs based on XMOS ISA-Level Models”. LOPSTR 2013.</a:t>
            </a:r>
          </a:p>
          <a:p>
            <a:endParaRPr lang="en-GB" sz="900" dirty="0">
              <a:solidFill>
                <a:srgbClr val="3366FF"/>
              </a:solidFill>
              <a:cs typeface="DejaVu Sans" pitchFamily="34" charset="0"/>
            </a:endParaRPr>
          </a:p>
        </p:txBody>
      </p:sp>
    </p:spTree>
    <p:extLst>
      <p:ext uri="{BB962C8B-B14F-4D97-AF65-F5344CB8AC3E}">
        <p14:creationId xmlns:p14="http://schemas.microsoft.com/office/powerpoint/2010/main" val="7046642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CustomShape 2"/>
          <p:cNvSpPr>
            <a:spLocks noChangeArrowheads="1"/>
          </p:cNvSpPr>
          <p:nvPr/>
        </p:nvSpPr>
        <p:spPr bwMode="auto">
          <a:xfrm>
            <a:off x="457200" y="1600200"/>
            <a:ext cx="8228013" cy="4524375"/>
          </a:xfrm>
          <a:prstGeom prst="rect">
            <a:avLst/>
          </a:prstGeom>
          <a:noFill/>
          <a:ln w="9525">
            <a:noFill/>
            <a:miter lim="800000"/>
            <a:headEnd/>
            <a:tailEnd/>
          </a:ln>
        </p:spPr>
        <p:txBody>
          <a:bodyPr lIns="90000" tIns="45000" rIns="90000" bIns="45000"/>
          <a:lstStyle/>
          <a:p>
            <a:pPr marL="285750" indent="-285750">
              <a:buFont typeface="Arial" charset="0"/>
              <a:buChar char="•"/>
            </a:pPr>
            <a:endParaRPr lang="en-GB" sz="1400">
              <a:cs typeface="DejaVu Sans" pitchFamily="34" charset="0"/>
            </a:endParaRPr>
          </a:p>
        </p:txBody>
      </p:sp>
      <p:sp>
        <p:nvSpPr>
          <p:cNvPr id="5" name="Slide Number Placeholder 5"/>
          <p:cNvSpPr txBox="1">
            <a:spLocks/>
          </p:cNvSpPr>
          <p:nvPr/>
        </p:nvSpPr>
        <p:spPr bwMode="auto">
          <a:xfrm>
            <a:off x="8701088" y="6492875"/>
            <a:ext cx="442912" cy="36512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fld id="{2409B6F5-AF02-4901-A05A-A1E86CE873AF}" type="slidenum">
              <a:rPr kumimoji="0" lang="en-US" sz="1100" b="0" i="0" u="none" strike="noStrike" kern="1200" cap="none" spc="0" normalizeH="0" baseline="0" noProof="0" smtClean="0">
                <a:ln>
                  <a:noFill/>
                </a:ln>
                <a:solidFill>
                  <a:schemeClr val="tx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125</a:t>
            </a:fld>
            <a:endParaRPr kumimoji="0" lang="en-US" sz="1100" b="0" i="0" u="none" strike="noStrike" kern="1200" cap="none" spc="0" normalizeH="0" baseline="0" noProof="0" dirty="0">
              <a:ln>
                <a:noFill/>
              </a:ln>
              <a:solidFill>
                <a:schemeClr val="tx1"/>
              </a:solidFill>
              <a:effectLst/>
              <a:uLnTx/>
              <a:uFillTx/>
              <a:latin typeface="Arial" charset="0"/>
              <a:ea typeface="+mn-ea"/>
              <a:cs typeface="+mn-cs"/>
            </a:endParaRPr>
          </a:p>
        </p:txBody>
      </p:sp>
      <p:sp>
        <p:nvSpPr>
          <p:cNvPr id="6" name="Title 5"/>
          <p:cNvSpPr>
            <a:spLocks noGrp="1"/>
          </p:cNvSpPr>
          <p:nvPr>
            <p:ph type="title"/>
          </p:nvPr>
        </p:nvSpPr>
        <p:spPr/>
        <p:txBody>
          <a:bodyPr/>
          <a:lstStyle/>
          <a:p>
            <a:r>
              <a:rPr lang="en-GB" dirty="0" smtClean="0"/>
              <a:t>Analysis Options</a:t>
            </a:r>
            <a:endParaRPr lang="en-GB" dirty="0"/>
          </a:p>
        </p:txBody>
      </p:sp>
      <p:pic>
        <p:nvPicPr>
          <p:cNvPr id="9" name="Content Placeholder 8" descr="compile_chain.png"/>
          <p:cNvPicPr>
            <a:picLocks noGrp="1" noChangeAspect="1"/>
          </p:cNvPicPr>
          <p:nvPr>
            <p:ph sz="half" idx="1"/>
          </p:nvPr>
        </p:nvPicPr>
        <p:blipFill>
          <a:blip r:embed="rId3" cstate="print"/>
          <a:stretch>
            <a:fillRect/>
          </a:stretch>
        </p:blipFill>
        <p:spPr>
          <a:xfrm>
            <a:off x="296862" y="2267514"/>
            <a:ext cx="4465637" cy="3773463"/>
          </a:xfrm>
        </p:spPr>
      </p:pic>
      <p:sp>
        <p:nvSpPr>
          <p:cNvPr id="10" name="Content Placeholder 9"/>
          <p:cNvSpPr>
            <a:spLocks noGrp="1"/>
          </p:cNvSpPr>
          <p:nvPr>
            <p:ph sz="half" idx="2"/>
          </p:nvPr>
        </p:nvSpPr>
        <p:spPr>
          <a:xfrm>
            <a:off x="4914901" y="2305050"/>
            <a:ext cx="3783012" cy="3778250"/>
          </a:xfrm>
        </p:spPr>
        <p:txBody>
          <a:bodyPr/>
          <a:lstStyle/>
          <a:p>
            <a:r>
              <a:rPr lang="en-GB" dirty="0" smtClean="0"/>
              <a:t>Moving away from the underlying model risks loss of accuracy.</a:t>
            </a:r>
          </a:p>
          <a:p>
            <a:pPr>
              <a:buNone/>
            </a:pPr>
            <a:endParaRPr lang="en-GB" dirty="0" smtClean="0"/>
          </a:p>
          <a:p>
            <a:r>
              <a:rPr lang="en-GB" dirty="0" smtClean="0"/>
              <a:t>But it brings us closer to the original source code.</a:t>
            </a:r>
            <a:endParaRPr lang="en-GB"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p:cTn id="2" nodeType="mainSeq">
                <p:childTnLst>
                  <p:par>
                    <p:cTn id="3"/>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4" descr="Screen Shot 2015-11-11 at 18.05.07.png"/>
          <p:cNvPicPr>
            <a:picLocks noGrp="1" noChangeAspect="1"/>
          </p:cNvPicPr>
          <p:nvPr>
            <p:ph sz="half" idx="1"/>
          </p:nvPr>
        </p:nvPicPr>
        <p:blipFill>
          <a:blip r:embed="rId3">
            <a:extLst>
              <a:ext uri="{28A0092B-C50C-407E-A947-70E740481C1C}">
                <a14:useLocalDpi xmlns:a14="http://schemas.microsoft.com/office/drawing/2010/main" val="0"/>
              </a:ext>
            </a:extLst>
          </a:blip>
          <a:srcRect t="-35161" b="-35161"/>
          <a:stretch>
            <a:fillRect/>
          </a:stretch>
        </p:blipFill>
        <p:spPr>
          <a:xfrm>
            <a:off x="2783397" y="4057487"/>
            <a:ext cx="3675678" cy="2043955"/>
          </a:xfrm>
        </p:spPr>
      </p:pic>
      <p:pic>
        <p:nvPicPr>
          <p:cNvPr id="9" name="Picture 8" descr="Screen Shot 2015-11-11 at 18.06.2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6728" y="1565082"/>
            <a:ext cx="6952831" cy="2582480"/>
          </a:xfrm>
          <a:prstGeom prst="rect">
            <a:avLst/>
          </a:prstGeom>
        </p:spPr>
      </p:pic>
      <p:sp>
        <p:nvSpPr>
          <p:cNvPr id="15" name="Title 1"/>
          <p:cNvSpPr>
            <a:spLocks noGrp="1"/>
          </p:cNvSpPr>
          <p:nvPr>
            <p:ph type="title"/>
          </p:nvPr>
        </p:nvSpPr>
        <p:spPr>
          <a:xfrm>
            <a:off x="189163" y="274638"/>
            <a:ext cx="8782564" cy="922337"/>
          </a:xfrm>
        </p:spPr>
        <p:txBody>
          <a:bodyPr/>
          <a:lstStyle/>
          <a:p>
            <a:r>
              <a:rPr lang="en-GB" dirty="0" smtClean="0"/>
              <a:t>Energy Consumption of LLVM IR</a:t>
            </a:r>
            <a:endParaRPr lang="en-GB" dirty="0"/>
          </a:p>
        </p:txBody>
      </p:sp>
      <p:sp>
        <p:nvSpPr>
          <p:cNvPr id="6" name="Rectangle 5"/>
          <p:cNvSpPr/>
          <p:nvPr/>
        </p:nvSpPr>
        <p:spPr>
          <a:xfrm>
            <a:off x="313577" y="6160085"/>
            <a:ext cx="8593402" cy="646331"/>
          </a:xfrm>
          <a:prstGeom prst="rect">
            <a:avLst/>
          </a:prstGeom>
        </p:spPr>
        <p:txBody>
          <a:bodyPr wrap="square">
            <a:spAutoFit/>
          </a:bodyPr>
          <a:lstStyle/>
          <a:p>
            <a:pPr fontAlgn="auto">
              <a:spcBef>
                <a:spcPts val="0"/>
              </a:spcBef>
              <a:spcAft>
                <a:spcPts val="0"/>
              </a:spcAft>
              <a:defRPr/>
            </a:pPr>
            <a:r>
              <a:rPr lang="en-GB" sz="1200" dirty="0">
                <a:solidFill>
                  <a:srgbClr val="3366FF"/>
                </a:solidFill>
                <a:latin typeface="+mn-lt"/>
              </a:rPr>
              <a:t>U. </a:t>
            </a:r>
            <a:r>
              <a:rPr lang="en-GB" sz="1200" dirty="0" err="1">
                <a:solidFill>
                  <a:srgbClr val="3366FF"/>
                </a:solidFill>
                <a:latin typeface="+mn-lt"/>
              </a:rPr>
              <a:t>Liqat</a:t>
            </a:r>
            <a:r>
              <a:rPr lang="en-GB" sz="1200" dirty="0">
                <a:solidFill>
                  <a:srgbClr val="3366FF"/>
                </a:solidFill>
                <a:latin typeface="+mn-lt"/>
              </a:rPr>
              <a:t>, K. Georgiou, S. </a:t>
            </a:r>
            <a:r>
              <a:rPr lang="en-GB" sz="1200" dirty="0" err="1">
                <a:solidFill>
                  <a:srgbClr val="3366FF"/>
                </a:solidFill>
                <a:latin typeface="+mn-lt"/>
              </a:rPr>
              <a:t>Kerrison</a:t>
            </a:r>
            <a:r>
              <a:rPr lang="en-GB" sz="1200" dirty="0">
                <a:solidFill>
                  <a:srgbClr val="3366FF"/>
                </a:solidFill>
                <a:latin typeface="+mn-lt"/>
              </a:rPr>
              <a:t>, P. Lopez-Garcia, J.P. Gallagher, M.V. </a:t>
            </a:r>
            <a:r>
              <a:rPr lang="en-GB" sz="1200" dirty="0" err="1">
                <a:solidFill>
                  <a:srgbClr val="3366FF"/>
                </a:solidFill>
                <a:latin typeface="+mn-lt"/>
              </a:rPr>
              <a:t>Hermenegildo</a:t>
            </a:r>
            <a:r>
              <a:rPr lang="en-GB" sz="1200" dirty="0">
                <a:solidFill>
                  <a:srgbClr val="3366FF"/>
                </a:solidFill>
                <a:latin typeface="+mn-lt"/>
              </a:rPr>
              <a:t>, K. Eder. Inferring Parametric Energy Consumption Functions at Different Software Levels: ISA vs. LLVM IR. In Proceedings of FOPARA 2015. </a:t>
            </a:r>
            <a:r>
              <a:rPr lang="en-GB" sz="1200" dirty="0">
                <a:solidFill>
                  <a:srgbClr val="3366FF"/>
                </a:solidFill>
                <a:latin typeface="+mn-lt"/>
                <a:hlinkClick r:id="rId5"/>
              </a:rPr>
              <a:t>http://</a:t>
            </a:r>
            <a:r>
              <a:rPr lang="en-GB" sz="1200" dirty="0" err="1">
                <a:solidFill>
                  <a:srgbClr val="3366FF"/>
                </a:solidFill>
                <a:latin typeface="+mn-lt"/>
                <a:hlinkClick r:id="rId5"/>
              </a:rPr>
              <a:t>arxiv.org</a:t>
            </a:r>
            <a:r>
              <a:rPr lang="en-GB" sz="1200" dirty="0">
                <a:solidFill>
                  <a:srgbClr val="3366FF"/>
                </a:solidFill>
                <a:latin typeface="+mn-lt"/>
                <a:hlinkClick r:id="rId5"/>
              </a:rPr>
              <a:t>/abs/</a:t>
            </a:r>
            <a:r>
              <a:rPr lang="en-GB" sz="1200" dirty="0" smtClean="0">
                <a:solidFill>
                  <a:srgbClr val="3366FF"/>
                </a:solidFill>
                <a:latin typeface="+mn-lt"/>
                <a:hlinkClick r:id="rId5"/>
              </a:rPr>
              <a:t>1511.01413</a:t>
            </a:r>
            <a:endParaRPr lang="en-GB" sz="1200" dirty="0" smtClean="0">
              <a:solidFill>
                <a:srgbClr val="3366FF"/>
              </a:solidFill>
              <a:latin typeface="+mn-lt"/>
            </a:endParaRPr>
          </a:p>
        </p:txBody>
      </p:sp>
      <p:sp>
        <p:nvSpPr>
          <p:cNvPr id="7" name="Rectangle 6"/>
          <p:cNvSpPr/>
          <p:nvPr/>
        </p:nvSpPr>
        <p:spPr>
          <a:xfrm>
            <a:off x="297256" y="5730539"/>
            <a:ext cx="8593402" cy="646331"/>
          </a:xfrm>
          <a:prstGeom prst="rect">
            <a:avLst/>
          </a:prstGeom>
        </p:spPr>
        <p:txBody>
          <a:bodyPr wrap="square">
            <a:spAutoFit/>
          </a:bodyPr>
          <a:lstStyle/>
          <a:p>
            <a:pPr fontAlgn="auto">
              <a:spcBef>
                <a:spcPts val="0"/>
              </a:spcBef>
              <a:spcAft>
                <a:spcPts val="0"/>
              </a:spcAft>
              <a:defRPr/>
            </a:pPr>
            <a:r>
              <a:rPr lang="en-GB" sz="1200" dirty="0" smtClean="0">
                <a:solidFill>
                  <a:srgbClr val="3366FF"/>
                </a:solidFill>
                <a:latin typeface="+mn-lt"/>
              </a:rPr>
              <a:t>K. Georgiou, S</a:t>
            </a:r>
            <a:r>
              <a:rPr lang="en-GB" sz="1200" dirty="0">
                <a:solidFill>
                  <a:srgbClr val="3366FF"/>
                </a:solidFill>
                <a:latin typeface="+mn-lt"/>
              </a:rPr>
              <a:t>. </a:t>
            </a:r>
            <a:r>
              <a:rPr lang="en-GB" sz="1200" dirty="0" err="1">
                <a:solidFill>
                  <a:srgbClr val="3366FF"/>
                </a:solidFill>
                <a:latin typeface="+mn-lt"/>
              </a:rPr>
              <a:t>Kerrison</a:t>
            </a:r>
            <a:r>
              <a:rPr lang="en-GB" sz="1200" dirty="0">
                <a:solidFill>
                  <a:srgbClr val="3366FF"/>
                </a:solidFill>
                <a:latin typeface="+mn-lt"/>
              </a:rPr>
              <a:t> and K. Eder, </a:t>
            </a:r>
            <a:r>
              <a:rPr lang="en-GB" sz="1200" dirty="0" smtClean="0">
                <a:solidFill>
                  <a:srgbClr val="3366FF"/>
                </a:solidFill>
                <a:latin typeface="+mn-lt"/>
              </a:rPr>
              <a:t>Oct 2015. </a:t>
            </a:r>
            <a:r>
              <a:rPr lang="en-GB" sz="1200" dirty="0">
                <a:solidFill>
                  <a:srgbClr val="3366FF"/>
                </a:solidFill>
                <a:latin typeface="+mn-lt"/>
              </a:rPr>
              <a:t>“On the Value and Limits of Multi-level Energy Consumption Static Analysis for Deeply Embedded Single and Multi-threaded </a:t>
            </a:r>
            <a:r>
              <a:rPr lang="en-GB" sz="1200" dirty="0" smtClean="0">
                <a:solidFill>
                  <a:srgbClr val="3366FF"/>
                </a:solidFill>
                <a:latin typeface="+mn-lt"/>
              </a:rPr>
              <a:t>Programs”. </a:t>
            </a:r>
            <a:r>
              <a:rPr lang="en-GB" sz="1200" dirty="0" smtClean="0">
                <a:solidFill>
                  <a:srgbClr val="3366FF"/>
                </a:solidFill>
                <a:latin typeface="+mn-lt"/>
                <a:hlinkClick r:id="rId6"/>
              </a:rPr>
              <a:t>http</a:t>
            </a:r>
            <a:r>
              <a:rPr lang="en-GB" sz="1200" dirty="0">
                <a:solidFill>
                  <a:srgbClr val="3366FF"/>
                </a:solidFill>
                <a:latin typeface="+mn-lt"/>
                <a:hlinkClick r:id="rId6"/>
              </a:rPr>
              <a:t>://arxiv.org/abs/1510.07095</a:t>
            </a:r>
            <a:endParaRPr lang="en-GB" sz="1200" dirty="0" smtClean="0">
              <a:solidFill>
                <a:srgbClr val="3366FF"/>
              </a:solidFill>
              <a:latin typeface="+mn-lt"/>
            </a:endParaRPr>
          </a:p>
          <a:p>
            <a:pPr fontAlgn="auto">
              <a:spcBef>
                <a:spcPts val="0"/>
              </a:spcBef>
              <a:spcAft>
                <a:spcPts val="0"/>
              </a:spcAft>
              <a:defRPr/>
            </a:pPr>
            <a:endParaRPr lang="en-GB" sz="1200" dirty="0" smtClean="0">
              <a:solidFill>
                <a:srgbClr val="3366FF"/>
              </a:solidFill>
              <a:latin typeface="+mn-lt"/>
            </a:endParaRPr>
          </a:p>
        </p:txBody>
      </p:sp>
    </p:spTree>
    <p:extLst>
      <p:ext uri="{BB962C8B-B14F-4D97-AF65-F5344CB8AC3E}">
        <p14:creationId xmlns:p14="http://schemas.microsoft.com/office/powerpoint/2010/main" val="321749170"/>
      </p:ext>
    </p:extLst>
  </p:cSld>
  <p:clrMapOvr>
    <a:masterClrMapping/>
  </p:clrMapOvr>
  <p:transition xmlns:p14="http://schemas.microsoft.com/office/powerpoint/2010/main">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Analysis at the LLVM-IR Level</a:t>
            </a:r>
            <a:endParaRPr lang="en-GB" dirty="0"/>
          </a:p>
        </p:txBody>
      </p:sp>
      <p:pic>
        <p:nvPicPr>
          <p:cNvPr id="6" name="Content Placeholder 5" descr="ISAAnalysis.png"/>
          <p:cNvPicPr>
            <a:picLocks noGrp="1" noChangeAspect="1"/>
          </p:cNvPicPr>
          <p:nvPr>
            <p:ph sz="half" idx="1"/>
          </p:nvPr>
        </p:nvPicPr>
        <p:blipFill>
          <a:blip r:embed="rId3" cstate="print"/>
          <a:stretch>
            <a:fillRect/>
          </a:stretch>
        </p:blipFill>
        <p:spPr>
          <a:xfrm>
            <a:off x="272844" y="1320502"/>
            <a:ext cx="4146755" cy="4710392"/>
          </a:xfrm>
        </p:spPr>
      </p:pic>
      <p:pic>
        <p:nvPicPr>
          <p:cNvPr id="7" name="Content Placeholder 6" descr="LLVMAnalysis.png"/>
          <p:cNvPicPr>
            <a:picLocks noGrp="1" noChangeAspect="1"/>
          </p:cNvPicPr>
          <p:nvPr>
            <p:ph sz="half" idx="2"/>
          </p:nvPr>
        </p:nvPicPr>
        <p:blipFill>
          <a:blip r:embed="rId4" cstate="print"/>
          <a:stretch>
            <a:fillRect/>
          </a:stretch>
        </p:blipFill>
        <p:spPr>
          <a:xfrm>
            <a:off x="4449798" y="1328205"/>
            <a:ext cx="4186329" cy="4688688"/>
          </a:xfrm>
        </p:spPr>
      </p:pic>
      <p:pic>
        <p:nvPicPr>
          <p:cNvPr id="5" name="Content Placeholder 17" descr="32.c.png"/>
          <p:cNvPicPr>
            <a:picLocks noChangeAspect="1"/>
          </p:cNvPicPr>
          <p:nvPr/>
        </p:nvPicPr>
        <p:blipFill>
          <a:blip r:embed="rId5" cstate="print"/>
          <a:srcRect/>
          <a:stretch>
            <a:fillRect/>
          </a:stretch>
        </p:blipFill>
        <p:spPr bwMode="auto">
          <a:xfrm>
            <a:off x="3943511" y="5219226"/>
            <a:ext cx="564802" cy="496387"/>
          </a:xfrm>
          <a:prstGeom prst="rect">
            <a:avLst/>
          </a:prstGeom>
          <a:noFill/>
          <a:ln w="9525">
            <a:noFill/>
            <a:miter lim="800000"/>
            <a:headEnd/>
            <a:tailEnd/>
          </a:ln>
        </p:spPr>
      </p:pic>
      <p:pic>
        <p:nvPicPr>
          <p:cNvPr id="8" name="Content Placeholder 17" descr="32.c.png"/>
          <p:cNvPicPr>
            <a:picLocks noChangeAspect="1"/>
          </p:cNvPicPr>
          <p:nvPr/>
        </p:nvPicPr>
        <p:blipFill>
          <a:blip r:embed="rId5" cstate="print"/>
          <a:srcRect/>
          <a:stretch>
            <a:fillRect/>
          </a:stretch>
        </p:blipFill>
        <p:spPr bwMode="auto">
          <a:xfrm>
            <a:off x="8093145" y="5308152"/>
            <a:ext cx="564802" cy="496387"/>
          </a:xfrm>
          <a:prstGeom prst="rect">
            <a:avLst/>
          </a:prstGeom>
          <a:noFill/>
          <a:ln w="9525">
            <a:noFill/>
            <a:miter lim="800000"/>
            <a:headEnd/>
            <a:tailEnd/>
          </a:ln>
        </p:spPr>
      </p:pic>
      <p:sp>
        <p:nvSpPr>
          <p:cNvPr id="10" name="Rectangle 9"/>
          <p:cNvSpPr/>
          <p:nvPr/>
        </p:nvSpPr>
        <p:spPr>
          <a:xfrm>
            <a:off x="0" y="6002189"/>
            <a:ext cx="9144000" cy="738664"/>
          </a:xfrm>
          <a:prstGeom prst="rect">
            <a:avLst/>
          </a:prstGeom>
        </p:spPr>
        <p:txBody>
          <a:bodyPr wrap="square">
            <a:spAutoFit/>
          </a:bodyPr>
          <a:lstStyle/>
          <a:p>
            <a:pPr fontAlgn="auto">
              <a:spcBef>
                <a:spcPts val="0"/>
              </a:spcBef>
              <a:spcAft>
                <a:spcPts val="0"/>
              </a:spcAft>
              <a:defRPr/>
            </a:pPr>
            <a:r>
              <a:rPr lang="en-GB" sz="1400" dirty="0">
                <a:solidFill>
                  <a:srgbClr val="3366FF"/>
                </a:solidFill>
                <a:latin typeface="+mn-lt"/>
              </a:rPr>
              <a:t>N. </a:t>
            </a:r>
            <a:r>
              <a:rPr lang="en-GB" sz="1400" dirty="0" err="1">
                <a:solidFill>
                  <a:srgbClr val="3366FF"/>
                </a:solidFill>
                <a:latin typeface="+mn-lt"/>
              </a:rPr>
              <a:t>Grech</a:t>
            </a:r>
            <a:r>
              <a:rPr lang="en-GB" sz="1400" dirty="0">
                <a:solidFill>
                  <a:srgbClr val="3366FF"/>
                </a:solidFill>
                <a:latin typeface="+mn-lt"/>
              </a:rPr>
              <a:t>, K. Georgiou, J. </a:t>
            </a:r>
            <a:r>
              <a:rPr lang="en-GB" sz="1400" dirty="0" err="1">
                <a:solidFill>
                  <a:srgbClr val="3366FF"/>
                </a:solidFill>
                <a:latin typeface="+mn-lt"/>
              </a:rPr>
              <a:t>Pallister</a:t>
            </a:r>
            <a:r>
              <a:rPr lang="en-GB" sz="1400" dirty="0">
                <a:solidFill>
                  <a:srgbClr val="3366FF"/>
                </a:solidFill>
                <a:latin typeface="+mn-lt"/>
              </a:rPr>
              <a:t>, S. </a:t>
            </a:r>
            <a:r>
              <a:rPr lang="en-GB" sz="1400" dirty="0" err="1">
                <a:solidFill>
                  <a:srgbClr val="3366FF"/>
                </a:solidFill>
                <a:latin typeface="+mn-lt"/>
              </a:rPr>
              <a:t>Kerrison</a:t>
            </a:r>
            <a:r>
              <a:rPr lang="en-GB" sz="1400" dirty="0">
                <a:solidFill>
                  <a:srgbClr val="3366FF"/>
                </a:solidFill>
                <a:latin typeface="+mn-lt"/>
              </a:rPr>
              <a:t>, J. Morse, </a:t>
            </a:r>
            <a:r>
              <a:rPr lang="en-GB" sz="1400" dirty="0" smtClean="0">
                <a:solidFill>
                  <a:srgbClr val="3366FF"/>
                </a:solidFill>
                <a:latin typeface="+mn-lt"/>
              </a:rPr>
              <a:t>K</a:t>
            </a:r>
            <a:r>
              <a:rPr lang="en-GB" sz="1400" dirty="0">
                <a:solidFill>
                  <a:srgbClr val="3366FF"/>
                </a:solidFill>
                <a:latin typeface="+mn-lt"/>
              </a:rPr>
              <a:t>. Eder. 2015. Static analysis of energy consumption for LLVM IR programs. In Proceedings of the 18th International Workshop on Software and Compilers for Embedded Systems (SCOPES '15). ACM, New York, NY, USA,  pages 12-21. </a:t>
            </a:r>
            <a:r>
              <a:rPr lang="en-GB" sz="1400" dirty="0" smtClean="0">
                <a:solidFill>
                  <a:srgbClr val="3366FF"/>
                </a:solidFill>
                <a:latin typeface="+mn-lt"/>
                <a:hlinkClick r:id="rId6"/>
              </a:rPr>
              <a:t>http</a:t>
            </a:r>
            <a:r>
              <a:rPr lang="en-GB" sz="1400" dirty="0">
                <a:solidFill>
                  <a:srgbClr val="3366FF"/>
                </a:solidFill>
                <a:latin typeface="+mn-lt"/>
                <a:hlinkClick r:id="rId6"/>
              </a:rPr>
              <a:t>://dx.doi.org/10.1145/2764967.2764974</a:t>
            </a:r>
            <a:endParaRPr lang="en-GB" sz="1400" dirty="0">
              <a:solidFill>
                <a:srgbClr val="3366FF"/>
              </a:solidFill>
              <a:latin typeface="+mn-lt"/>
            </a:endParaRPr>
          </a:p>
        </p:txBody>
      </p:sp>
      <p:pic>
        <p:nvPicPr>
          <p:cNvPr id="3" name="Picture 2" descr="Screen Shot 2015-11-11 at 17.55.0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09544" y="3836831"/>
            <a:ext cx="1129741" cy="448195"/>
          </a:xfrm>
          <a:prstGeom prst="rect">
            <a:avLst/>
          </a:prstGeom>
        </p:spPr>
      </p:pic>
    </p:spTree>
    <p:extLst>
      <p:ext uri="{BB962C8B-B14F-4D97-AF65-F5344CB8AC3E}">
        <p14:creationId xmlns:p14="http://schemas.microsoft.com/office/powerpoint/2010/main" val="4681747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1FC634"/>
                </a:solidFill>
              </a:rPr>
              <a:t>Learning Objectives</a:t>
            </a:r>
            <a:endParaRPr lang="en-GB" dirty="0">
              <a:solidFill>
                <a:srgbClr val="1FC634"/>
              </a:solidFill>
            </a:endParaRPr>
          </a:p>
        </p:txBody>
      </p:sp>
      <p:sp>
        <p:nvSpPr>
          <p:cNvPr id="3" name="Content Placeholder 2"/>
          <p:cNvSpPr>
            <a:spLocks noGrp="1"/>
          </p:cNvSpPr>
          <p:nvPr>
            <p:ph idx="1"/>
          </p:nvPr>
        </p:nvSpPr>
        <p:spPr>
          <a:xfrm>
            <a:off x="468312" y="1422868"/>
            <a:ext cx="8451569" cy="5001837"/>
          </a:xfrm>
        </p:spPr>
        <p:txBody>
          <a:bodyPr/>
          <a:lstStyle/>
          <a:p>
            <a:pPr>
              <a:buClr>
                <a:srgbClr val="1DAD58"/>
              </a:buClr>
              <a:buFont typeface="Wingdings" charset="2"/>
              <a:buChar char="ü"/>
            </a:pPr>
            <a:r>
              <a:rPr lang="en-GB" sz="2800" dirty="0" smtClean="0"/>
              <a:t>Why software is key to energy efficient computing</a:t>
            </a:r>
            <a:endParaRPr lang="en-GB" sz="2400" dirty="0" smtClean="0"/>
          </a:p>
          <a:p>
            <a:pPr>
              <a:buClr>
                <a:srgbClr val="1DAD58"/>
              </a:buClr>
              <a:buFont typeface="Wingdings" charset="2"/>
              <a:buChar char="ü"/>
            </a:pPr>
            <a:r>
              <a:rPr lang="en-GB" sz="2800" dirty="0" smtClean="0"/>
              <a:t>What energy transparency means and why we need energy transparency to achieve energy efficient computing</a:t>
            </a:r>
            <a:endParaRPr lang="en-GB" sz="2400" dirty="0"/>
          </a:p>
          <a:p>
            <a:pPr>
              <a:buClr>
                <a:srgbClr val="1DAD58"/>
              </a:buClr>
              <a:buFont typeface="Wingdings" charset="2"/>
              <a:buChar char="ü"/>
            </a:pPr>
            <a:r>
              <a:rPr lang="en-GB" sz="2800" dirty="0" smtClean="0"/>
              <a:t>How to measure the energy consumed by software</a:t>
            </a:r>
          </a:p>
          <a:p>
            <a:pPr>
              <a:buClr>
                <a:srgbClr val="1DAD58"/>
              </a:buClr>
              <a:buFont typeface="Wingdings" charset="2"/>
              <a:buChar char="ü"/>
            </a:pPr>
            <a:r>
              <a:rPr lang="en-GB" sz="2800" dirty="0" smtClean="0"/>
              <a:t>How to estimate the energy consumed by software </a:t>
            </a:r>
            <a:r>
              <a:rPr lang="en-GB" sz="2800" i="1" dirty="0" smtClean="0"/>
              <a:t>without </a:t>
            </a:r>
            <a:r>
              <a:rPr lang="en-GB" sz="2800" dirty="0" smtClean="0"/>
              <a:t>measuring</a:t>
            </a:r>
          </a:p>
          <a:p>
            <a:pPr>
              <a:buClr>
                <a:srgbClr val="1DAD58"/>
              </a:buClr>
              <a:buFont typeface="Wingdings" charset="2"/>
              <a:buChar char="ü"/>
            </a:pPr>
            <a:r>
              <a:rPr lang="en-GB" sz="2800" dirty="0" smtClean="0">
                <a:solidFill>
                  <a:srgbClr val="000000"/>
                </a:solidFill>
              </a:rPr>
              <a:t>How to construct energy consumption models</a:t>
            </a:r>
          </a:p>
        </p:txBody>
      </p:sp>
      <p:cxnSp>
        <p:nvCxnSpPr>
          <p:cNvPr id="4" name="Straight Connector 3"/>
          <p:cNvCxnSpPr/>
          <p:nvPr/>
        </p:nvCxnSpPr>
        <p:spPr bwMode="auto">
          <a:xfrm flipV="1">
            <a:off x="0" y="1270077"/>
            <a:ext cx="9144000" cy="1"/>
          </a:xfrm>
          <a:prstGeom prst="line">
            <a:avLst/>
          </a:prstGeom>
          <a:noFill/>
          <a:ln w="38100" cap="flat" cmpd="sng" algn="ctr">
            <a:solidFill>
              <a:srgbClr val="1DAD58"/>
            </a:solidFill>
            <a:prstDash val="solid"/>
            <a:round/>
            <a:headEnd type="none" w="med" len="med"/>
            <a:tailEnd type="none" w="med" len="med"/>
          </a:ln>
          <a:effectLst/>
        </p:spPr>
      </p:cxnSp>
    </p:spTree>
    <p:extLst>
      <p:ext uri="{BB962C8B-B14F-4D97-AF65-F5344CB8AC3E}">
        <p14:creationId xmlns:p14="http://schemas.microsoft.com/office/powerpoint/2010/main" val="38091774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75342" y="3032353"/>
            <a:ext cx="8229600" cy="1488847"/>
          </a:xfrm>
        </p:spPr>
        <p:txBody>
          <a:bodyPr/>
          <a:lstStyle/>
          <a:p>
            <a:pPr marL="0" indent="0" algn="l"/>
            <a:r>
              <a:rPr lang="it-IT" dirty="0" err="1" smtClean="0"/>
              <a:t>Towards</a:t>
            </a:r>
            <a:r>
              <a:rPr lang="it-IT" dirty="0" smtClean="0"/>
              <a:t> Energy </a:t>
            </a:r>
            <a:r>
              <a:rPr lang="it-IT" dirty="0" err="1"/>
              <a:t>Aware</a:t>
            </a:r>
            <a:r>
              <a:rPr lang="it-IT" dirty="0"/>
              <a:t> </a:t>
            </a:r>
            <a:r>
              <a:rPr lang="it-IT" dirty="0" smtClean="0"/>
              <a:t/>
            </a:r>
            <a:br>
              <a:rPr lang="it-IT" dirty="0" smtClean="0"/>
            </a:br>
            <a:r>
              <a:rPr lang="it-IT" dirty="0" smtClean="0"/>
              <a:t>Software </a:t>
            </a:r>
            <a:r>
              <a:rPr lang="it-IT" dirty="0" err="1"/>
              <a:t>Engineering</a:t>
            </a:r>
            <a:endParaRPr lang="it-IT" dirty="0"/>
          </a:p>
        </p:txBody>
      </p:sp>
    </p:spTree>
    <p:extLst>
      <p:ext uri="{BB962C8B-B14F-4D97-AF65-F5344CB8AC3E}">
        <p14:creationId xmlns:p14="http://schemas.microsoft.com/office/powerpoint/2010/main" val="133393736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p:nvPr>
        </p:nvSpPr>
        <p:spPr>
          <a:xfrm>
            <a:off x="300762" y="743389"/>
            <a:ext cx="7569177" cy="4535023"/>
          </a:xfrm>
        </p:spPr>
        <p:txBody>
          <a:bodyPr/>
          <a:lstStyle/>
          <a:p>
            <a:pPr indent="-360000">
              <a:buNone/>
            </a:pPr>
            <a:r>
              <a:rPr lang="en-GB" dirty="0" smtClean="0">
                <a:latin typeface="+mn-lt"/>
              </a:rPr>
              <a:t>	</a:t>
            </a:r>
            <a:r>
              <a:rPr lang="en-GB" sz="4000" dirty="0" smtClean="0">
                <a:latin typeface="+mn-lt"/>
              </a:rPr>
              <a:t>“Despite improved energy efficiency, </a:t>
            </a:r>
            <a:r>
              <a:rPr lang="en-GB" sz="4000" b="1" dirty="0" smtClean="0">
                <a:solidFill>
                  <a:srgbClr val="A50021"/>
                </a:solidFill>
                <a:latin typeface="+mn-lt"/>
              </a:rPr>
              <a:t>energy consumption through electronic devices will triple until 2030</a:t>
            </a:r>
            <a:r>
              <a:rPr lang="en-GB" sz="4000" dirty="0" smtClean="0">
                <a:solidFill>
                  <a:srgbClr val="A50021"/>
                </a:solidFill>
                <a:latin typeface="+mn-lt"/>
              </a:rPr>
              <a:t> </a:t>
            </a:r>
            <a:r>
              <a:rPr lang="en-GB" sz="4000" dirty="0" smtClean="0">
                <a:latin typeface="+mn-lt"/>
              </a:rPr>
              <a:t>because of a massive rise in overall demand.”</a:t>
            </a:r>
          </a:p>
        </p:txBody>
      </p:sp>
      <p:pic>
        <p:nvPicPr>
          <p:cNvPr id="214019" name="Picture 3"/>
          <p:cNvPicPr>
            <a:picLocks noChangeAspect="1" noChangeArrowheads="1"/>
          </p:cNvPicPr>
          <p:nvPr/>
        </p:nvPicPr>
        <p:blipFill>
          <a:blip r:embed="rId3" cstate="print"/>
          <a:srcRect/>
          <a:stretch>
            <a:fillRect/>
          </a:stretch>
        </p:blipFill>
        <p:spPr bwMode="auto">
          <a:xfrm>
            <a:off x="6620977" y="3659827"/>
            <a:ext cx="2164132" cy="2734579"/>
          </a:xfrm>
          <a:prstGeom prst="rect">
            <a:avLst/>
          </a:prstGeom>
          <a:noFill/>
          <a:ln w="9525">
            <a:noFill/>
            <a:miter lim="800000"/>
            <a:headEnd/>
            <a:tailEnd/>
          </a:ln>
        </p:spPr>
      </p:pic>
      <p:sp>
        <p:nvSpPr>
          <p:cNvPr id="6" name="Slide Number Placeholder 5"/>
          <p:cNvSpPr txBox="1">
            <a:spLocks/>
          </p:cNvSpPr>
          <p:nvPr/>
        </p:nvSpPr>
        <p:spPr bwMode="auto">
          <a:xfrm>
            <a:off x="8701088" y="6492875"/>
            <a:ext cx="442912" cy="36512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CD144CB-DF33-4F03-B278-1417C36024B7}" type="slidenum">
              <a:rPr kumimoji="0" lang="en-US" sz="1100" b="0" i="0" u="none" strike="noStrike" kern="1200" cap="none" spc="0" normalizeH="0" baseline="0" noProof="0" smtClean="0">
                <a:ln>
                  <a:noFill/>
                </a:ln>
                <a:solidFill>
                  <a:schemeClr val="tx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13</a:t>
            </a:fld>
            <a:endParaRPr kumimoji="0" lang="en-US" sz="1100" b="0" i="0" u="none" strike="noStrike" kern="1200" cap="none" spc="0" normalizeH="0" baseline="0" noProof="0" dirty="0" smtClean="0">
              <a:ln>
                <a:noFill/>
              </a:ln>
              <a:solidFill>
                <a:schemeClr val="tx1"/>
              </a:solidFill>
              <a:effectLst/>
              <a:uLnTx/>
              <a:uFillTx/>
              <a:latin typeface="Arial" charset="0"/>
              <a:ea typeface="+mn-ea"/>
              <a:cs typeface="+mn-cs"/>
            </a:endParaRPr>
          </a:p>
        </p:txBody>
      </p:sp>
    </p:spTree>
    <p:extLst>
      <p:ext uri="{BB962C8B-B14F-4D97-AF65-F5344CB8AC3E}">
        <p14:creationId xmlns:p14="http://schemas.microsoft.com/office/powerpoint/2010/main" val="842247853"/>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itle 3"/>
          <p:cNvSpPr>
            <a:spLocks noGrp="1"/>
          </p:cNvSpPr>
          <p:nvPr>
            <p:ph type="title" idx="10"/>
          </p:nvPr>
        </p:nvSpPr>
        <p:spPr bwMode="auto">
          <a:xfrm>
            <a:off x="1194465" y="198354"/>
            <a:ext cx="5813425" cy="1050925"/>
          </a:xfrm>
          <a:noFill/>
          <a:ln>
            <a:miter lim="800000"/>
            <a:headEnd/>
            <a:tailEnd/>
          </a:ln>
        </p:spPr>
        <p:txBody>
          <a:bodyPr vert="horz" numCol="1" anchorCtr="0" compatLnSpc="1">
            <a:prstTxWarp prst="textNoShape">
              <a:avLst/>
            </a:prstTxWarp>
          </a:bodyPr>
          <a:lstStyle/>
          <a:p>
            <a:pPr algn="ctr"/>
            <a:r>
              <a:rPr lang="en-GB" sz="4800" dirty="0" smtClean="0">
                <a:latin typeface="+mj-lt"/>
              </a:rPr>
              <a:t>Energy Transparency</a:t>
            </a:r>
          </a:p>
        </p:txBody>
      </p:sp>
      <p:graphicFrame>
        <p:nvGraphicFramePr>
          <p:cNvPr id="7170" name="Object 2"/>
          <p:cNvGraphicFramePr>
            <a:graphicFrameLocks noChangeAspect="1"/>
          </p:cNvGraphicFramePr>
          <p:nvPr/>
        </p:nvGraphicFramePr>
        <p:xfrm>
          <a:off x="7496175" y="0"/>
          <a:ext cx="1647825" cy="1235075"/>
        </p:xfrm>
        <a:graphic>
          <a:graphicData uri="http://schemas.openxmlformats.org/presentationml/2006/ole">
            <mc:AlternateContent xmlns:mc="http://schemas.openxmlformats.org/markup-compatibility/2006">
              <mc:Choice xmlns:v="urn:schemas-microsoft-com:vml" Requires="v">
                <p:oleObj spid="_x0000_s220569" name="Acrobat Document" r:id="rId4" imgW="5485714" imgH="4114286" progId="AcroExch.Document.11">
                  <p:embed/>
                </p:oleObj>
              </mc:Choice>
              <mc:Fallback>
                <p:oleObj name="Acrobat Document" r:id="rId4" imgW="5485714" imgH="4114286" progId="AcroExch.Document.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6175" y="0"/>
                        <a:ext cx="1647825" cy="1235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Slide Number Placeholder 5"/>
          <p:cNvSpPr txBox="1">
            <a:spLocks/>
          </p:cNvSpPr>
          <p:nvPr/>
        </p:nvSpPr>
        <p:spPr bwMode="auto">
          <a:xfrm>
            <a:off x="8701088" y="6492875"/>
            <a:ext cx="442912" cy="36512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fld id="{2409B6F5-AF02-4901-A05A-A1E86CE873AF}" type="slidenum">
              <a:rPr kumimoji="0" lang="en-US" sz="1100" b="0" i="0" u="none" strike="noStrike" kern="1200" cap="none" spc="0" normalizeH="0" baseline="0" noProof="0" smtClean="0">
                <a:ln>
                  <a:noFill/>
                </a:ln>
                <a:solidFill>
                  <a:schemeClr val="tx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130</a:t>
            </a:fld>
            <a:endParaRPr kumimoji="0" lang="en-US" sz="1100" b="0" i="0" u="none" strike="noStrike" kern="1200" cap="none" spc="0" normalizeH="0" baseline="0" noProof="0" dirty="0">
              <a:ln>
                <a:noFill/>
              </a:ln>
              <a:solidFill>
                <a:schemeClr val="tx1"/>
              </a:solidFill>
              <a:effectLst/>
              <a:uLnTx/>
              <a:uFillTx/>
              <a:latin typeface="Arial" charset="0"/>
              <a:ea typeface="+mn-ea"/>
              <a:cs typeface="+mn-cs"/>
            </a:endParaRPr>
          </a:p>
        </p:txBody>
      </p:sp>
      <p:sp>
        <p:nvSpPr>
          <p:cNvPr id="16" name="Text Placeholder 4"/>
          <p:cNvSpPr txBox="1">
            <a:spLocks/>
          </p:cNvSpPr>
          <p:nvPr/>
        </p:nvSpPr>
        <p:spPr bwMode="auto">
          <a:xfrm>
            <a:off x="277561" y="1517176"/>
            <a:ext cx="8070264" cy="124114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fontAlgn="auto" hangingPunct="0">
              <a:spcBef>
                <a:spcPts val="0"/>
              </a:spcBef>
              <a:spcAft>
                <a:spcPts val="0"/>
              </a:spcAft>
              <a:buClr>
                <a:srgbClr val="A50021"/>
              </a:buClr>
              <a:buFont typeface="Wingdings" pitchFamily="2" charset="2"/>
              <a:buChar char="§"/>
              <a:defRPr/>
            </a:pPr>
            <a:r>
              <a:rPr lang="en-GB" sz="2400" kern="0" dirty="0" smtClean="0">
                <a:latin typeface="+mn-lt"/>
              </a:rPr>
              <a:t>For HW designers: </a:t>
            </a:r>
          </a:p>
          <a:p>
            <a:pPr marL="342900" lvl="0" indent="-342900" eaLnBrk="0" fontAlgn="auto" hangingPunct="0">
              <a:spcBef>
                <a:spcPts val="0"/>
              </a:spcBef>
              <a:spcAft>
                <a:spcPts val="0"/>
              </a:spcAft>
              <a:buClr>
                <a:srgbClr val="A50021"/>
              </a:buClr>
              <a:defRPr/>
            </a:pPr>
            <a:r>
              <a:rPr lang="en-GB" sz="2400" kern="0" dirty="0" smtClean="0">
                <a:latin typeface="+mn-lt"/>
              </a:rPr>
              <a:t>	“Power is a 1</a:t>
            </a:r>
            <a:r>
              <a:rPr lang="en-GB" sz="2400" kern="0" baseline="30000" dirty="0" smtClean="0">
                <a:latin typeface="+mn-lt"/>
              </a:rPr>
              <a:t>st</a:t>
            </a:r>
            <a:r>
              <a:rPr lang="en-GB" sz="2400" kern="0" dirty="0" smtClean="0">
                <a:latin typeface="+mn-lt"/>
              </a:rPr>
              <a:t> and last order design constraint.”</a:t>
            </a:r>
          </a:p>
          <a:p>
            <a:pPr marL="342900" lvl="0" indent="-342900" eaLnBrk="0" fontAlgn="auto" hangingPunct="0">
              <a:spcBef>
                <a:spcPts val="600"/>
              </a:spcBef>
              <a:spcAft>
                <a:spcPts val="0"/>
              </a:spcAft>
              <a:buClr>
                <a:srgbClr val="A50021"/>
              </a:buClr>
              <a:defRPr/>
            </a:pPr>
            <a:r>
              <a:rPr lang="en-GB" sz="1400" kern="0" dirty="0" smtClean="0">
                <a:latin typeface="+mn-lt"/>
              </a:rPr>
              <a:t>	[Dan Hutcheson, VLSI Research, Inc., E</a:t>
            </a:r>
            <a:r>
              <a:rPr lang="en-GB" sz="1400" kern="0" baseline="30000" dirty="0" smtClean="0">
                <a:latin typeface="+mn-lt"/>
              </a:rPr>
              <a:t>3</a:t>
            </a:r>
            <a:r>
              <a:rPr lang="en-GB" sz="1400" kern="0" dirty="0" smtClean="0">
                <a:latin typeface="+mn-lt"/>
              </a:rPr>
              <a:t>S Keynote 2011]</a:t>
            </a:r>
            <a:endParaRPr lang="en-GB" sz="1600" kern="0" dirty="0" smtClean="0">
              <a:latin typeface="+mn-lt"/>
            </a:endParaRPr>
          </a:p>
        </p:txBody>
      </p:sp>
      <p:pic>
        <p:nvPicPr>
          <p:cNvPr id="23" name="Content Placeholder 3" descr="e3s-horowitz-2009.jpg"/>
          <p:cNvPicPr>
            <a:picLocks noChangeAspect="1"/>
          </p:cNvPicPr>
          <p:nvPr/>
        </p:nvPicPr>
        <p:blipFill>
          <a:blip r:embed="rId6" cstate="print"/>
          <a:stretch>
            <a:fillRect/>
          </a:stretch>
        </p:blipFill>
        <p:spPr>
          <a:xfrm>
            <a:off x="3960000" y="3240000"/>
            <a:ext cx="4565312" cy="3528000"/>
          </a:xfrm>
          <a:prstGeom prst="rect">
            <a:avLst/>
          </a:prstGeom>
        </p:spPr>
      </p:pic>
      <p:sp>
        <p:nvSpPr>
          <p:cNvPr id="24" name="Text Placeholder 4"/>
          <p:cNvSpPr txBox="1">
            <a:spLocks/>
          </p:cNvSpPr>
          <p:nvPr/>
        </p:nvSpPr>
        <p:spPr bwMode="auto">
          <a:xfrm>
            <a:off x="313899" y="2766373"/>
            <a:ext cx="8070264" cy="124114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fontAlgn="auto" hangingPunct="0">
              <a:spcBef>
                <a:spcPts val="0"/>
              </a:spcBef>
              <a:spcAft>
                <a:spcPts val="0"/>
              </a:spcAft>
              <a:buClr>
                <a:srgbClr val="A50021"/>
              </a:buClr>
              <a:buFont typeface="Wingdings" pitchFamily="2" charset="2"/>
              <a:buChar char="§"/>
              <a:defRPr/>
            </a:pPr>
            <a:r>
              <a:rPr lang="en-GB" sz="2400" kern="0" dirty="0" smtClean="0">
                <a:solidFill>
                  <a:srgbClr val="A50021"/>
                </a:solidFill>
              </a:rPr>
              <a:t>“Every design is a point in a 2D plane.”</a:t>
            </a:r>
          </a:p>
          <a:p>
            <a:pPr marL="342900" lvl="0" indent="-342900" eaLnBrk="0" fontAlgn="auto" hangingPunct="0">
              <a:spcBef>
                <a:spcPts val="600"/>
              </a:spcBef>
              <a:spcAft>
                <a:spcPts val="0"/>
              </a:spcAft>
              <a:buClr>
                <a:srgbClr val="A50021"/>
              </a:buClr>
              <a:defRPr/>
            </a:pPr>
            <a:r>
              <a:rPr lang="en-GB" sz="1400" kern="0" dirty="0" smtClean="0">
                <a:solidFill>
                  <a:srgbClr val="A50021"/>
                </a:solidFill>
                <a:latin typeface="+mn-lt"/>
              </a:rPr>
              <a:t>	[Mark Horowitz,E</a:t>
            </a:r>
            <a:r>
              <a:rPr lang="en-GB" sz="1400" kern="0" baseline="30000" dirty="0" smtClean="0">
                <a:solidFill>
                  <a:srgbClr val="A50021"/>
                </a:solidFill>
                <a:latin typeface="+mn-lt"/>
              </a:rPr>
              <a:t>3</a:t>
            </a:r>
            <a:r>
              <a:rPr lang="en-GB" sz="1400" kern="0" dirty="0" smtClean="0">
                <a:solidFill>
                  <a:srgbClr val="A50021"/>
                </a:solidFill>
                <a:latin typeface="+mn-lt"/>
              </a:rPr>
              <a:t>S 2009]</a:t>
            </a:r>
            <a:endParaRPr lang="en-GB" sz="1600" kern="0" dirty="0" smtClean="0">
              <a:solidFill>
                <a:srgbClr val="A50021"/>
              </a:solidFill>
              <a:latin typeface="+mn-lt"/>
            </a:endParaRPr>
          </a:p>
        </p:txBody>
      </p:sp>
    </p:spTree>
    <p:extLst>
      <p:ext uri="{BB962C8B-B14F-4D97-AF65-F5344CB8AC3E}">
        <p14:creationId xmlns:p14="http://schemas.microsoft.com/office/powerpoint/2010/main" val="17766937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2"/>
          <p:cNvGraphicFramePr>
            <a:graphicFrameLocks noChangeAspect="1"/>
          </p:cNvGraphicFramePr>
          <p:nvPr/>
        </p:nvGraphicFramePr>
        <p:xfrm>
          <a:off x="7496175" y="0"/>
          <a:ext cx="1647825" cy="1235075"/>
        </p:xfrm>
        <a:graphic>
          <a:graphicData uri="http://schemas.openxmlformats.org/presentationml/2006/ole">
            <mc:AlternateContent xmlns:mc="http://schemas.openxmlformats.org/markup-compatibility/2006">
              <mc:Choice xmlns:v="urn:schemas-microsoft-com:vml" Requires="v">
                <p:oleObj spid="_x0000_s221593" name="Acrobat Document" r:id="rId4" imgW="5485714" imgH="4114286" progId="AcroExch.Document.11">
                  <p:embed/>
                </p:oleObj>
              </mc:Choice>
              <mc:Fallback>
                <p:oleObj name="Acrobat Document" r:id="rId4" imgW="5485714" imgH="4114286" progId="AcroExch.Document.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6175" y="0"/>
                        <a:ext cx="1647825" cy="1235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Slide Number Placeholder 5"/>
          <p:cNvSpPr txBox="1">
            <a:spLocks/>
          </p:cNvSpPr>
          <p:nvPr/>
        </p:nvSpPr>
        <p:spPr bwMode="auto">
          <a:xfrm>
            <a:off x="8701088" y="6492875"/>
            <a:ext cx="442912" cy="36512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fld id="{2409B6F5-AF02-4901-A05A-A1E86CE873AF}" type="slidenum">
              <a:rPr kumimoji="0" lang="en-US" sz="1100" b="0" i="0" u="none" strike="noStrike" kern="1200" cap="none" spc="0" normalizeH="0" baseline="0" noProof="0" smtClean="0">
                <a:ln>
                  <a:noFill/>
                </a:ln>
                <a:solidFill>
                  <a:schemeClr val="tx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131</a:t>
            </a:fld>
            <a:endParaRPr kumimoji="0" lang="en-US" sz="1100" b="0" i="0" u="none" strike="noStrike" kern="1200" cap="none" spc="0" normalizeH="0" baseline="0" noProof="0" dirty="0">
              <a:ln>
                <a:noFill/>
              </a:ln>
              <a:solidFill>
                <a:schemeClr val="tx1"/>
              </a:solidFill>
              <a:effectLst/>
              <a:uLnTx/>
              <a:uFillTx/>
              <a:latin typeface="Arial" charset="0"/>
              <a:ea typeface="+mn-ea"/>
              <a:cs typeface="+mn-cs"/>
            </a:endParaRPr>
          </a:p>
        </p:txBody>
      </p:sp>
      <p:sp>
        <p:nvSpPr>
          <p:cNvPr id="16" name="Text Placeholder 4"/>
          <p:cNvSpPr txBox="1">
            <a:spLocks/>
          </p:cNvSpPr>
          <p:nvPr/>
        </p:nvSpPr>
        <p:spPr bwMode="auto">
          <a:xfrm>
            <a:off x="277561" y="1517176"/>
            <a:ext cx="8070264" cy="124114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fontAlgn="auto" hangingPunct="0">
              <a:spcBef>
                <a:spcPts val="0"/>
              </a:spcBef>
              <a:spcAft>
                <a:spcPts val="0"/>
              </a:spcAft>
              <a:buClr>
                <a:srgbClr val="A50021"/>
              </a:buClr>
              <a:buFont typeface="Wingdings" pitchFamily="2" charset="2"/>
              <a:buChar char="§"/>
              <a:defRPr/>
            </a:pPr>
            <a:r>
              <a:rPr lang="en-GB" sz="2400" kern="0" dirty="0" smtClean="0">
                <a:latin typeface="+mn-lt"/>
              </a:rPr>
              <a:t>For HW designers: </a:t>
            </a:r>
          </a:p>
          <a:p>
            <a:pPr marL="342900" lvl="0" indent="-342900" eaLnBrk="0" fontAlgn="auto" hangingPunct="0">
              <a:spcBef>
                <a:spcPts val="0"/>
              </a:spcBef>
              <a:spcAft>
                <a:spcPts val="0"/>
              </a:spcAft>
              <a:buClr>
                <a:srgbClr val="A50021"/>
              </a:buClr>
              <a:defRPr/>
            </a:pPr>
            <a:r>
              <a:rPr lang="en-GB" sz="2400" kern="0" dirty="0" smtClean="0">
                <a:latin typeface="+mn-lt"/>
              </a:rPr>
              <a:t>	“Power is a 1</a:t>
            </a:r>
            <a:r>
              <a:rPr lang="en-GB" sz="2400" kern="0" baseline="30000" dirty="0" smtClean="0">
                <a:latin typeface="+mn-lt"/>
              </a:rPr>
              <a:t>st</a:t>
            </a:r>
            <a:r>
              <a:rPr lang="en-GB" sz="2400" kern="0" dirty="0" smtClean="0">
                <a:latin typeface="+mn-lt"/>
              </a:rPr>
              <a:t> and last order design constraint.”</a:t>
            </a:r>
          </a:p>
          <a:p>
            <a:pPr marL="342900" lvl="0" indent="-342900" eaLnBrk="0" fontAlgn="auto" hangingPunct="0">
              <a:spcBef>
                <a:spcPts val="600"/>
              </a:spcBef>
              <a:spcAft>
                <a:spcPts val="0"/>
              </a:spcAft>
              <a:buClr>
                <a:srgbClr val="A50021"/>
              </a:buClr>
              <a:defRPr/>
            </a:pPr>
            <a:r>
              <a:rPr lang="en-GB" sz="1400" kern="0" dirty="0" smtClean="0">
                <a:latin typeface="+mn-lt"/>
              </a:rPr>
              <a:t>	[Dan Hutcheson, VLSI Research, Inc., E</a:t>
            </a:r>
            <a:r>
              <a:rPr lang="en-GB" sz="1400" kern="0" baseline="30000" dirty="0" smtClean="0">
                <a:latin typeface="+mn-lt"/>
              </a:rPr>
              <a:t>3</a:t>
            </a:r>
            <a:r>
              <a:rPr lang="en-GB" sz="1400" kern="0" dirty="0" smtClean="0">
                <a:latin typeface="+mn-lt"/>
              </a:rPr>
              <a:t>S Keynote 2011]</a:t>
            </a:r>
            <a:endParaRPr lang="en-GB" sz="1600" kern="0" dirty="0" smtClean="0">
              <a:latin typeface="+mn-lt"/>
            </a:endParaRPr>
          </a:p>
        </p:txBody>
      </p:sp>
      <p:sp>
        <p:nvSpPr>
          <p:cNvPr id="24" name="Text Placeholder 4"/>
          <p:cNvSpPr txBox="1">
            <a:spLocks/>
          </p:cNvSpPr>
          <p:nvPr/>
        </p:nvSpPr>
        <p:spPr bwMode="auto">
          <a:xfrm>
            <a:off x="313899" y="2766373"/>
            <a:ext cx="8070264" cy="124114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fontAlgn="auto" hangingPunct="0">
              <a:spcBef>
                <a:spcPts val="0"/>
              </a:spcBef>
              <a:spcAft>
                <a:spcPts val="0"/>
              </a:spcAft>
              <a:buClr>
                <a:srgbClr val="A50021"/>
              </a:buClr>
              <a:buFont typeface="Wingdings" pitchFamily="2" charset="2"/>
              <a:buChar char="§"/>
              <a:defRPr/>
            </a:pPr>
            <a:r>
              <a:rPr lang="en-GB" sz="2400" kern="0" dirty="0" smtClean="0">
                <a:solidFill>
                  <a:srgbClr val="A50021"/>
                </a:solidFill>
              </a:rPr>
              <a:t>“Every design is a point in a 2D plane.”</a:t>
            </a:r>
          </a:p>
          <a:p>
            <a:pPr marL="342900" lvl="0" indent="-342900" eaLnBrk="0" fontAlgn="auto" hangingPunct="0">
              <a:spcBef>
                <a:spcPts val="600"/>
              </a:spcBef>
              <a:spcAft>
                <a:spcPts val="0"/>
              </a:spcAft>
              <a:buClr>
                <a:srgbClr val="A50021"/>
              </a:buClr>
              <a:defRPr/>
            </a:pPr>
            <a:r>
              <a:rPr lang="en-GB" sz="1400" kern="0" dirty="0" smtClean="0">
                <a:solidFill>
                  <a:srgbClr val="A50021"/>
                </a:solidFill>
                <a:latin typeface="+mn-lt"/>
              </a:rPr>
              <a:t>	[Mark Horowitz,E</a:t>
            </a:r>
            <a:r>
              <a:rPr lang="en-GB" sz="1400" kern="0" baseline="30000" dirty="0" smtClean="0">
                <a:solidFill>
                  <a:srgbClr val="A50021"/>
                </a:solidFill>
                <a:latin typeface="+mn-lt"/>
              </a:rPr>
              <a:t>3</a:t>
            </a:r>
            <a:r>
              <a:rPr lang="en-GB" sz="1400" kern="0" dirty="0" smtClean="0">
                <a:solidFill>
                  <a:srgbClr val="A50021"/>
                </a:solidFill>
                <a:latin typeface="+mn-lt"/>
              </a:rPr>
              <a:t>S 2009]</a:t>
            </a:r>
            <a:endParaRPr lang="en-GB" sz="1600" kern="0" dirty="0" smtClean="0">
              <a:solidFill>
                <a:srgbClr val="A50021"/>
              </a:solidFill>
              <a:latin typeface="+mn-lt"/>
            </a:endParaRPr>
          </a:p>
        </p:txBody>
      </p:sp>
      <p:pic>
        <p:nvPicPr>
          <p:cNvPr id="8" name="Content Placeholder 3" descr="energy-power-design-space.1.horowitz.jpg"/>
          <p:cNvPicPr>
            <a:picLocks noChangeAspect="1"/>
          </p:cNvPicPr>
          <p:nvPr/>
        </p:nvPicPr>
        <p:blipFill>
          <a:blip r:embed="rId6" cstate="print"/>
          <a:stretch>
            <a:fillRect/>
          </a:stretch>
        </p:blipFill>
        <p:spPr>
          <a:xfrm>
            <a:off x="3960000" y="3240000"/>
            <a:ext cx="4565313" cy="3528000"/>
          </a:xfrm>
          <a:prstGeom prst="rect">
            <a:avLst/>
          </a:prstGeom>
        </p:spPr>
      </p:pic>
      <p:sp>
        <p:nvSpPr>
          <p:cNvPr id="9" name="Title 3"/>
          <p:cNvSpPr>
            <a:spLocks noGrp="1"/>
          </p:cNvSpPr>
          <p:nvPr>
            <p:ph type="title" idx="10"/>
          </p:nvPr>
        </p:nvSpPr>
        <p:spPr bwMode="auto">
          <a:xfrm>
            <a:off x="1194465" y="198354"/>
            <a:ext cx="5813425" cy="1050925"/>
          </a:xfrm>
          <a:noFill/>
          <a:ln>
            <a:miter lim="800000"/>
            <a:headEnd/>
            <a:tailEnd/>
          </a:ln>
        </p:spPr>
        <p:txBody>
          <a:bodyPr vert="horz" numCol="1" anchorCtr="0" compatLnSpc="1">
            <a:prstTxWarp prst="textNoShape">
              <a:avLst/>
            </a:prstTxWarp>
          </a:bodyPr>
          <a:lstStyle/>
          <a:p>
            <a:pPr algn="ctr"/>
            <a:r>
              <a:rPr lang="en-GB" sz="4800" dirty="0" smtClean="0">
                <a:latin typeface="+mj-lt"/>
              </a:rPr>
              <a:t>Energy Transparency</a:t>
            </a:r>
          </a:p>
        </p:txBody>
      </p:sp>
    </p:spTree>
    <p:extLst>
      <p:ext uri="{BB962C8B-B14F-4D97-AF65-F5344CB8AC3E}">
        <p14:creationId xmlns:p14="http://schemas.microsoft.com/office/powerpoint/2010/main" val="2359732183"/>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2"/>
          <p:cNvGraphicFramePr>
            <a:graphicFrameLocks noChangeAspect="1"/>
          </p:cNvGraphicFramePr>
          <p:nvPr/>
        </p:nvGraphicFramePr>
        <p:xfrm>
          <a:off x="7496175" y="0"/>
          <a:ext cx="1647825" cy="1235075"/>
        </p:xfrm>
        <a:graphic>
          <a:graphicData uri="http://schemas.openxmlformats.org/presentationml/2006/ole">
            <mc:AlternateContent xmlns:mc="http://schemas.openxmlformats.org/markup-compatibility/2006">
              <mc:Choice xmlns:v="urn:schemas-microsoft-com:vml" Requires="v">
                <p:oleObj spid="_x0000_s222617" name="Acrobat Document" r:id="rId4" imgW="5485714" imgH="4114286" progId="AcroExch.Document.11">
                  <p:embed/>
                </p:oleObj>
              </mc:Choice>
              <mc:Fallback>
                <p:oleObj name="Acrobat Document" r:id="rId4" imgW="5485714" imgH="4114286" progId="AcroExch.Document.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6175" y="0"/>
                        <a:ext cx="1647825" cy="1235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Slide Number Placeholder 5"/>
          <p:cNvSpPr txBox="1">
            <a:spLocks/>
          </p:cNvSpPr>
          <p:nvPr/>
        </p:nvSpPr>
        <p:spPr bwMode="auto">
          <a:xfrm>
            <a:off x="8701088" y="6492875"/>
            <a:ext cx="442912" cy="36512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fld id="{2409B6F5-AF02-4901-A05A-A1E86CE873AF}" type="slidenum">
              <a:rPr kumimoji="0" lang="en-US" sz="1100" b="0" i="0" u="none" strike="noStrike" kern="1200" cap="none" spc="0" normalizeH="0" baseline="0" noProof="0" smtClean="0">
                <a:ln>
                  <a:noFill/>
                </a:ln>
                <a:solidFill>
                  <a:schemeClr val="tx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132</a:t>
            </a:fld>
            <a:endParaRPr kumimoji="0" lang="en-US" sz="1100" b="0" i="0" u="none" strike="noStrike" kern="1200" cap="none" spc="0" normalizeH="0" baseline="0" noProof="0" dirty="0">
              <a:ln>
                <a:noFill/>
              </a:ln>
              <a:solidFill>
                <a:schemeClr val="tx1"/>
              </a:solidFill>
              <a:effectLst/>
              <a:uLnTx/>
              <a:uFillTx/>
              <a:latin typeface="Arial" charset="0"/>
              <a:ea typeface="+mn-ea"/>
              <a:cs typeface="+mn-cs"/>
            </a:endParaRPr>
          </a:p>
        </p:txBody>
      </p:sp>
      <p:sp>
        <p:nvSpPr>
          <p:cNvPr id="16" name="Text Placeholder 4"/>
          <p:cNvSpPr txBox="1">
            <a:spLocks/>
          </p:cNvSpPr>
          <p:nvPr/>
        </p:nvSpPr>
        <p:spPr bwMode="auto">
          <a:xfrm>
            <a:off x="277561" y="1517176"/>
            <a:ext cx="8070264" cy="124114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fontAlgn="auto" hangingPunct="0">
              <a:spcBef>
                <a:spcPts val="0"/>
              </a:spcBef>
              <a:spcAft>
                <a:spcPts val="0"/>
              </a:spcAft>
              <a:buClr>
                <a:srgbClr val="A50021"/>
              </a:buClr>
              <a:buFont typeface="Wingdings" pitchFamily="2" charset="2"/>
              <a:buChar char="§"/>
              <a:defRPr/>
            </a:pPr>
            <a:r>
              <a:rPr lang="en-GB" sz="2400" kern="0" dirty="0" smtClean="0">
                <a:latin typeface="+mn-lt"/>
              </a:rPr>
              <a:t>For HW designers: </a:t>
            </a:r>
          </a:p>
          <a:p>
            <a:pPr marL="342900" lvl="0" indent="-342900" eaLnBrk="0" fontAlgn="auto" hangingPunct="0">
              <a:spcBef>
                <a:spcPts val="0"/>
              </a:spcBef>
              <a:spcAft>
                <a:spcPts val="0"/>
              </a:spcAft>
              <a:buClr>
                <a:srgbClr val="A50021"/>
              </a:buClr>
              <a:defRPr/>
            </a:pPr>
            <a:r>
              <a:rPr lang="en-GB" sz="2400" kern="0" dirty="0" smtClean="0">
                <a:latin typeface="+mn-lt"/>
              </a:rPr>
              <a:t>	“Power is a 1</a:t>
            </a:r>
            <a:r>
              <a:rPr lang="en-GB" sz="2400" kern="0" baseline="30000" dirty="0" smtClean="0">
                <a:latin typeface="+mn-lt"/>
              </a:rPr>
              <a:t>st</a:t>
            </a:r>
            <a:r>
              <a:rPr lang="en-GB" sz="2400" kern="0" dirty="0" smtClean="0">
                <a:latin typeface="+mn-lt"/>
              </a:rPr>
              <a:t> and last order design constraint.”</a:t>
            </a:r>
          </a:p>
          <a:p>
            <a:pPr marL="342900" lvl="0" indent="-342900" eaLnBrk="0" fontAlgn="auto" hangingPunct="0">
              <a:spcBef>
                <a:spcPts val="600"/>
              </a:spcBef>
              <a:spcAft>
                <a:spcPts val="0"/>
              </a:spcAft>
              <a:buClr>
                <a:srgbClr val="A50021"/>
              </a:buClr>
              <a:defRPr/>
            </a:pPr>
            <a:r>
              <a:rPr lang="en-GB" sz="1400" kern="0" dirty="0" smtClean="0">
                <a:latin typeface="+mn-lt"/>
              </a:rPr>
              <a:t>	[Dan Hutcheson, VLSI Research, Inc., E</a:t>
            </a:r>
            <a:r>
              <a:rPr lang="en-GB" sz="1400" kern="0" baseline="30000" dirty="0" smtClean="0">
                <a:latin typeface="+mn-lt"/>
              </a:rPr>
              <a:t>3</a:t>
            </a:r>
            <a:r>
              <a:rPr lang="en-GB" sz="1400" kern="0" dirty="0" smtClean="0">
                <a:latin typeface="+mn-lt"/>
              </a:rPr>
              <a:t>S Keynote 2011]</a:t>
            </a:r>
            <a:endParaRPr lang="en-GB" sz="1600" kern="0" dirty="0" smtClean="0">
              <a:latin typeface="+mn-lt"/>
            </a:endParaRPr>
          </a:p>
        </p:txBody>
      </p:sp>
      <p:sp>
        <p:nvSpPr>
          <p:cNvPr id="24" name="Text Placeholder 4"/>
          <p:cNvSpPr txBox="1">
            <a:spLocks/>
          </p:cNvSpPr>
          <p:nvPr/>
        </p:nvSpPr>
        <p:spPr bwMode="auto">
          <a:xfrm>
            <a:off x="313899" y="2766373"/>
            <a:ext cx="8070264" cy="124114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fontAlgn="auto" hangingPunct="0">
              <a:spcBef>
                <a:spcPts val="0"/>
              </a:spcBef>
              <a:spcAft>
                <a:spcPts val="0"/>
              </a:spcAft>
              <a:buClr>
                <a:srgbClr val="A50021"/>
              </a:buClr>
              <a:buFont typeface="Wingdings" pitchFamily="2" charset="2"/>
              <a:buChar char="§"/>
              <a:defRPr/>
            </a:pPr>
            <a:r>
              <a:rPr lang="en-GB" sz="2400" kern="0" dirty="0" smtClean="0">
                <a:solidFill>
                  <a:srgbClr val="A50021"/>
                </a:solidFill>
              </a:rPr>
              <a:t>“Every design is a point in a 2D plane.”</a:t>
            </a:r>
          </a:p>
          <a:p>
            <a:pPr marL="342900" lvl="0" indent="-342900" eaLnBrk="0" fontAlgn="auto" hangingPunct="0">
              <a:spcBef>
                <a:spcPts val="600"/>
              </a:spcBef>
              <a:spcAft>
                <a:spcPts val="0"/>
              </a:spcAft>
              <a:buClr>
                <a:srgbClr val="A50021"/>
              </a:buClr>
              <a:defRPr/>
            </a:pPr>
            <a:r>
              <a:rPr lang="en-GB" sz="1400" kern="0" dirty="0" smtClean="0">
                <a:solidFill>
                  <a:srgbClr val="A50021"/>
                </a:solidFill>
                <a:latin typeface="+mn-lt"/>
              </a:rPr>
              <a:t>	[Mark Horowitz,E</a:t>
            </a:r>
            <a:r>
              <a:rPr lang="en-GB" sz="1400" kern="0" baseline="30000" dirty="0" smtClean="0">
                <a:solidFill>
                  <a:srgbClr val="A50021"/>
                </a:solidFill>
                <a:latin typeface="+mn-lt"/>
              </a:rPr>
              <a:t>3</a:t>
            </a:r>
            <a:r>
              <a:rPr lang="en-GB" sz="1400" kern="0" dirty="0" smtClean="0">
                <a:solidFill>
                  <a:srgbClr val="A50021"/>
                </a:solidFill>
                <a:latin typeface="+mn-lt"/>
              </a:rPr>
              <a:t>S 2009]</a:t>
            </a:r>
            <a:endParaRPr lang="en-GB" sz="1600" kern="0" dirty="0" smtClean="0">
              <a:solidFill>
                <a:srgbClr val="A50021"/>
              </a:solidFill>
              <a:latin typeface="+mn-lt"/>
            </a:endParaRPr>
          </a:p>
        </p:txBody>
      </p:sp>
      <p:pic>
        <p:nvPicPr>
          <p:cNvPr id="8" name="Content Placeholder 3" descr="energy-power-design-space.2.horowitz.jpg"/>
          <p:cNvPicPr>
            <a:picLocks noChangeAspect="1"/>
          </p:cNvPicPr>
          <p:nvPr/>
        </p:nvPicPr>
        <p:blipFill>
          <a:blip r:embed="rId6" cstate="print"/>
          <a:stretch>
            <a:fillRect/>
          </a:stretch>
        </p:blipFill>
        <p:spPr>
          <a:xfrm>
            <a:off x="3960000" y="3240000"/>
            <a:ext cx="4561200" cy="3522228"/>
          </a:xfrm>
          <a:prstGeom prst="rect">
            <a:avLst/>
          </a:prstGeom>
        </p:spPr>
      </p:pic>
      <p:sp>
        <p:nvSpPr>
          <p:cNvPr id="9" name="Title 3"/>
          <p:cNvSpPr>
            <a:spLocks noGrp="1"/>
          </p:cNvSpPr>
          <p:nvPr>
            <p:ph type="title" idx="10"/>
          </p:nvPr>
        </p:nvSpPr>
        <p:spPr bwMode="auto">
          <a:xfrm>
            <a:off x="1194465" y="198354"/>
            <a:ext cx="5813425" cy="1050925"/>
          </a:xfrm>
          <a:noFill/>
          <a:ln>
            <a:miter lim="800000"/>
            <a:headEnd/>
            <a:tailEnd/>
          </a:ln>
        </p:spPr>
        <p:txBody>
          <a:bodyPr vert="horz" numCol="1" anchorCtr="0" compatLnSpc="1">
            <a:prstTxWarp prst="textNoShape">
              <a:avLst/>
            </a:prstTxWarp>
          </a:bodyPr>
          <a:lstStyle/>
          <a:p>
            <a:pPr algn="ctr"/>
            <a:r>
              <a:rPr lang="en-GB" sz="4800" dirty="0" smtClean="0">
                <a:latin typeface="+mj-lt"/>
              </a:rPr>
              <a:t>Energy Transparency</a:t>
            </a:r>
          </a:p>
        </p:txBody>
      </p:sp>
    </p:spTree>
    <p:extLst>
      <p:ext uri="{BB962C8B-B14F-4D97-AF65-F5344CB8AC3E}">
        <p14:creationId xmlns:p14="http://schemas.microsoft.com/office/powerpoint/2010/main" val="1104703010"/>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2"/>
          <p:cNvGraphicFramePr>
            <a:graphicFrameLocks noChangeAspect="1"/>
          </p:cNvGraphicFramePr>
          <p:nvPr/>
        </p:nvGraphicFramePr>
        <p:xfrm>
          <a:off x="7496175" y="0"/>
          <a:ext cx="1647825" cy="1235075"/>
        </p:xfrm>
        <a:graphic>
          <a:graphicData uri="http://schemas.openxmlformats.org/presentationml/2006/ole">
            <mc:AlternateContent xmlns:mc="http://schemas.openxmlformats.org/markup-compatibility/2006">
              <mc:Choice xmlns:v="urn:schemas-microsoft-com:vml" Requires="v">
                <p:oleObj spid="_x0000_s223641" name="Acrobat Document" r:id="rId4" imgW="5485714" imgH="4114286" progId="AcroExch.Document.11">
                  <p:embed/>
                </p:oleObj>
              </mc:Choice>
              <mc:Fallback>
                <p:oleObj name="Acrobat Document" r:id="rId4" imgW="5485714" imgH="4114286" progId="AcroExch.Document.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6175" y="0"/>
                        <a:ext cx="1647825" cy="1235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Slide Number Placeholder 5"/>
          <p:cNvSpPr txBox="1">
            <a:spLocks/>
          </p:cNvSpPr>
          <p:nvPr/>
        </p:nvSpPr>
        <p:spPr bwMode="auto">
          <a:xfrm>
            <a:off x="8701088" y="6492875"/>
            <a:ext cx="442912" cy="36512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fld id="{2409B6F5-AF02-4901-A05A-A1E86CE873AF}" type="slidenum">
              <a:rPr kumimoji="0" lang="en-US" sz="1100" b="0" i="0" u="none" strike="noStrike" kern="1200" cap="none" spc="0" normalizeH="0" baseline="0" noProof="0" smtClean="0">
                <a:ln>
                  <a:noFill/>
                </a:ln>
                <a:solidFill>
                  <a:schemeClr val="tx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133</a:t>
            </a:fld>
            <a:endParaRPr kumimoji="0" lang="en-US" sz="1100" b="0" i="0" u="none" strike="noStrike" kern="1200" cap="none" spc="0" normalizeH="0" baseline="0" noProof="0" dirty="0">
              <a:ln>
                <a:noFill/>
              </a:ln>
              <a:solidFill>
                <a:schemeClr val="tx1"/>
              </a:solidFill>
              <a:effectLst/>
              <a:uLnTx/>
              <a:uFillTx/>
              <a:latin typeface="Arial" charset="0"/>
              <a:ea typeface="+mn-ea"/>
              <a:cs typeface="+mn-cs"/>
            </a:endParaRPr>
          </a:p>
        </p:txBody>
      </p:sp>
      <p:sp>
        <p:nvSpPr>
          <p:cNvPr id="16" name="Text Placeholder 4"/>
          <p:cNvSpPr txBox="1">
            <a:spLocks/>
          </p:cNvSpPr>
          <p:nvPr/>
        </p:nvSpPr>
        <p:spPr bwMode="auto">
          <a:xfrm>
            <a:off x="277561" y="1517176"/>
            <a:ext cx="8070264" cy="124114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fontAlgn="auto" hangingPunct="0">
              <a:spcBef>
                <a:spcPts val="0"/>
              </a:spcBef>
              <a:spcAft>
                <a:spcPts val="0"/>
              </a:spcAft>
              <a:buClr>
                <a:srgbClr val="A50021"/>
              </a:buClr>
              <a:buFont typeface="Wingdings" pitchFamily="2" charset="2"/>
              <a:buChar char="§"/>
              <a:defRPr/>
            </a:pPr>
            <a:r>
              <a:rPr lang="en-GB" sz="2400" kern="0" dirty="0" smtClean="0">
                <a:latin typeface="+mn-lt"/>
              </a:rPr>
              <a:t>For HW designers: </a:t>
            </a:r>
          </a:p>
          <a:p>
            <a:pPr marL="342900" lvl="0" indent="-342900" eaLnBrk="0" fontAlgn="auto" hangingPunct="0">
              <a:spcBef>
                <a:spcPts val="0"/>
              </a:spcBef>
              <a:spcAft>
                <a:spcPts val="0"/>
              </a:spcAft>
              <a:buClr>
                <a:srgbClr val="A50021"/>
              </a:buClr>
              <a:defRPr/>
            </a:pPr>
            <a:r>
              <a:rPr lang="en-GB" sz="2400" kern="0" dirty="0" smtClean="0">
                <a:latin typeface="+mn-lt"/>
              </a:rPr>
              <a:t>	“Power is a 1</a:t>
            </a:r>
            <a:r>
              <a:rPr lang="en-GB" sz="2400" kern="0" baseline="30000" dirty="0" smtClean="0">
                <a:latin typeface="+mn-lt"/>
              </a:rPr>
              <a:t>st</a:t>
            </a:r>
            <a:r>
              <a:rPr lang="en-GB" sz="2400" kern="0" dirty="0" smtClean="0">
                <a:latin typeface="+mn-lt"/>
              </a:rPr>
              <a:t> and last order design constraint.”</a:t>
            </a:r>
          </a:p>
          <a:p>
            <a:pPr marL="342900" lvl="0" indent="-342900" eaLnBrk="0" fontAlgn="auto" hangingPunct="0">
              <a:spcBef>
                <a:spcPts val="600"/>
              </a:spcBef>
              <a:spcAft>
                <a:spcPts val="0"/>
              </a:spcAft>
              <a:buClr>
                <a:srgbClr val="A50021"/>
              </a:buClr>
              <a:defRPr/>
            </a:pPr>
            <a:r>
              <a:rPr lang="en-GB" sz="1400" kern="0" dirty="0" smtClean="0">
                <a:latin typeface="+mn-lt"/>
              </a:rPr>
              <a:t>	[Dan Hutcheson, VLSI Research, Inc., E</a:t>
            </a:r>
            <a:r>
              <a:rPr lang="en-GB" sz="1400" kern="0" baseline="30000" dirty="0" smtClean="0">
                <a:latin typeface="+mn-lt"/>
              </a:rPr>
              <a:t>3</a:t>
            </a:r>
            <a:r>
              <a:rPr lang="en-GB" sz="1400" kern="0" dirty="0" smtClean="0">
                <a:latin typeface="+mn-lt"/>
              </a:rPr>
              <a:t>S Keynote 2011]</a:t>
            </a:r>
            <a:endParaRPr lang="en-GB" sz="1600" kern="0" dirty="0" smtClean="0">
              <a:latin typeface="+mn-lt"/>
            </a:endParaRPr>
          </a:p>
        </p:txBody>
      </p:sp>
      <p:sp>
        <p:nvSpPr>
          <p:cNvPr id="24" name="Text Placeholder 4"/>
          <p:cNvSpPr txBox="1">
            <a:spLocks/>
          </p:cNvSpPr>
          <p:nvPr/>
        </p:nvSpPr>
        <p:spPr bwMode="auto">
          <a:xfrm>
            <a:off x="313899" y="2766373"/>
            <a:ext cx="8070264" cy="124114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fontAlgn="auto" hangingPunct="0">
              <a:spcBef>
                <a:spcPts val="0"/>
              </a:spcBef>
              <a:spcAft>
                <a:spcPts val="0"/>
              </a:spcAft>
              <a:buClr>
                <a:srgbClr val="A50021"/>
              </a:buClr>
              <a:buFont typeface="Wingdings" pitchFamily="2" charset="2"/>
              <a:buChar char="§"/>
              <a:defRPr/>
            </a:pPr>
            <a:r>
              <a:rPr lang="en-GB" sz="2400" kern="0" dirty="0" smtClean="0">
                <a:solidFill>
                  <a:srgbClr val="A50021"/>
                </a:solidFill>
              </a:rPr>
              <a:t>“Every design is a point in a 2D plane.”</a:t>
            </a:r>
          </a:p>
          <a:p>
            <a:pPr marL="342900" lvl="0" indent="-342900" eaLnBrk="0" fontAlgn="auto" hangingPunct="0">
              <a:spcBef>
                <a:spcPts val="600"/>
              </a:spcBef>
              <a:spcAft>
                <a:spcPts val="0"/>
              </a:spcAft>
              <a:buClr>
                <a:srgbClr val="A50021"/>
              </a:buClr>
              <a:defRPr/>
            </a:pPr>
            <a:r>
              <a:rPr lang="en-GB" sz="1400" kern="0" dirty="0" smtClean="0">
                <a:solidFill>
                  <a:srgbClr val="A50021"/>
                </a:solidFill>
                <a:latin typeface="+mn-lt"/>
              </a:rPr>
              <a:t>	[Mark Horowitz,E</a:t>
            </a:r>
            <a:r>
              <a:rPr lang="en-GB" sz="1400" kern="0" baseline="30000" dirty="0" smtClean="0">
                <a:solidFill>
                  <a:srgbClr val="A50021"/>
                </a:solidFill>
                <a:latin typeface="+mn-lt"/>
              </a:rPr>
              <a:t>3</a:t>
            </a:r>
            <a:r>
              <a:rPr lang="en-GB" sz="1400" kern="0" dirty="0" smtClean="0">
                <a:solidFill>
                  <a:srgbClr val="A50021"/>
                </a:solidFill>
                <a:latin typeface="+mn-lt"/>
              </a:rPr>
              <a:t>S 2009]</a:t>
            </a:r>
            <a:endParaRPr lang="en-GB" sz="1600" kern="0" dirty="0" smtClean="0">
              <a:solidFill>
                <a:srgbClr val="A50021"/>
              </a:solidFill>
              <a:latin typeface="+mn-lt"/>
            </a:endParaRPr>
          </a:p>
        </p:txBody>
      </p:sp>
      <p:pic>
        <p:nvPicPr>
          <p:cNvPr id="8" name="Content Placeholder 3" descr="energy-power-design-space.3.horowitz.jpg"/>
          <p:cNvPicPr>
            <a:picLocks noChangeAspect="1"/>
          </p:cNvPicPr>
          <p:nvPr/>
        </p:nvPicPr>
        <p:blipFill>
          <a:blip r:embed="rId6" cstate="print"/>
          <a:stretch>
            <a:fillRect/>
          </a:stretch>
        </p:blipFill>
        <p:spPr>
          <a:xfrm>
            <a:off x="3960000" y="3240000"/>
            <a:ext cx="4561955" cy="3528000"/>
          </a:xfrm>
          <a:prstGeom prst="rect">
            <a:avLst/>
          </a:prstGeom>
        </p:spPr>
      </p:pic>
      <p:sp>
        <p:nvSpPr>
          <p:cNvPr id="12" name="Title 3"/>
          <p:cNvSpPr>
            <a:spLocks noGrp="1"/>
          </p:cNvSpPr>
          <p:nvPr>
            <p:ph type="title" idx="10"/>
          </p:nvPr>
        </p:nvSpPr>
        <p:spPr bwMode="auto">
          <a:xfrm>
            <a:off x="1194465" y="198354"/>
            <a:ext cx="5813425" cy="1050925"/>
          </a:xfrm>
          <a:noFill/>
          <a:ln>
            <a:miter lim="800000"/>
            <a:headEnd/>
            <a:tailEnd/>
          </a:ln>
        </p:spPr>
        <p:txBody>
          <a:bodyPr vert="horz" numCol="1" anchorCtr="0" compatLnSpc="1">
            <a:prstTxWarp prst="textNoShape">
              <a:avLst/>
            </a:prstTxWarp>
          </a:bodyPr>
          <a:lstStyle/>
          <a:p>
            <a:pPr algn="ctr"/>
            <a:r>
              <a:rPr lang="en-GB" sz="4800" dirty="0" smtClean="0">
                <a:latin typeface="+mj-lt"/>
              </a:rPr>
              <a:t>Energy Transparency</a:t>
            </a:r>
          </a:p>
        </p:txBody>
      </p:sp>
    </p:spTree>
    <p:extLst>
      <p:ext uri="{BB962C8B-B14F-4D97-AF65-F5344CB8AC3E}">
        <p14:creationId xmlns:p14="http://schemas.microsoft.com/office/powerpoint/2010/main" val="2110501953"/>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Flowchart: Document 20"/>
          <p:cNvSpPr/>
          <p:nvPr/>
        </p:nvSpPr>
        <p:spPr bwMode="auto">
          <a:xfrm>
            <a:off x="416884" y="1638012"/>
            <a:ext cx="2420909" cy="828000"/>
          </a:xfrm>
          <a:prstGeom prst="flowChartDocument">
            <a:avLst/>
          </a:prstGeom>
          <a:solidFill>
            <a:schemeClr val="accent1">
              <a:lumMod val="75000"/>
              <a:alpha val="44000"/>
            </a:schemeClr>
          </a:solidFill>
          <a:ln w="9525" cap="flat" cmpd="sng" algn="ctr">
            <a:noFill/>
            <a:prstDash val="solid"/>
            <a:round/>
            <a:headEnd type="none" w="med" len="med"/>
            <a:tailEnd type="none" w="med" len="med"/>
          </a:ln>
          <a:effectLst/>
        </p:spPr>
        <p:txBody>
          <a:bodyPr wrap="square">
            <a:spAutoFit/>
          </a:bodyPr>
          <a:lstStyle/>
          <a:p>
            <a:pPr>
              <a:spcBef>
                <a:spcPct val="50000"/>
              </a:spcBef>
              <a:defRPr/>
            </a:pPr>
            <a:endParaRPr lang="en-GB">
              <a:solidFill>
                <a:prstClr val="black"/>
              </a:solidFill>
              <a:latin typeface="+mn-lt"/>
              <a:cs typeface="+mn-cs"/>
            </a:endParaRPr>
          </a:p>
        </p:txBody>
      </p:sp>
      <p:sp>
        <p:nvSpPr>
          <p:cNvPr id="7172" name="Title 3"/>
          <p:cNvSpPr>
            <a:spLocks noGrp="1"/>
          </p:cNvSpPr>
          <p:nvPr>
            <p:ph type="title" idx="10"/>
          </p:nvPr>
        </p:nvSpPr>
        <p:spPr bwMode="auto">
          <a:xfrm>
            <a:off x="0" y="165474"/>
            <a:ext cx="9144000" cy="1050925"/>
          </a:xfrm>
          <a:noFill/>
          <a:ln>
            <a:miter lim="800000"/>
            <a:headEnd/>
            <a:tailEnd/>
          </a:ln>
        </p:spPr>
        <p:txBody>
          <a:bodyPr vert="horz" numCol="1" anchorCtr="0" compatLnSpc="1">
            <a:prstTxWarp prst="textNoShape">
              <a:avLst/>
            </a:prstTxWarp>
          </a:bodyPr>
          <a:lstStyle/>
          <a:p>
            <a:pPr lvl="0"/>
            <a:r>
              <a:rPr lang="en-GB" sz="4000" dirty="0" smtClean="0">
                <a:solidFill>
                  <a:schemeClr val="accent1">
                    <a:lumMod val="50000"/>
                  </a:schemeClr>
                </a:solidFill>
                <a:latin typeface="+mj-lt"/>
              </a:rPr>
              <a:t>More POWER to SW Developers</a:t>
            </a:r>
          </a:p>
        </p:txBody>
      </p:sp>
      <p:sp>
        <p:nvSpPr>
          <p:cNvPr id="10" name="Text Placeholder 4"/>
          <p:cNvSpPr>
            <a:spLocks noGrp="1"/>
          </p:cNvSpPr>
          <p:nvPr>
            <p:ph type="body"/>
          </p:nvPr>
        </p:nvSpPr>
        <p:spPr>
          <a:xfrm>
            <a:off x="2953232" y="1531158"/>
            <a:ext cx="5913577" cy="1431385"/>
          </a:xfrm>
        </p:spPr>
        <p:txBody>
          <a:bodyPr/>
          <a:lstStyle/>
          <a:p>
            <a:pPr fontAlgn="auto">
              <a:spcAft>
                <a:spcPts val="0"/>
              </a:spcAft>
              <a:buClr>
                <a:schemeClr val="accent1">
                  <a:lumMod val="50000"/>
                </a:schemeClr>
              </a:buClr>
              <a:defRPr/>
            </a:pPr>
            <a:r>
              <a:rPr lang="en-GB" sz="2400" dirty="0" smtClean="0">
                <a:latin typeface="+mn-lt"/>
              </a:rPr>
              <a:t>Full </a:t>
            </a:r>
            <a:r>
              <a:rPr lang="en-GB" sz="2400" b="1" dirty="0" smtClean="0">
                <a:solidFill>
                  <a:srgbClr val="3C8C93"/>
                </a:solidFill>
                <a:latin typeface="+mn-lt"/>
              </a:rPr>
              <a:t>Energy Transparency </a:t>
            </a:r>
          </a:p>
          <a:p>
            <a:pPr fontAlgn="auto">
              <a:spcAft>
                <a:spcPts val="0"/>
              </a:spcAft>
              <a:buNone/>
              <a:defRPr/>
            </a:pPr>
            <a:r>
              <a:rPr lang="en-GB" sz="2400" dirty="0" smtClean="0">
                <a:latin typeface="+mn-lt"/>
              </a:rPr>
              <a:t>	from HW to SW</a:t>
            </a:r>
          </a:p>
          <a:p>
            <a:pPr fontAlgn="auto">
              <a:spcAft>
                <a:spcPts val="0"/>
              </a:spcAft>
              <a:buClr>
                <a:schemeClr val="accent1">
                  <a:lumMod val="50000"/>
                </a:schemeClr>
              </a:buClr>
              <a:defRPr/>
            </a:pPr>
            <a:r>
              <a:rPr lang="en-GB" sz="2400" dirty="0" smtClean="0">
                <a:latin typeface="+mn-lt"/>
              </a:rPr>
              <a:t>Location-centric programming model</a:t>
            </a:r>
          </a:p>
          <a:p>
            <a:pPr fontAlgn="auto">
              <a:spcAft>
                <a:spcPts val="0"/>
              </a:spcAft>
              <a:buNone/>
              <a:defRPr/>
            </a:pPr>
            <a:r>
              <a:rPr lang="en-GB" sz="1400" dirty="0" smtClean="0">
                <a:latin typeface="+mn-lt"/>
              </a:rPr>
              <a:t> </a:t>
            </a:r>
            <a:r>
              <a:rPr lang="en-GB" sz="2400" dirty="0" smtClean="0">
                <a:solidFill>
                  <a:srgbClr val="2C5F66"/>
                </a:solidFill>
                <a:latin typeface="+mn-lt"/>
              </a:rPr>
              <a:t> </a:t>
            </a:r>
          </a:p>
        </p:txBody>
      </p:sp>
      <p:sp>
        <p:nvSpPr>
          <p:cNvPr id="11" name="Slide Number Placeholder 5"/>
          <p:cNvSpPr txBox="1">
            <a:spLocks/>
          </p:cNvSpPr>
          <p:nvPr/>
        </p:nvSpPr>
        <p:spPr bwMode="auto">
          <a:xfrm>
            <a:off x="8701088" y="6492875"/>
            <a:ext cx="442912" cy="36512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fld id="{2409B6F5-AF02-4901-A05A-A1E86CE873AF}" type="slidenum">
              <a:rPr kumimoji="0" lang="en-US" sz="1100" b="0" i="0" u="none" strike="noStrike" kern="1200" cap="none" spc="0" normalizeH="0" baseline="0" noProof="0" smtClean="0">
                <a:ln>
                  <a:noFill/>
                </a:ln>
                <a:solidFill>
                  <a:schemeClr val="tx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134</a:t>
            </a:fld>
            <a:endParaRPr kumimoji="0" lang="en-US" sz="1100" b="0" i="0" u="none" strike="noStrike" kern="1200" cap="none" spc="0" normalizeH="0" baseline="0" noProof="0" dirty="0">
              <a:ln>
                <a:noFill/>
              </a:ln>
              <a:solidFill>
                <a:schemeClr val="tx1"/>
              </a:solidFill>
              <a:effectLst/>
              <a:uLnTx/>
              <a:uFillTx/>
              <a:latin typeface="Arial" charset="0"/>
              <a:ea typeface="+mn-ea"/>
              <a:cs typeface="+mn-cs"/>
            </a:endParaRPr>
          </a:p>
        </p:txBody>
      </p:sp>
      <p:sp>
        <p:nvSpPr>
          <p:cNvPr id="17" name="TextBox 4"/>
          <p:cNvSpPr txBox="1">
            <a:spLocks noChangeArrowheads="1"/>
          </p:cNvSpPr>
          <p:nvPr/>
        </p:nvSpPr>
        <p:spPr bwMode="auto">
          <a:xfrm>
            <a:off x="512135" y="1706707"/>
            <a:ext cx="2324100" cy="523220"/>
          </a:xfrm>
          <a:prstGeom prst="rect">
            <a:avLst/>
          </a:prstGeom>
          <a:noFill/>
          <a:ln w="9525">
            <a:noFill/>
            <a:miter lim="800000"/>
            <a:headEnd/>
            <a:tailEnd/>
          </a:ln>
        </p:spPr>
        <p:txBody>
          <a:bodyPr wrap="square">
            <a:spAutoFit/>
          </a:bodyPr>
          <a:lstStyle/>
          <a:p>
            <a:pPr marL="0" lvl="2"/>
            <a:r>
              <a:rPr lang="en-GB" b="1" dirty="0" smtClean="0">
                <a:solidFill>
                  <a:srgbClr val="2C5F66"/>
                </a:solidFill>
                <a:latin typeface="Courier New" pitchFamily="49" charset="0"/>
                <a:ea typeface="Batang" pitchFamily="18" charset="-127"/>
                <a:cs typeface="Courier New" pitchFamily="49" charset="0"/>
              </a:rPr>
              <a:t>in 5pJ </a:t>
            </a:r>
            <a:r>
              <a:rPr lang="en-GB" b="1" dirty="0">
                <a:solidFill>
                  <a:srgbClr val="2C5F66"/>
                </a:solidFill>
                <a:latin typeface="Courier New" pitchFamily="49" charset="0"/>
                <a:ea typeface="Batang" pitchFamily="18" charset="-127"/>
                <a:cs typeface="Courier New" pitchFamily="49" charset="0"/>
              </a:rPr>
              <a:t>do {...}</a:t>
            </a:r>
            <a:endParaRPr lang="en-GB" sz="2800" b="1" dirty="0">
              <a:solidFill>
                <a:srgbClr val="2C5F66"/>
              </a:solidFill>
              <a:latin typeface="Courier New" pitchFamily="49" charset="0"/>
              <a:ea typeface="Batang" pitchFamily="18" charset="-127"/>
              <a:cs typeface="Courier New" pitchFamily="49" charset="0"/>
            </a:endParaRPr>
          </a:p>
        </p:txBody>
      </p:sp>
      <p:pic>
        <p:nvPicPr>
          <p:cNvPr id="235522" name="Picture 2"/>
          <p:cNvPicPr>
            <a:picLocks noChangeAspect="1" noChangeArrowheads="1"/>
          </p:cNvPicPr>
          <p:nvPr/>
        </p:nvPicPr>
        <p:blipFill>
          <a:blip r:embed="rId3" cstate="print"/>
          <a:srcRect/>
          <a:stretch>
            <a:fillRect/>
          </a:stretch>
        </p:blipFill>
        <p:spPr bwMode="auto">
          <a:xfrm>
            <a:off x="5912070" y="3178423"/>
            <a:ext cx="2963917" cy="2512431"/>
          </a:xfrm>
          <a:prstGeom prst="rect">
            <a:avLst/>
          </a:prstGeom>
          <a:noFill/>
          <a:ln w="9525">
            <a:noFill/>
            <a:miter lim="800000"/>
            <a:headEnd/>
            <a:tailEnd/>
          </a:ln>
        </p:spPr>
      </p:pic>
      <p:sp>
        <p:nvSpPr>
          <p:cNvPr id="13" name="Text Placeholder 4"/>
          <p:cNvSpPr txBox="1">
            <a:spLocks/>
          </p:cNvSpPr>
          <p:nvPr/>
        </p:nvSpPr>
        <p:spPr bwMode="auto">
          <a:xfrm>
            <a:off x="283604" y="3128893"/>
            <a:ext cx="5913577" cy="11843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R="0" lvl="0" algn="l" defTabSz="914400" rtl="0" eaLnBrk="0" fontAlgn="auto" latinLnBrk="0" hangingPunct="0">
              <a:lnSpc>
                <a:spcPct val="100000"/>
              </a:lnSpc>
              <a:spcBef>
                <a:spcPct val="20000"/>
              </a:spcBef>
              <a:spcAft>
                <a:spcPts val="0"/>
              </a:spcAft>
              <a:buClr>
                <a:srgbClr val="2C5F66"/>
              </a:buClr>
              <a:buSzTx/>
              <a:tabLst/>
              <a:defRPr/>
            </a:pPr>
            <a:r>
              <a:rPr kumimoji="0" lang="en-GB" sz="2800" b="1" i="0" u="none" strike="noStrike" kern="0" cap="none" spc="0" normalizeH="0" baseline="0" noProof="0" dirty="0" smtClean="0">
                <a:ln>
                  <a:noFill/>
                </a:ln>
                <a:solidFill>
                  <a:srgbClr val="2C5F66"/>
                </a:solidFill>
                <a:effectLst/>
                <a:uLnTx/>
                <a:uFillTx/>
                <a:latin typeface="+mn-lt"/>
                <a:ea typeface="+mn-ea"/>
                <a:cs typeface="+mn-cs"/>
              </a:rPr>
              <a:t>“Cool” code for </a:t>
            </a:r>
            <a:r>
              <a:rPr kumimoji="0" lang="en-GB" sz="2800" b="1" i="0" u="none" strike="noStrike" kern="0" cap="none" spc="0" normalizeH="0" baseline="0" noProof="0" dirty="0" smtClean="0">
                <a:ln>
                  <a:noFill/>
                </a:ln>
                <a:solidFill>
                  <a:srgbClr val="1FC634"/>
                </a:solidFill>
                <a:effectLst/>
                <a:uLnTx/>
                <a:uFillTx/>
                <a:latin typeface="+mn-lt"/>
                <a:ea typeface="+mn-ea"/>
                <a:cs typeface="+mn-cs"/>
              </a:rPr>
              <a:t>green</a:t>
            </a:r>
            <a:r>
              <a:rPr kumimoji="0" lang="en-GB" sz="2800" b="1" i="0" u="none" strike="noStrike" kern="0" cap="none" spc="0" normalizeH="0" baseline="0" noProof="0" dirty="0" smtClean="0">
                <a:ln>
                  <a:noFill/>
                </a:ln>
                <a:solidFill>
                  <a:srgbClr val="2C5F66"/>
                </a:solidFill>
                <a:effectLst/>
                <a:uLnTx/>
                <a:uFillTx/>
                <a:latin typeface="+mn-lt"/>
                <a:ea typeface="+mn-ea"/>
                <a:cs typeface="+mn-cs"/>
              </a:rPr>
              <a:t> </a:t>
            </a:r>
            <a:r>
              <a:rPr kumimoji="0" lang="en-GB" sz="2800" b="1" i="0" u="none" strike="noStrike" kern="0" cap="none" spc="0" normalizeH="0" baseline="0" noProof="0" dirty="0" smtClean="0">
                <a:ln>
                  <a:noFill/>
                </a:ln>
                <a:solidFill>
                  <a:srgbClr val="1FC634"/>
                </a:solidFill>
                <a:effectLst/>
                <a:uLnTx/>
                <a:uFillTx/>
                <a:latin typeface="+mn-lt"/>
                <a:ea typeface="+mn-ea"/>
                <a:cs typeface="+mn-cs"/>
              </a:rPr>
              <a:t>software</a:t>
            </a:r>
          </a:p>
          <a:p>
            <a:pPr marL="342900" marR="0" lvl="0" indent="-342900" algn="l" defTabSz="914400" rtl="0" eaLnBrk="0" fontAlgn="auto" latinLnBrk="0" hangingPunct="0">
              <a:lnSpc>
                <a:spcPct val="100000"/>
              </a:lnSpc>
              <a:spcBef>
                <a:spcPct val="20000"/>
              </a:spcBef>
              <a:spcAft>
                <a:spcPts val="0"/>
              </a:spcAft>
              <a:buClr>
                <a:srgbClr val="2C5F66"/>
              </a:buClr>
              <a:buSzTx/>
              <a:buFont typeface="Wingdings" pitchFamily="2" charset="2"/>
              <a:buNone/>
              <a:tabLst/>
              <a:defRPr/>
            </a:pPr>
            <a:r>
              <a:rPr kumimoji="0" lang="en-GB" sz="2400" b="1" i="0" u="none" strike="noStrike" kern="0" cap="none" spc="0" normalizeH="0" baseline="0" noProof="0" dirty="0" smtClean="0">
                <a:ln>
                  <a:noFill/>
                </a:ln>
                <a:solidFill>
                  <a:srgbClr val="2C5F66"/>
                </a:solidFill>
                <a:effectLst/>
                <a:uLnTx/>
                <a:uFillTx/>
                <a:latin typeface="+mn-lt"/>
                <a:ea typeface="+mn-ea"/>
                <a:cs typeface="+mn-cs"/>
              </a:rPr>
              <a:t>	</a:t>
            </a:r>
            <a:r>
              <a:rPr kumimoji="0" lang="en-GB" sz="2400" b="0" i="0" u="none" strike="noStrike" kern="0" cap="none" spc="0" normalizeH="0" baseline="0" noProof="0" dirty="0" smtClean="0">
                <a:ln>
                  <a:noFill/>
                </a:ln>
                <a:solidFill>
                  <a:srgbClr val="2C5F66"/>
                </a:solidFill>
                <a:effectLst/>
                <a:uLnTx/>
                <a:uFillTx/>
                <a:latin typeface="+mn-lt"/>
                <a:ea typeface="+mn-ea"/>
                <a:cs typeface="+mn-cs"/>
              </a:rPr>
              <a:t>A cool programming competition! </a:t>
            </a:r>
          </a:p>
        </p:txBody>
      </p:sp>
      <p:sp>
        <p:nvSpPr>
          <p:cNvPr id="14" name="Text Placeholder 4"/>
          <p:cNvSpPr txBox="1">
            <a:spLocks/>
          </p:cNvSpPr>
          <p:nvPr/>
        </p:nvSpPr>
        <p:spPr bwMode="auto">
          <a:xfrm>
            <a:off x="272364" y="4344815"/>
            <a:ext cx="8556326" cy="1810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R="0" lvl="0" defTabSz="914400" rtl="0" eaLnBrk="0" fontAlgn="auto" latinLnBrk="0" hangingPunct="0">
              <a:lnSpc>
                <a:spcPct val="100000"/>
              </a:lnSpc>
              <a:spcBef>
                <a:spcPts val="0"/>
              </a:spcBef>
              <a:spcAft>
                <a:spcPts val="0"/>
              </a:spcAft>
              <a:buClr>
                <a:srgbClr val="A50021"/>
              </a:buClr>
              <a:buSzTx/>
              <a:tabLst/>
              <a:defRPr/>
            </a:pPr>
            <a:r>
              <a:rPr kumimoji="0" lang="en-GB" sz="2800" b="1" i="0" u="none" strike="noStrike" kern="0" cap="none" spc="0" normalizeH="0" baseline="0" noProof="0" dirty="0" smtClean="0">
                <a:ln>
                  <a:noFill/>
                </a:ln>
                <a:solidFill>
                  <a:srgbClr val="2C5F66"/>
                </a:solidFill>
                <a:effectLst/>
                <a:uLnTx/>
                <a:uFillTx/>
                <a:latin typeface="+mn-lt"/>
                <a:ea typeface="+mn-ea"/>
                <a:cs typeface="+mn-cs"/>
              </a:rPr>
              <a:t>Promoting energy efficiency </a:t>
            </a:r>
          </a:p>
          <a:p>
            <a:pPr marR="0" lvl="0" defTabSz="914400" rtl="0" eaLnBrk="0" fontAlgn="auto" latinLnBrk="0" hangingPunct="0">
              <a:lnSpc>
                <a:spcPct val="100000"/>
              </a:lnSpc>
              <a:spcBef>
                <a:spcPts val="0"/>
              </a:spcBef>
              <a:spcAft>
                <a:spcPts val="0"/>
              </a:spcAft>
              <a:buClr>
                <a:srgbClr val="A50021"/>
              </a:buClr>
              <a:buSzTx/>
              <a:tabLst/>
              <a:defRPr/>
            </a:pPr>
            <a:r>
              <a:rPr kumimoji="0" lang="en-GB" sz="2800" b="1" i="0" u="none" strike="noStrike" kern="0" cap="none" spc="0" normalizeH="0" baseline="0" noProof="0" dirty="0" smtClean="0">
                <a:ln>
                  <a:noFill/>
                </a:ln>
                <a:solidFill>
                  <a:srgbClr val="2C5F66"/>
                </a:solidFill>
                <a:effectLst/>
                <a:uLnTx/>
                <a:uFillTx/>
                <a:latin typeface="+mn-lt"/>
                <a:ea typeface="+mn-ea"/>
                <a:cs typeface="+mn-cs"/>
              </a:rPr>
              <a:t>to a 1</a:t>
            </a:r>
            <a:r>
              <a:rPr kumimoji="0" lang="en-GB" sz="2800" b="1" i="0" u="none" strike="noStrike" kern="0" cap="none" spc="0" normalizeH="0" baseline="30000" noProof="0" dirty="0" smtClean="0">
                <a:ln>
                  <a:noFill/>
                </a:ln>
                <a:solidFill>
                  <a:srgbClr val="2C5F66"/>
                </a:solidFill>
                <a:effectLst/>
                <a:uLnTx/>
                <a:uFillTx/>
                <a:latin typeface="+mn-lt"/>
                <a:ea typeface="+mn-ea"/>
                <a:cs typeface="+mn-cs"/>
              </a:rPr>
              <a:t>st</a:t>
            </a:r>
            <a:r>
              <a:rPr kumimoji="0" lang="en-GB" sz="2800" b="1" i="0" u="none" strike="noStrike" kern="0" cap="none" spc="0" normalizeH="0" baseline="0" noProof="0" dirty="0" smtClean="0">
                <a:ln>
                  <a:noFill/>
                </a:ln>
                <a:solidFill>
                  <a:srgbClr val="2C5F66"/>
                </a:solidFill>
                <a:effectLst/>
                <a:uLnTx/>
                <a:uFillTx/>
                <a:latin typeface="+mn-lt"/>
                <a:ea typeface="+mn-ea"/>
                <a:cs typeface="+mn-cs"/>
              </a:rPr>
              <a:t> class SW design goal is </a:t>
            </a:r>
          </a:p>
          <a:p>
            <a:pPr marR="0" lvl="0" defTabSz="914400" rtl="0" eaLnBrk="0" fontAlgn="auto" latinLnBrk="0" hangingPunct="0">
              <a:lnSpc>
                <a:spcPct val="100000"/>
              </a:lnSpc>
              <a:spcBef>
                <a:spcPts val="0"/>
              </a:spcBef>
              <a:spcAft>
                <a:spcPts val="0"/>
              </a:spcAft>
              <a:buClr>
                <a:srgbClr val="A50021"/>
              </a:buClr>
              <a:buSzTx/>
              <a:tabLst/>
              <a:defRPr/>
            </a:pPr>
            <a:r>
              <a:rPr lang="en-GB" sz="2800" b="1" kern="0" dirty="0" smtClean="0">
                <a:solidFill>
                  <a:srgbClr val="2C5F66"/>
                </a:solidFill>
                <a:latin typeface="+mn-lt"/>
              </a:rPr>
              <a:t>still a very important</a:t>
            </a:r>
          </a:p>
          <a:p>
            <a:pPr marR="0" lvl="0" defTabSz="914400" rtl="0" eaLnBrk="0" fontAlgn="auto" latinLnBrk="0" hangingPunct="0">
              <a:lnSpc>
                <a:spcPct val="100000"/>
              </a:lnSpc>
              <a:spcBef>
                <a:spcPts val="0"/>
              </a:spcBef>
              <a:spcAft>
                <a:spcPts val="0"/>
              </a:spcAft>
              <a:buClr>
                <a:srgbClr val="A50021"/>
              </a:buClr>
              <a:buSzTx/>
              <a:tabLst/>
              <a:defRPr/>
            </a:pPr>
            <a:r>
              <a:rPr kumimoji="0" lang="en-GB" sz="2800" b="1" i="0" u="none" strike="noStrike" kern="0" cap="none" spc="0" normalizeH="0" baseline="0" noProof="0" dirty="0" smtClean="0">
                <a:ln>
                  <a:noFill/>
                </a:ln>
                <a:solidFill>
                  <a:srgbClr val="2C5F66"/>
                </a:solidFill>
                <a:effectLst/>
                <a:uLnTx/>
                <a:uFillTx/>
                <a:latin typeface="+mn-lt"/>
                <a:ea typeface="+mn-ea"/>
                <a:cs typeface="+mn-cs"/>
              </a:rPr>
              <a:t>research challenge. </a:t>
            </a:r>
            <a:endParaRPr kumimoji="0" lang="en-GB" sz="2400" b="1" i="0" u="none" strike="noStrike" kern="0" cap="none" spc="0" normalizeH="0" baseline="0" noProof="0" dirty="0" smtClean="0">
              <a:ln>
                <a:noFill/>
              </a:ln>
              <a:solidFill>
                <a:srgbClr val="2C5F66"/>
              </a:solidFill>
              <a:effectLst/>
              <a:uLnTx/>
              <a:uFillTx/>
              <a:latin typeface="+mn-lt"/>
              <a:ea typeface="+mn-ea"/>
              <a:cs typeface="+mn-cs"/>
            </a:endParaRPr>
          </a:p>
        </p:txBody>
      </p:sp>
      <p:cxnSp>
        <p:nvCxnSpPr>
          <p:cNvPr id="15" name="Straight Connector 14"/>
          <p:cNvCxnSpPr/>
          <p:nvPr/>
        </p:nvCxnSpPr>
        <p:spPr bwMode="auto">
          <a:xfrm flipV="1">
            <a:off x="0" y="1270077"/>
            <a:ext cx="9144000" cy="1"/>
          </a:xfrm>
          <a:prstGeom prst="line">
            <a:avLst/>
          </a:prstGeom>
          <a:noFill/>
          <a:ln w="38100" cap="flat" cmpd="sng" algn="ctr">
            <a:solidFill>
              <a:schemeClr val="accent1">
                <a:lumMod val="50000"/>
              </a:schemeClr>
            </a:solidFill>
            <a:prstDash val="solid"/>
            <a:round/>
            <a:headEnd type="none" w="med" len="med"/>
            <a:tailEnd type="none" w="med" len="med"/>
          </a:ln>
          <a:effectLst/>
        </p:spPr>
      </p:cxnSp>
      <p:sp>
        <p:nvSpPr>
          <p:cNvPr id="16" name="TextBox 15"/>
          <p:cNvSpPr txBox="1"/>
          <p:nvPr/>
        </p:nvSpPr>
        <p:spPr>
          <a:xfrm>
            <a:off x="496545" y="6369954"/>
            <a:ext cx="8135007" cy="338554"/>
          </a:xfrm>
          <a:prstGeom prst="rect">
            <a:avLst/>
          </a:prstGeom>
          <a:noFill/>
        </p:spPr>
        <p:txBody>
          <a:bodyPr wrap="square" rtlCol="0">
            <a:spAutoFit/>
          </a:bodyPr>
          <a:lstStyle/>
          <a:p>
            <a:r>
              <a:rPr lang="en-GB" sz="800" dirty="0" smtClean="0">
                <a:solidFill>
                  <a:schemeClr val="bg2"/>
                </a:solidFill>
              </a:rPr>
              <a:t>Pictures taken from the Energy Efficient Computing Brochure at: </a:t>
            </a:r>
            <a:r>
              <a:rPr lang="en-GB" sz="800" dirty="0" smtClean="0">
                <a:solidFill>
                  <a:schemeClr val="bg2"/>
                </a:solidFill>
                <a:hlinkClick r:id="rId4"/>
              </a:rPr>
              <a:t>https://connect.innovateuk.org/documents/3158891/9517074/Energy%20Efficient%20Computing%20Magazine?version=1.0</a:t>
            </a:r>
            <a:r>
              <a:rPr lang="en-GB" sz="800" dirty="0" smtClean="0">
                <a:solidFill>
                  <a:schemeClr val="bg2"/>
                </a:solidFill>
              </a:rPr>
              <a:t>   </a:t>
            </a:r>
            <a:endParaRPr lang="en-GB" sz="800" dirty="0">
              <a:solidFill>
                <a:schemeClr val="bg2"/>
              </a:solidFill>
            </a:endParaRPr>
          </a:p>
        </p:txBody>
      </p:sp>
    </p:spTree>
    <p:extLst>
      <p:ext uri="{BB962C8B-B14F-4D97-AF65-F5344CB8AC3E}">
        <p14:creationId xmlns:p14="http://schemas.microsoft.com/office/powerpoint/2010/main" val="18794582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0"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xEl>
                                              <p:pRg st="0" end="0"/>
                                            </p:txEl>
                                          </p:spTgt>
                                        </p:tgtEl>
                                        <p:attrNameLst>
                                          <p:attrName>style.visibility</p:attrName>
                                        </p:attrNameLst>
                                      </p:cBhvr>
                                      <p:to>
                                        <p:strVal val="visible"/>
                                      </p:to>
                                    </p:set>
                                    <p:animEffect transition="in" filter="fade">
                                      <p:cBhvr>
                                        <p:cTn id="23" dur="2000"/>
                                        <p:tgtEl>
                                          <p:spTgt spid="13">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3">
                                            <p:txEl>
                                              <p:pRg st="1" end="1"/>
                                            </p:txEl>
                                          </p:spTgt>
                                        </p:tgtEl>
                                        <p:attrNameLst>
                                          <p:attrName>style.visibility</p:attrName>
                                        </p:attrNameLst>
                                      </p:cBhvr>
                                      <p:to>
                                        <p:strVal val="visible"/>
                                      </p:to>
                                    </p:set>
                                    <p:animEffect transition="in" filter="fade">
                                      <p:cBhvr>
                                        <p:cTn id="26" dur="2000"/>
                                        <p:tgtEl>
                                          <p:spTgt spid="13">
                                            <p:txEl>
                                              <p:pRg st="1" end="1"/>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35522"/>
                                        </p:tgtEl>
                                        <p:attrNameLst>
                                          <p:attrName>style.visibility</p:attrName>
                                        </p:attrNameLst>
                                      </p:cBhvr>
                                      <p:to>
                                        <p:strVal val="visible"/>
                                      </p:to>
                                    </p:set>
                                    <p:animEffect transition="in" filter="fade">
                                      <p:cBhvr>
                                        <p:cTn id="29" dur="2000"/>
                                        <p:tgtEl>
                                          <p:spTgt spid="235522"/>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4">
                                            <p:txEl>
                                              <p:pRg st="0" end="0"/>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4">
                                            <p:txEl>
                                              <p:pRg st="1" end="1"/>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4">
                                            <p:txEl>
                                              <p:pRg st="2" end="2"/>
                                            </p:txEl>
                                          </p:spTgt>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7" grpId="0"/>
    </p:bldLst>
  </p:timing>
</p:sld>
</file>

<file path=ppt/slides/slide135.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75000"/>
            <a:alpha val="49000"/>
          </a:schemeClr>
        </a:solidFill>
        <a:effectLst/>
      </p:bgPr>
    </p:bg>
    <p:spTree>
      <p:nvGrpSpPr>
        <p:cNvPr id="1" name=""/>
        <p:cNvGrpSpPr/>
        <p:nvPr/>
      </p:nvGrpSpPr>
      <p:grpSpPr>
        <a:xfrm>
          <a:off x="0" y="0"/>
          <a:ext cx="0" cy="0"/>
          <a:chOff x="0" y="0"/>
          <a:chExt cx="0" cy="0"/>
        </a:xfrm>
      </p:grpSpPr>
      <p:sp>
        <p:nvSpPr>
          <p:cNvPr id="714" name="CustomShape 4"/>
          <p:cNvSpPr/>
          <p:nvPr/>
        </p:nvSpPr>
        <p:spPr>
          <a:xfrm>
            <a:off x="8701200" y="6492960"/>
            <a:ext cx="442440" cy="364680"/>
          </a:xfrm>
          <a:prstGeom prst="rect">
            <a:avLst/>
          </a:prstGeom>
          <a:noFill/>
          <a:ln>
            <a:noFill/>
          </a:ln>
        </p:spPr>
        <p:style>
          <a:lnRef idx="0">
            <a:scrgbClr r="0" g="0" b="0"/>
          </a:lnRef>
          <a:fillRef idx="0">
            <a:scrgbClr r="0" g="0" b="0"/>
          </a:fillRef>
          <a:effectRef idx="0">
            <a:scrgbClr r="0" g="0" b="0"/>
          </a:effectRef>
          <a:fontRef idx="minor"/>
        </p:style>
        <p:txBody>
          <a:bodyPr/>
          <a:lstStyle/>
          <a:p>
            <a:pPr fontAlgn="auto">
              <a:spcBef>
                <a:spcPts val="0"/>
              </a:spcBef>
              <a:spcAft>
                <a:spcPts val="0"/>
              </a:spcAft>
            </a:pPr>
            <a:fld id="{EF0F98F1-1104-47CA-9160-EA1C152FBBEE}" type="slidenum">
              <a:rPr lang="en-GB" sz="1100" spc="-1">
                <a:solidFill>
                  <a:srgbClr val="000000"/>
                </a:solidFill>
                <a:uFill>
                  <a:solidFill>
                    <a:srgbClr val="FFFFFF"/>
                  </a:solidFill>
                </a:uFill>
                <a:latin typeface="Arial"/>
              </a:rPr>
              <a:pPr fontAlgn="auto">
                <a:spcBef>
                  <a:spcPts val="0"/>
                </a:spcBef>
                <a:spcAft>
                  <a:spcPts val="0"/>
                </a:spcAft>
              </a:pPr>
              <a:t>135</a:t>
            </a:fld>
            <a:endParaRPr>
              <a:solidFill>
                <a:prstClr val="black"/>
              </a:solidFill>
              <a:latin typeface="Calibri"/>
            </a:endParaRPr>
          </a:p>
        </p:txBody>
      </p:sp>
      <p:sp>
        <p:nvSpPr>
          <p:cNvPr id="718" name="CustomShape 7"/>
          <p:cNvSpPr/>
          <p:nvPr/>
        </p:nvSpPr>
        <p:spPr>
          <a:xfrm>
            <a:off x="293761" y="783995"/>
            <a:ext cx="7922162" cy="5605082"/>
          </a:xfrm>
          <a:prstGeom prst="rect">
            <a:avLst/>
          </a:prstGeom>
          <a:noFill/>
          <a:ln w="9360">
            <a:noFill/>
          </a:ln>
        </p:spPr>
        <p:style>
          <a:lnRef idx="0">
            <a:scrgbClr r="0" g="0" b="0"/>
          </a:lnRef>
          <a:fillRef idx="0">
            <a:scrgbClr r="0" g="0" b="0"/>
          </a:fillRef>
          <a:effectRef idx="0">
            <a:scrgbClr r="0" g="0" b="0"/>
          </a:effectRef>
          <a:fontRef idx="minor"/>
        </p:style>
        <p:txBody>
          <a:bodyPr/>
          <a:lstStyle/>
          <a:p>
            <a:pPr fontAlgn="auto">
              <a:spcBef>
                <a:spcPts val="0"/>
              </a:spcBef>
              <a:spcAft>
                <a:spcPts val="0"/>
              </a:spcAft>
            </a:pPr>
            <a:r>
              <a:rPr lang="en-GB" b="1" dirty="0" smtClean="0">
                <a:solidFill>
                  <a:prstClr val="black"/>
                </a:solidFill>
                <a:latin typeface="Calibri"/>
              </a:rPr>
              <a:t>If </a:t>
            </a:r>
            <a:r>
              <a:rPr lang="en-GB" b="1" dirty="0">
                <a:solidFill>
                  <a:prstClr val="black"/>
                </a:solidFill>
                <a:latin typeface="Calibri"/>
              </a:rPr>
              <a:t>you want an ultimate low-power system, then you have to worry about </a:t>
            </a:r>
            <a:r>
              <a:rPr lang="en-GB" b="1" i="1" dirty="0">
                <a:solidFill>
                  <a:prstClr val="black"/>
                </a:solidFill>
                <a:latin typeface="Calibri"/>
              </a:rPr>
              <a:t>energy usage at every level in the system design</a:t>
            </a:r>
            <a:r>
              <a:rPr lang="en-GB" b="1" dirty="0">
                <a:solidFill>
                  <a:prstClr val="black"/>
                </a:solidFill>
                <a:latin typeface="Calibri"/>
              </a:rPr>
              <a:t>, and you have to get it right from top to bottom, because any level at which you get it wrong is going to lose you perhaps an order of magnitude in terms of power efficiency.</a:t>
            </a:r>
            <a:r>
              <a:rPr lang="en-GB" sz="1200" dirty="0">
                <a:solidFill>
                  <a:prstClr val="black"/>
                </a:solidFill>
                <a:latin typeface="Calibri"/>
              </a:rPr>
              <a:t> </a:t>
            </a:r>
            <a:endParaRPr lang="en-GB" sz="1200" dirty="0" smtClean="0">
              <a:solidFill>
                <a:prstClr val="black"/>
              </a:solidFill>
              <a:latin typeface="Calibri"/>
            </a:endParaRPr>
          </a:p>
          <a:p>
            <a:pPr fontAlgn="auto">
              <a:spcBef>
                <a:spcPts val="0"/>
              </a:spcBef>
              <a:spcAft>
                <a:spcPts val="0"/>
              </a:spcAft>
            </a:pPr>
            <a:r>
              <a:rPr lang="en-GB" sz="1200" dirty="0" smtClean="0">
                <a:solidFill>
                  <a:prstClr val="black"/>
                </a:solidFill>
                <a:latin typeface="Calibri"/>
              </a:rPr>
              <a:t>The </a:t>
            </a:r>
            <a:r>
              <a:rPr lang="en-GB" sz="1200" dirty="0">
                <a:solidFill>
                  <a:prstClr val="black"/>
                </a:solidFill>
                <a:latin typeface="Calibri"/>
              </a:rPr>
              <a:t>hardware technology has a first-order impact on the power efficiency of the system, but you've also got to have software at the top that avoids waste wherever it can. You need to avoid, for instance, anything that resembles a polling loop because that's just burning power to do nothing.</a:t>
            </a:r>
          </a:p>
          <a:p>
            <a:pPr fontAlgn="auto">
              <a:spcBef>
                <a:spcPts val="0"/>
              </a:spcBef>
              <a:spcAft>
                <a:spcPts val="0"/>
              </a:spcAft>
            </a:pPr>
            <a:endParaRPr lang="en-GB" sz="1200" dirty="0" smtClean="0">
              <a:solidFill>
                <a:prstClr val="black"/>
              </a:solidFill>
              <a:latin typeface="Calibri"/>
            </a:endParaRPr>
          </a:p>
          <a:p>
            <a:pPr fontAlgn="auto">
              <a:spcBef>
                <a:spcPts val="0"/>
              </a:spcBef>
              <a:spcAft>
                <a:spcPts val="0"/>
              </a:spcAft>
            </a:pPr>
            <a:r>
              <a:rPr lang="en-GB" sz="1200" dirty="0" smtClean="0">
                <a:solidFill>
                  <a:prstClr val="black"/>
                </a:solidFill>
                <a:latin typeface="Calibri"/>
              </a:rPr>
              <a:t>I </a:t>
            </a:r>
            <a:r>
              <a:rPr lang="en-GB" sz="1200" dirty="0">
                <a:solidFill>
                  <a:prstClr val="black"/>
                </a:solidFill>
                <a:latin typeface="Calibri"/>
              </a:rPr>
              <a:t>think one of the hard questions is whether you can pass the responsibility for the software efficiency right back to the programmer. </a:t>
            </a:r>
            <a:endParaRPr lang="en-GB" sz="1200" dirty="0" smtClean="0">
              <a:solidFill>
                <a:prstClr val="black"/>
              </a:solidFill>
              <a:latin typeface="Calibri"/>
            </a:endParaRPr>
          </a:p>
          <a:p>
            <a:pPr fontAlgn="auto">
              <a:spcBef>
                <a:spcPts val="0"/>
              </a:spcBef>
              <a:spcAft>
                <a:spcPts val="0"/>
              </a:spcAft>
            </a:pPr>
            <a:r>
              <a:rPr lang="en-GB" b="1" dirty="0" smtClean="0">
                <a:solidFill>
                  <a:prstClr val="black"/>
                </a:solidFill>
                <a:latin typeface="Calibri"/>
              </a:rPr>
              <a:t>Do </a:t>
            </a:r>
            <a:r>
              <a:rPr lang="en-GB" b="1" dirty="0">
                <a:solidFill>
                  <a:prstClr val="black"/>
                </a:solidFill>
                <a:latin typeface="Calibri"/>
              </a:rPr>
              <a:t>programmers really have any understanding of how much energy their algorithms consume? </a:t>
            </a:r>
            <a:endParaRPr lang="en-GB" b="1" dirty="0" smtClean="0">
              <a:solidFill>
                <a:prstClr val="black"/>
              </a:solidFill>
              <a:latin typeface="Calibri"/>
            </a:endParaRPr>
          </a:p>
          <a:p>
            <a:pPr fontAlgn="auto">
              <a:spcBef>
                <a:spcPts val="0"/>
              </a:spcBef>
              <a:spcAft>
                <a:spcPts val="0"/>
              </a:spcAft>
            </a:pPr>
            <a:r>
              <a:rPr lang="en-GB" sz="1200" dirty="0" smtClean="0">
                <a:solidFill>
                  <a:prstClr val="black"/>
                </a:solidFill>
                <a:latin typeface="Calibri"/>
              </a:rPr>
              <a:t>I </a:t>
            </a:r>
            <a:r>
              <a:rPr lang="en-GB" sz="1200" dirty="0">
                <a:solidFill>
                  <a:prstClr val="black"/>
                </a:solidFill>
                <a:latin typeface="Calibri"/>
              </a:rPr>
              <a:t>work in a computer science department, and it's not clear to me that we teach the students much about how long their algorithms take to execute, let alone how much energy they consume in the course of executing and how you go about optimizing an algorithm for its energy consumption.</a:t>
            </a:r>
          </a:p>
          <a:p>
            <a:pPr fontAlgn="auto">
              <a:spcBef>
                <a:spcPts val="0"/>
              </a:spcBef>
              <a:spcAft>
                <a:spcPts val="0"/>
              </a:spcAft>
            </a:pPr>
            <a:endParaRPr lang="en-GB" sz="1200" dirty="0" smtClean="0">
              <a:solidFill>
                <a:prstClr val="black"/>
              </a:solidFill>
              <a:latin typeface="Calibri"/>
            </a:endParaRPr>
          </a:p>
          <a:p>
            <a:pPr fontAlgn="auto">
              <a:spcBef>
                <a:spcPts val="0"/>
              </a:spcBef>
              <a:spcAft>
                <a:spcPts val="0"/>
              </a:spcAft>
            </a:pPr>
            <a:r>
              <a:rPr lang="en-GB" sz="1200" dirty="0">
                <a:solidFill>
                  <a:prstClr val="black"/>
                </a:solidFill>
                <a:latin typeface="Calibri"/>
              </a:rPr>
              <a:t>Some of the responsibility for that will probably get pushed down into compilers, but I still think that fundamentally, at </a:t>
            </a:r>
            <a:r>
              <a:rPr lang="en-GB" sz="1200" dirty="0" smtClean="0">
                <a:solidFill>
                  <a:prstClr val="black"/>
                </a:solidFill>
                <a:latin typeface="Calibri"/>
              </a:rPr>
              <a:t>the </a:t>
            </a:r>
            <a:r>
              <a:rPr lang="en-GB" sz="1200" dirty="0">
                <a:solidFill>
                  <a:prstClr val="black"/>
                </a:solidFill>
                <a:latin typeface="Calibri"/>
              </a:rPr>
              <a:t>top level, </a:t>
            </a:r>
            <a:r>
              <a:rPr lang="en-GB" b="1" dirty="0">
                <a:solidFill>
                  <a:prstClr val="black"/>
                </a:solidFill>
                <a:latin typeface="Calibri"/>
              </a:rPr>
              <a:t>programmers will not be able to afford to be ignorant about the energy cost of the programs they write</a:t>
            </a:r>
            <a:r>
              <a:rPr lang="en-GB" b="1" dirty="0" smtClean="0">
                <a:solidFill>
                  <a:prstClr val="black"/>
                </a:solidFill>
                <a:latin typeface="Calibri"/>
              </a:rPr>
              <a:t>.</a:t>
            </a:r>
          </a:p>
          <a:p>
            <a:pPr fontAlgn="auto">
              <a:spcBef>
                <a:spcPts val="0"/>
              </a:spcBef>
              <a:spcAft>
                <a:spcPts val="0"/>
              </a:spcAft>
            </a:pPr>
            <a:r>
              <a:rPr lang="en-GB" sz="1200" dirty="0" smtClean="0">
                <a:solidFill>
                  <a:prstClr val="black"/>
                </a:solidFill>
                <a:latin typeface="Calibri"/>
              </a:rPr>
              <a:t>What </a:t>
            </a:r>
            <a:r>
              <a:rPr lang="en-GB" sz="1200" dirty="0">
                <a:solidFill>
                  <a:prstClr val="black"/>
                </a:solidFill>
                <a:latin typeface="Calibri"/>
              </a:rPr>
              <a:t>you need in order to be able to work in this way at all is instrumentation that tells you that running this algorithm has this kind of energy cost and running that algorithm has that kind of energy cost. </a:t>
            </a:r>
            <a:endParaRPr lang="en-GB" sz="1200" dirty="0" smtClean="0">
              <a:solidFill>
                <a:prstClr val="black"/>
              </a:solidFill>
              <a:latin typeface="Calibri"/>
            </a:endParaRPr>
          </a:p>
          <a:p>
            <a:pPr fontAlgn="auto">
              <a:spcBef>
                <a:spcPts val="0"/>
              </a:spcBef>
              <a:spcAft>
                <a:spcPts val="0"/>
              </a:spcAft>
            </a:pPr>
            <a:r>
              <a:rPr lang="en-GB" b="1" dirty="0" smtClean="0">
                <a:solidFill>
                  <a:prstClr val="black"/>
                </a:solidFill>
                <a:latin typeface="Calibri"/>
              </a:rPr>
              <a:t>You </a:t>
            </a:r>
            <a:r>
              <a:rPr lang="en-GB" b="1" dirty="0">
                <a:solidFill>
                  <a:prstClr val="black"/>
                </a:solidFill>
                <a:latin typeface="Calibri"/>
              </a:rPr>
              <a:t>need tools that give you feedback and tell you how good your decisions are. </a:t>
            </a:r>
            <a:r>
              <a:rPr lang="en-GB" sz="1200" dirty="0">
                <a:solidFill>
                  <a:prstClr val="black"/>
                </a:solidFill>
                <a:latin typeface="Calibri"/>
              </a:rPr>
              <a:t>Currently the tools don't give you that kind of feedback.</a:t>
            </a:r>
          </a:p>
        </p:txBody>
      </p:sp>
      <p:sp>
        <p:nvSpPr>
          <p:cNvPr id="720" name="CustomShape 9"/>
          <p:cNvSpPr/>
          <p:nvPr/>
        </p:nvSpPr>
        <p:spPr>
          <a:xfrm>
            <a:off x="330089" y="6141425"/>
            <a:ext cx="5785406" cy="42686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fontAlgn="auto">
              <a:spcBef>
                <a:spcPts val="0"/>
              </a:spcBef>
              <a:spcAft>
                <a:spcPts val="0"/>
              </a:spcAft>
            </a:pPr>
            <a:r>
              <a:rPr lang="en-GB" sz="800" b="1" dirty="0" smtClean="0">
                <a:solidFill>
                  <a:prstClr val="black"/>
                </a:solidFill>
                <a:latin typeface="Calibri"/>
              </a:rPr>
              <a:t>February 2010, </a:t>
            </a:r>
            <a:r>
              <a:rPr lang="en-GB" sz="800" b="1" dirty="0" err="1" smtClean="0">
                <a:solidFill>
                  <a:prstClr val="black"/>
                </a:solidFill>
                <a:latin typeface="Calibri"/>
              </a:rPr>
              <a:t>acmqueue</a:t>
            </a:r>
            <a:r>
              <a:rPr lang="en-GB" sz="800" b="1" dirty="0" smtClean="0">
                <a:solidFill>
                  <a:prstClr val="black"/>
                </a:solidFill>
                <a:latin typeface="Calibri"/>
              </a:rPr>
              <a:t> Interview with Steve </a:t>
            </a:r>
            <a:r>
              <a:rPr lang="en-GB" sz="800" b="1" dirty="0" err="1" smtClean="0">
                <a:solidFill>
                  <a:prstClr val="black"/>
                </a:solidFill>
                <a:latin typeface="Calibri"/>
              </a:rPr>
              <a:t>Furber</a:t>
            </a:r>
            <a:r>
              <a:rPr lang="en-GB" sz="800" b="1" dirty="0" smtClean="0">
                <a:solidFill>
                  <a:prstClr val="black"/>
                </a:solidFill>
                <a:latin typeface="Calibri"/>
              </a:rPr>
              <a:t> </a:t>
            </a:r>
          </a:p>
          <a:p>
            <a:pPr fontAlgn="auto">
              <a:spcBef>
                <a:spcPts val="0"/>
              </a:spcBef>
              <a:spcAft>
                <a:spcPts val="0"/>
              </a:spcAft>
            </a:pPr>
            <a:r>
              <a:rPr lang="en-GB" sz="800" b="1" dirty="0" smtClean="0">
                <a:solidFill>
                  <a:prstClr val="black"/>
                </a:solidFill>
                <a:latin typeface="Calibri"/>
              </a:rPr>
              <a:t>The </a:t>
            </a:r>
            <a:r>
              <a:rPr lang="en-GB" sz="800" b="1" dirty="0">
                <a:solidFill>
                  <a:prstClr val="black"/>
                </a:solidFill>
                <a:latin typeface="Calibri"/>
              </a:rPr>
              <a:t>designer of the ARM chip shares lessons on energy-efficient </a:t>
            </a:r>
            <a:r>
              <a:rPr lang="en-GB" sz="800" b="1" dirty="0" smtClean="0">
                <a:solidFill>
                  <a:prstClr val="black"/>
                </a:solidFill>
                <a:latin typeface="Calibri"/>
              </a:rPr>
              <a:t>computing at:</a:t>
            </a:r>
            <a:r>
              <a:rPr lang="en-GB" sz="800" spc="-1" dirty="0" smtClean="0">
                <a:solidFill>
                  <a:srgbClr val="808080"/>
                </a:solidFill>
                <a:uFill>
                  <a:solidFill>
                    <a:srgbClr val="FFFFFF"/>
                  </a:solidFill>
                </a:uFill>
                <a:latin typeface="Arial"/>
              </a:rPr>
              <a:t> </a:t>
            </a:r>
            <a:r>
              <a:rPr lang="en-GB" sz="800" u="sng" spc="-1" dirty="0">
                <a:solidFill>
                  <a:srgbClr val="009999"/>
                </a:solidFill>
                <a:uFill>
                  <a:solidFill>
                    <a:srgbClr val="FFFFFF"/>
                  </a:solidFill>
                </a:uFill>
                <a:latin typeface="Arial"/>
              </a:rPr>
              <a:t>http://queue.acm.org/detail.cfm?id=1716385</a:t>
            </a:r>
            <a:endParaRPr dirty="0">
              <a:solidFill>
                <a:prstClr val="black"/>
              </a:solidFill>
              <a:latin typeface="Calibri"/>
            </a:endParaRPr>
          </a:p>
        </p:txBody>
      </p:sp>
      <p:sp>
        <p:nvSpPr>
          <p:cNvPr id="3" name="TextBox 2"/>
          <p:cNvSpPr txBox="1"/>
          <p:nvPr/>
        </p:nvSpPr>
        <p:spPr>
          <a:xfrm>
            <a:off x="6340653" y="6123942"/>
            <a:ext cx="1993557" cy="369332"/>
          </a:xfrm>
          <a:prstGeom prst="rect">
            <a:avLst/>
          </a:prstGeom>
          <a:noFill/>
        </p:spPr>
        <p:txBody>
          <a:bodyPr wrap="square" rtlCol="0">
            <a:spAutoFit/>
          </a:bodyPr>
          <a:lstStyle/>
          <a:p>
            <a:pPr algn="r" fontAlgn="auto">
              <a:spcBef>
                <a:spcPts val="0"/>
              </a:spcBef>
              <a:spcAft>
                <a:spcPts val="0"/>
              </a:spcAft>
            </a:pPr>
            <a:r>
              <a:rPr lang="en-GB" b="1" dirty="0">
                <a:solidFill>
                  <a:prstClr val="black"/>
                </a:solidFill>
                <a:latin typeface="Calibri"/>
              </a:rPr>
              <a:t>Steve </a:t>
            </a:r>
            <a:r>
              <a:rPr lang="en-GB" b="1" dirty="0" err="1" smtClean="0">
                <a:solidFill>
                  <a:prstClr val="black"/>
                </a:solidFill>
                <a:latin typeface="Calibri"/>
              </a:rPr>
              <a:t>Furber</a:t>
            </a:r>
            <a:endParaRPr lang="en-GB" b="1" dirty="0">
              <a:solidFill>
                <a:prstClr val="black"/>
              </a:solidFill>
              <a:latin typeface="Calibri"/>
            </a:endParaRPr>
          </a:p>
        </p:txBody>
      </p:sp>
    </p:spTree>
    <p:extLst>
      <p:ext uri="{BB962C8B-B14F-4D97-AF65-F5344CB8AC3E}">
        <p14:creationId xmlns:p14="http://schemas.microsoft.com/office/powerpoint/2010/main" val="35877749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718">
                                            <p:txEl>
                                              <p:pRg st="4" end="4"/>
                                            </p:txEl>
                                          </p:spTgt>
                                        </p:tgtEl>
                                        <p:attrNameLst>
                                          <p:attrName>style.color</p:attrName>
                                        </p:attrNameLst>
                                      </p:cBhvr>
                                      <p:to>
                                        <a:srgbClr val="8E0518"/>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000" fill="hold"/>
                                        <p:tgtEl>
                                          <p:spTgt spid="718">
                                            <p:txEl>
                                              <p:pRg st="4" end="4"/>
                                            </p:txEl>
                                          </p:spTgt>
                                        </p:tgtEl>
                                        <p:attrNameLst>
                                          <p:attrName>style.color</p:attrName>
                                        </p:attrNameLst>
                                      </p:cBhvr>
                                      <p:to>
                                        <a:schemeClr val="tx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8676" y="3875585"/>
            <a:ext cx="2258056" cy="1129028"/>
          </a:xfrm>
          <a:prstGeom prst="rect">
            <a:avLst/>
          </a:prstGeom>
        </p:spPr>
      </p:pic>
      <p:sp>
        <p:nvSpPr>
          <p:cNvPr id="87042" name="CustomShape 1"/>
          <p:cNvSpPr>
            <a:spLocks noChangeArrowheads="1"/>
          </p:cNvSpPr>
          <p:nvPr/>
        </p:nvSpPr>
        <p:spPr bwMode="auto">
          <a:xfrm>
            <a:off x="457200" y="274638"/>
            <a:ext cx="8228013" cy="1141412"/>
          </a:xfrm>
          <a:prstGeom prst="rect">
            <a:avLst/>
          </a:prstGeom>
          <a:noFill/>
          <a:ln w="9525">
            <a:noFill/>
            <a:miter lim="800000"/>
            <a:headEnd/>
            <a:tailEnd/>
          </a:ln>
        </p:spPr>
        <p:txBody>
          <a:bodyPr lIns="90000" tIns="45000" rIns="90000" bIns="45000" anchor="ctr"/>
          <a:lstStyle/>
          <a:p>
            <a:pPr algn="ctr"/>
            <a:endParaRPr lang="en-US" sz="2800">
              <a:cs typeface="DejaVu Sans" pitchFamily="34" charset="0"/>
            </a:endParaRPr>
          </a:p>
        </p:txBody>
      </p:sp>
      <p:sp>
        <p:nvSpPr>
          <p:cNvPr id="87043" name="Title 4"/>
          <p:cNvSpPr txBox="1">
            <a:spLocks/>
          </p:cNvSpPr>
          <p:nvPr/>
        </p:nvSpPr>
        <p:spPr bwMode="auto">
          <a:xfrm>
            <a:off x="381000" y="220799"/>
            <a:ext cx="8407400" cy="1050925"/>
          </a:xfrm>
          <a:prstGeom prst="rect">
            <a:avLst/>
          </a:prstGeom>
          <a:noFill/>
          <a:ln w="9525">
            <a:noFill/>
            <a:miter lim="800000"/>
            <a:headEnd/>
            <a:tailEnd/>
          </a:ln>
        </p:spPr>
        <p:txBody>
          <a:bodyPr anchor="ctr"/>
          <a:lstStyle/>
          <a:p>
            <a:pPr>
              <a:lnSpc>
                <a:spcPct val="90000"/>
              </a:lnSpc>
            </a:pPr>
            <a:r>
              <a:rPr lang="en-GB" sz="4800" dirty="0">
                <a:solidFill>
                  <a:srgbClr val="A50021"/>
                </a:solidFill>
                <a:latin typeface="+mj-lt"/>
                <a:cs typeface="DejaVu Sans" pitchFamily="34" charset="0"/>
              </a:rPr>
              <a:t>Thank you for your attention</a:t>
            </a:r>
          </a:p>
        </p:txBody>
      </p:sp>
      <p:pic>
        <p:nvPicPr>
          <p:cNvPr id="87045" name="Picture 5" descr="RAEng_Logo_Magenta_Black.jpg"/>
          <p:cNvPicPr>
            <a:picLocks noChangeAspect="1"/>
          </p:cNvPicPr>
          <p:nvPr/>
        </p:nvPicPr>
        <p:blipFill>
          <a:blip r:embed="rId4" cstate="print"/>
          <a:srcRect/>
          <a:stretch>
            <a:fillRect/>
          </a:stretch>
        </p:blipFill>
        <p:spPr bwMode="auto">
          <a:xfrm>
            <a:off x="2101942" y="4537079"/>
            <a:ext cx="1773515" cy="887811"/>
          </a:xfrm>
          <a:prstGeom prst="rect">
            <a:avLst/>
          </a:prstGeom>
          <a:noFill/>
          <a:ln w="9525">
            <a:noFill/>
            <a:miter lim="800000"/>
            <a:headEnd/>
            <a:tailEnd/>
          </a:ln>
        </p:spPr>
      </p:pic>
      <p:sp>
        <p:nvSpPr>
          <p:cNvPr id="8" name="Rectangle 7"/>
          <p:cNvSpPr/>
          <p:nvPr/>
        </p:nvSpPr>
        <p:spPr>
          <a:xfrm>
            <a:off x="4444718" y="4833649"/>
            <a:ext cx="4006952" cy="461665"/>
          </a:xfrm>
          <a:prstGeom prst="rect">
            <a:avLst/>
          </a:prstGeom>
        </p:spPr>
        <p:txBody>
          <a:bodyPr wrap="square">
            <a:spAutoFit/>
          </a:bodyPr>
          <a:lstStyle/>
          <a:p>
            <a:pPr algn="ctr"/>
            <a:r>
              <a:rPr lang="en-GB" sz="2400" dirty="0" smtClean="0">
                <a:sym typeface="Wingdings" pitchFamily="2" charset="2"/>
                <a:hlinkClick r:id="rId5"/>
              </a:rPr>
              <a:t>Kerstin.Eder@bristol.ac.uk</a:t>
            </a:r>
            <a:endParaRPr lang="en-GB" sz="2400" dirty="0"/>
          </a:p>
        </p:txBody>
      </p:sp>
      <p:pic>
        <p:nvPicPr>
          <p:cNvPr id="10" name="Picture 2" descr="http://www.cs.bris.ac.uk/Research/entra/images/tmp7AFC.png"/>
          <p:cNvPicPr>
            <a:picLocks noChangeAspect="1" noChangeArrowheads="1"/>
          </p:cNvPicPr>
          <p:nvPr/>
        </p:nvPicPr>
        <p:blipFill>
          <a:blip r:embed="rId6" cstate="print"/>
          <a:srcRect/>
          <a:stretch>
            <a:fillRect/>
          </a:stretch>
        </p:blipFill>
        <p:spPr bwMode="auto">
          <a:xfrm>
            <a:off x="1517836" y="1669590"/>
            <a:ext cx="785813" cy="766762"/>
          </a:xfrm>
          <a:prstGeom prst="rect">
            <a:avLst/>
          </a:prstGeom>
          <a:noFill/>
          <a:ln w="9525">
            <a:noFill/>
            <a:miter lim="800000"/>
            <a:headEnd/>
            <a:tailEnd/>
          </a:ln>
        </p:spPr>
      </p:pic>
      <p:pic>
        <p:nvPicPr>
          <p:cNvPr id="12" name="Picture 4"/>
          <p:cNvPicPr>
            <a:picLocks noChangeAspect="1" noChangeArrowheads="1"/>
          </p:cNvPicPr>
          <p:nvPr/>
        </p:nvPicPr>
        <p:blipFill>
          <a:blip r:embed="rId7" cstate="print"/>
          <a:srcRect/>
          <a:stretch>
            <a:fillRect/>
          </a:stretch>
        </p:blipFill>
        <p:spPr bwMode="auto">
          <a:xfrm>
            <a:off x="199468" y="2605847"/>
            <a:ext cx="927118" cy="657906"/>
          </a:xfrm>
          <a:prstGeom prst="rect">
            <a:avLst/>
          </a:prstGeom>
          <a:noFill/>
          <a:ln w="9525">
            <a:noFill/>
            <a:miter lim="800000"/>
            <a:headEnd/>
            <a:tailEnd/>
          </a:ln>
        </p:spPr>
      </p:pic>
      <p:pic>
        <p:nvPicPr>
          <p:cNvPr id="14" name="Picture 13" descr="xmos_logo.png"/>
          <p:cNvPicPr>
            <a:picLocks noChangeAspect="1"/>
          </p:cNvPicPr>
          <p:nvPr/>
        </p:nvPicPr>
        <p:blipFill>
          <a:blip r:embed="rId8" cstate="print"/>
          <a:stretch>
            <a:fillRect/>
          </a:stretch>
        </p:blipFill>
        <p:spPr>
          <a:xfrm>
            <a:off x="343041" y="4834752"/>
            <a:ext cx="1507107" cy="426681"/>
          </a:xfrm>
          <a:prstGeom prst="rect">
            <a:avLst/>
          </a:prstGeom>
        </p:spPr>
      </p:pic>
      <p:pic>
        <p:nvPicPr>
          <p:cNvPr id="15" name="Picture 3" descr="https://encrypted-tbn1.gstatic.com/images?q=tbn:ANd9GcRE-PNPdvFfq1cLqpvCn6nmjdTw1t7d-yGW_d24bEy6fsOdIP2l"/>
          <p:cNvPicPr>
            <a:picLocks noChangeAspect="1" noChangeArrowheads="1"/>
          </p:cNvPicPr>
          <p:nvPr/>
        </p:nvPicPr>
        <p:blipFill>
          <a:blip r:embed="rId9" cstate="print"/>
          <a:srcRect/>
          <a:stretch>
            <a:fillRect/>
          </a:stretch>
        </p:blipFill>
        <p:spPr bwMode="auto">
          <a:xfrm>
            <a:off x="1368458" y="2720426"/>
            <a:ext cx="1136469" cy="469020"/>
          </a:xfrm>
          <a:prstGeom prst="rect">
            <a:avLst/>
          </a:prstGeom>
          <a:noFill/>
        </p:spPr>
      </p:pic>
      <p:pic>
        <p:nvPicPr>
          <p:cNvPr id="17" name="Picture 2">
            <a:hlinkClick r:id="rId10" action="ppaction://hlinksldjump"/>
          </p:cNvPr>
          <p:cNvPicPr/>
          <p:nvPr/>
        </p:nvPicPr>
        <p:blipFill>
          <a:blip r:embed="rId11" cstate="print"/>
          <a:stretch>
            <a:fillRect/>
          </a:stretch>
        </p:blipFill>
        <p:spPr>
          <a:xfrm>
            <a:off x="156305" y="1651762"/>
            <a:ext cx="1267097" cy="744585"/>
          </a:xfrm>
          <a:prstGeom prst="rect">
            <a:avLst/>
          </a:prstGeom>
        </p:spPr>
      </p:pic>
      <p:pic>
        <p:nvPicPr>
          <p:cNvPr id="16" name="Picture 15" descr="at-bristol.jpg"/>
          <p:cNvPicPr>
            <a:picLocks noChangeAspect="1"/>
          </p:cNvPicPr>
          <p:nvPr/>
        </p:nvPicPr>
        <p:blipFill>
          <a:blip r:embed="rId12" cstate="print"/>
          <a:stretch>
            <a:fillRect/>
          </a:stretch>
        </p:blipFill>
        <p:spPr>
          <a:xfrm>
            <a:off x="0" y="5473336"/>
            <a:ext cx="2159999" cy="1440000"/>
          </a:xfrm>
          <a:prstGeom prst="rect">
            <a:avLst/>
          </a:prstGeom>
        </p:spPr>
      </p:pic>
      <p:pic>
        <p:nvPicPr>
          <p:cNvPr id="19" name="Picture 18" descr="balloons.jpg"/>
          <p:cNvPicPr>
            <a:picLocks noChangeAspect="1"/>
          </p:cNvPicPr>
          <p:nvPr/>
        </p:nvPicPr>
        <p:blipFill>
          <a:blip r:embed="rId13" cstate="print"/>
          <a:stretch>
            <a:fillRect/>
          </a:stretch>
        </p:blipFill>
        <p:spPr>
          <a:xfrm>
            <a:off x="1860992" y="5472000"/>
            <a:ext cx="2162162" cy="1440000"/>
          </a:xfrm>
          <a:prstGeom prst="rect">
            <a:avLst/>
          </a:prstGeom>
        </p:spPr>
      </p:pic>
      <p:pic>
        <p:nvPicPr>
          <p:cNvPr id="20" name="Picture 19" descr="harbourside.jpg"/>
          <p:cNvPicPr>
            <a:picLocks noChangeAspect="1"/>
          </p:cNvPicPr>
          <p:nvPr/>
        </p:nvPicPr>
        <p:blipFill>
          <a:blip r:embed="rId14" cstate="print"/>
          <a:stretch>
            <a:fillRect/>
          </a:stretch>
        </p:blipFill>
        <p:spPr>
          <a:xfrm>
            <a:off x="3925390" y="5472000"/>
            <a:ext cx="2160001" cy="1440000"/>
          </a:xfrm>
          <a:prstGeom prst="rect">
            <a:avLst/>
          </a:prstGeom>
        </p:spPr>
      </p:pic>
      <p:pic>
        <p:nvPicPr>
          <p:cNvPr id="21" name="Picture 20" descr="suspension-bridge.jpg"/>
          <p:cNvPicPr>
            <a:picLocks noChangeAspect="1"/>
          </p:cNvPicPr>
          <p:nvPr/>
        </p:nvPicPr>
        <p:blipFill>
          <a:blip r:embed="rId15" cstate="print"/>
          <a:stretch>
            <a:fillRect/>
          </a:stretch>
        </p:blipFill>
        <p:spPr>
          <a:xfrm>
            <a:off x="6048106" y="5472000"/>
            <a:ext cx="2159999" cy="1440000"/>
          </a:xfrm>
          <a:prstGeom prst="rect">
            <a:avLst/>
          </a:prstGeom>
        </p:spPr>
      </p:pic>
      <p:pic>
        <p:nvPicPr>
          <p:cNvPr id="22" name="Picture 21" descr="balloonglow.jpg"/>
          <p:cNvPicPr>
            <a:picLocks noChangeAspect="1"/>
          </p:cNvPicPr>
          <p:nvPr/>
        </p:nvPicPr>
        <p:blipFill>
          <a:blip r:embed="rId16" cstate="print"/>
          <a:stretch>
            <a:fillRect/>
          </a:stretch>
        </p:blipFill>
        <p:spPr>
          <a:xfrm>
            <a:off x="8208000" y="5472000"/>
            <a:ext cx="957293" cy="1440000"/>
          </a:xfrm>
          <a:prstGeom prst="rect">
            <a:avLst/>
          </a:prstGeom>
        </p:spPr>
      </p:pic>
      <p:pic>
        <p:nvPicPr>
          <p:cNvPr id="220164" name="Picture 4" descr="http://europa.eu/about-eu/basic-information/symbols/images/flag_yellow_low.jpg"/>
          <p:cNvPicPr>
            <a:picLocks noChangeAspect="1" noChangeArrowheads="1"/>
          </p:cNvPicPr>
          <p:nvPr/>
        </p:nvPicPr>
        <p:blipFill>
          <a:blip r:embed="rId17" cstate="print"/>
          <a:srcRect/>
          <a:stretch>
            <a:fillRect/>
          </a:stretch>
        </p:blipFill>
        <p:spPr bwMode="auto">
          <a:xfrm>
            <a:off x="2743566" y="1775519"/>
            <a:ext cx="783846" cy="532591"/>
          </a:xfrm>
          <a:prstGeom prst="rect">
            <a:avLst/>
          </a:prstGeom>
          <a:noFill/>
        </p:spPr>
      </p:pic>
      <p:pic>
        <p:nvPicPr>
          <p:cNvPr id="23" name="Picture 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03767" y="3478479"/>
            <a:ext cx="2511242" cy="60219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 name="Picture 2" descr="ICT-Energy-Team.UoB.JPG"/>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192569" y="1499606"/>
            <a:ext cx="4762268" cy="3174845"/>
          </a:xfrm>
          <a:prstGeom prst="rect">
            <a:avLst/>
          </a:prstGeom>
        </p:spPr>
      </p:pic>
    </p:spTree>
    <p:extLst>
      <p:ext uri="{BB962C8B-B14F-4D97-AF65-F5344CB8AC3E}">
        <p14:creationId xmlns:p14="http://schemas.microsoft.com/office/powerpoint/2010/main" val="3086714334"/>
      </p:ext>
    </p:extLst>
  </p:cSld>
  <p:clrMapOvr>
    <a:masterClrMapping/>
  </p:clrMapOvr>
  <p:timing>
    <p:tnLst>
      <p:par>
        <p:cTn xmlns:p14="http://schemas.microsoft.com/office/powerpoint/2010/main" id="1" dur="indefinite" restart="never" nodeType="tmRoot">
          <p:childTnLst>
            <p:seq>
              <p:cTn id="2" nodeType="mainSeq">
                <p:childTnLst>
                  <p:par>
                    <p:cTn id="3"/>
                  </p:par>
                  <p:par>
                    <p:cTn id="4" fill="hold">
                      <p:stCondLst>
                        <p:cond delay="indefinite"/>
                      </p:stCondLst>
                      <p:childTnLst>
                        <p:par>
                          <p:cTn id="5" fill="hold">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0"/>
            <a:ext cx="9144000" cy="687600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95298898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solidFill>
              </a:rPr>
              <a:t>C</a:t>
            </a:r>
            <a:r>
              <a:rPr lang="en-GB" dirty="0" smtClean="0">
                <a:solidFill>
                  <a:schemeClr val="tx1"/>
                </a:solidFill>
              </a:rPr>
              <a:t>rowds </a:t>
            </a:r>
            <a:r>
              <a:rPr lang="en-GB" dirty="0">
                <a:solidFill>
                  <a:schemeClr val="tx1"/>
                </a:solidFill>
              </a:rPr>
              <a:t>in St. Peter’s </a:t>
            </a:r>
            <a:r>
              <a:rPr lang="en-GB" dirty="0" smtClean="0">
                <a:solidFill>
                  <a:schemeClr val="tx1"/>
                </a:solidFill>
              </a:rPr>
              <a:t>Square</a:t>
            </a:r>
            <a:endParaRPr lang="en-GB" dirty="0">
              <a:solidFill>
                <a:schemeClr val="tx1"/>
              </a:solidFill>
            </a:endParaRPr>
          </a:p>
        </p:txBody>
      </p:sp>
      <p:pic>
        <p:nvPicPr>
          <p:cNvPr id="4" name="Picture 3"/>
          <p:cNvPicPr>
            <a:picLocks noChangeAspect="1"/>
          </p:cNvPicPr>
          <p:nvPr/>
        </p:nvPicPr>
        <p:blipFill>
          <a:blip r:embed="rId3"/>
          <a:stretch>
            <a:fillRect/>
          </a:stretch>
        </p:blipFill>
        <p:spPr>
          <a:xfrm>
            <a:off x="16709" y="2324229"/>
            <a:ext cx="4594975" cy="3009647"/>
          </a:xfrm>
          <a:prstGeom prst="rect">
            <a:avLst/>
          </a:prstGeom>
        </p:spPr>
      </p:pic>
      <p:pic>
        <p:nvPicPr>
          <p:cNvPr id="5" name="Picture 4"/>
          <p:cNvPicPr>
            <a:picLocks noChangeAspect="1"/>
          </p:cNvPicPr>
          <p:nvPr/>
        </p:nvPicPr>
        <p:blipFill>
          <a:blip r:embed="rId4"/>
          <a:stretch>
            <a:fillRect/>
          </a:stretch>
        </p:blipFill>
        <p:spPr>
          <a:xfrm>
            <a:off x="4626243" y="2322904"/>
            <a:ext cx="4515923" cy="3009600"/>
          </a:xfrm>
          <a:prstGeom prst="rect">
            <a:avLst/>
          </a:prstGeom>
        </p:spPr>
      </p:pic>
      <p:sp>
        <p:nvSpPr>
          <p:cNvPr id="6" name="TextBox 5"/>
          <p:cNvSpPr txBox="1"/>
          <p:nvPr/>
        </p:nvSpPr>
        <p:spPr>
          <a:xfrm>
            <a:off x="102852" y="5056259"/>
            <a:ext cx="3791815" cy="253916"/>
          </a:xfrm>
          <a:prstGeom prst="rect">
            <a:avLst/>
          </a:prstGeom>
          <a:noFill/>
        </p:spPr>
        <p:txBody>
          <a:bodyPr wrap="square" rtlCol="0">
            <a:spAutoFit/>
          </a:bodyPr>
          <a:lstStyle/>
          <a:p>
            <a:r>
              <a:rPr lang="en-GB" sz="1050" dirty="0" smtClean="0">
                <a:solidFill>
                  <a:srgbClr val="BFBFBF"/>
                </a:solidFill>
              </a:rPr>
              <a:t>http</a:t>
            </a:r>
            <a:r>
              <a:rPr lang="en-GB" sz="1050" dirty="0">
                <a:solidFill>
                  <a:srgbClr val="BFBFBF"/>
                </a:solidFill>
              </a:rPr>
              <a:t>://</a:t>
            </a:r>
            <a:r>
              <a:rPr lang="en-GB" sz="1050" dirty="0" err="1">
                <a:solidFill>
                  <a:srgbClr val="BFBFBF"/>
                </a:solidFill>
              </a:rPr>
              <a:t>www.spiegel.de</a:t>
            </a:r>
            <a:r>
              <a:rPr lang="en-GB" sz="1050" dirty="0">
                <a:solidFill>
                  <a:srgbClr val="BFBFBF"/>
                </a:solidFill>
              </a:rPr>
              <a:t>/panorama/bild-889031-473266.</a:t>
            </a:r>
            <a:r>
              <a:rPr lang="en-GB" sz="1050" dirty="0" smtClean="0">
                <a:solidFill>
                  <a:srgbClr val="BFBFBF"/>
                </a:solidFill>
              </a:rPr>
              <a:t>html</a:t>
            </a:r>
            <a:endParaRPr lang="en-GB" sz="1050" dirty="0">
              <a:solidFill>
                <a:srgbClr val="BFBFBF"/>
              </a:solidFill>
            </a:endParaRPr>
          </a:p>
        </p:txBody>
      </p:sp>
      <p:sp>
        <p:nvSpPr>
          <p:cNvPr id="7" name="TextBox 6"/>
          <p:cNvSpPr txBox="1"/>
          <p:nvPr/>
        </p:nvSpPr>
        <p:spPr>
          <a:xfrm>
            <a:off x="935704" y="1704578"/>
            <a:ext cx="3091165" cy="523220"/>
          </a:xfrm>
          <a:prstGeom prst="rect">
            <a:avLst/>
          </a:prstGeom>
          <a:noFill/>
        </p:spPr>
        <p:txBody>
          <a:bodyPr wrap="square" rtlCol="0">
            <a:spAutoFit/>
          </a:bodyPr>
          <a:lstStyle/>
          <a:p>
            <a:pPr algn="ctr"/>
            <a:r>
              <a:rPr lang="en-GB" sz="2800" dirty="0" smtClean="0"/>
              <a:t>2005</a:t>
            </a:r>
            <a:endParaRPr lang="en-GB" sz="2800" dirty="0"/>
          </a:p>
        </p:txBody>
      </p:sp>
      <p:sp>
        <p:nvSpPr>
          <p:cNvPr id="8" name="TextBox 7"/>
          <p:cNvSpPr txBox="1"/>
          <p:nvPr/>
        </p:nvSpPr>
        <p:spPr>
          <a:xfrm>
            <a:off x="5365608" y="1706574"/>
            <a:ext cx="3091165" cy="523220"/>
          </a:xfrm>
          <a:prstGeom prst="rect">
            <a:avLst/>
          </a:prstGeom>
          <a:noFill/>
        </p:spPr>
        <p:txBody>
          <a:bodyPr wrap="square" rtlCol="0">
            <a:spAutoFit/>
          </a:bodyPr>
          <a:lstStyle/>
          <a:p>
            <a:pPr algn="ctr"/>
            <a:r>
              <a:rPr lang="en-GB" sz="2800" dirty="0" smtClean="0"/>
              <a:t>2013</a:t>
            </a:r>
            <a:endParaRPr lang="en-GB" sz="2800" dirty="0"/>
          </a:p>
        </p:txBody>
      </p:sp>
    </p:spTree>
    <p:extLst>
      <p:ext uri="{BB962C8B-B14F-4D97-AF65-F5344CB8AC3E}">
        <p14:creationId xmlns:p14="http://schemas.microsoft.com/office/powerpoint/2010/main" val="17907368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99142" y="5216753"/>
            <a:ext cx="8229600" cy="922337"/>
          </a:xfrm>
        </p:spPr>
        <p:txBody>
          <a:bodyPr/>
          <a:lstStyle/>
          <a:p>
            <a:pPr marL="0" indent="0" algn="l"/>
            <a:r>
              <a:rPr lang="it-IT" dirty="0"/>
              <a:t>Energy </a:t>
            </a:r>
            <a:r>
              <a:rPr lang="it-IT" dirty="0" err="1"/>
              <a:t>Aware</a:t>
            </a:r>
            <a:r>
              <a:rPr lang="it-IT" dirty="0"/>
              <a:t> </a:t>
            </a:r>
            <a:r>
              <a:rPr lang="it-IT" dirty="0" smtClean="0"/>
              <a:t>Computing</a:t>
            </a:r>
            <a:endParaRPr lang="it-IT" dirty="0"/>
          </a:p>
        </p:txBody>
      </p:sp>
      <p:pic>
        <p:nvPicPr>
          <p:cNvPr id="4" name="Picture 2"/>
          <p:cNvPicPr>
            <a:picLocks noChangeAspect="1" noChangeArrowheads="1"/>
          </p:cNvPicPr>
          <p:nvPr/>
        </p:nvPicPr>
        <p:blipFill>
          <a:blip r:embed="rId3" cstate="print"/>
          <a:srcRect/>
          <a:stretch>
            <a:fillRect/>
          </a:stretch>
        </p:blipFill>
        <p:spPr bwMode="auto">
          <a:xfrm>
            <a:off x="2345135" y="355600"/>
            <a:ext cx="6503190" cy="4572000"/>
          </a:xfrm>
          <a:prstGeom prst="rect">
            <a:avLst/>
          </a:prstGeom>
          <a:noFill/>
          <a:ln w="9525">
            <a:noFill/>
            <a:miter lim="800000"/>
            <a:headEnd/>
            <a:tailEnd/>
          </a:ln>
        </p:spPr>
      </p:pic>
      <p:sp>
        <p:nvSpPr>
          <p:cNvPr id="6" name="Rectangle 5"/>
          <p:cNvSpPr/>
          <p:nvPr/>
        </p:nvSpPr>
        <p:spPr bwMode="auto">
          <a:xfrm>
            <a:off x="6671174" y="4245963"/>
            <a:ext cx="2103987" cy="84662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56034175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idx="10"/>
          </p:nvPr>
        </p:nvSpPr>
        <p:spPr/>
        <p:txBody>
          <a:bodyPr/>
          <a:lstStyle/>
          <a:p>
            <a:r>
              <a:rPr lang="en-GB" dirty="0" smtClean="0">
                <a:solidFill>
                  <a:srgbClr val="1FC634"/>
                </a:solidFill>
                <a:latin typeface="+mj-lt"/>
              </a:rPr>
              <a:t>Energy Efficiency of ICT</a:t>
            </a:r>
            <a:endParaRPr lang="en-GB" dirty="0">
              <a:solidFill>
                <a:srgbClr val="1FC634"/>
              </a:solidFill>
              <a:latin typeface="+mj-lt"/>
            </a:endParaRPr>
          </a:p>
        </p:txBody>
      </p:sp>
      <p:sp>
        <p:nvSpPr>
          <p:cNvPr id="8" name="Pentagon 7"/>
          <p:cNvSpPr/>
          <p:nvPr/>
        </p:nvSpPr>
        <p:spPr bwMode="auto">
          <a:xfrm>
            <a:off x="390365" y="5219973"/>
            <a:ext cx="2216239" cy="635039"/>
          </a:xfrm>
          <a:prstGeom prst="homePlate">
            <a:avLst/>
          </a:prstGeom>
          <a:solidFill>
            <a:srgbClr val="1EBA29">
              <a:alpha val="90000"/>
            </a:srgbClr>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10" name="Pentagon 9"/>
          <p:cNvSpPr/>
          <p:nvPr/>
        </p:nvSpPr>
        <p:spPr bwMode="auto">
          <a:xfrm>
            <a:off x="394403" y="4488655"/>
            <a:ext cx="3114487" cy="635039"/>
          </a:xfrm>
          <a:prstGeom prst="homePlate">
            <a:avLst/>
          </a:prstGeom>
          <a:solidFill>
            <a:srgbClr val="22FA36">
              <a:alpha val="90000"/>
            </a:srgbClr>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11" name="Pentagon 10"/>
          <p:cNvSpPr/>
          <p:nvPr/>
        </p:nvSpPr>
        <p:spPr bwMode="auto">
          <a:xfrm>
            <a:off x="396422" y="5927846"/>
            <a:ext cx="1374732" cy="635039"/>
          </a:xfrm>
          <a:prstGeom prst="homePlate">
            <a:avLst/>
          </a:prstGeom>
          <a:solidFill>
            <a:srgbClr val="00863D">
              <a:alpha val="90000"/>
            </a:srgbClr>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15" name="TextBox 14"/>
          <p:cNvSpPr txBox="1"/>
          <p:nvPr/>
        </p:nvSpPr>
        <p:spPr>
          <a:xfrm>
            <a:off x="403035" y="5968018"/>
            <a:ext cx="1334701" cy="584776"/>
          </a:xfrm>
          <a:prstGeom prst="rect">
            <a:avLst/>
          </a:prstGeom>
          <a:noFill/>
        </p:spPr>
        <p:txBody>
          <a:bodyPr wrap="square" rtlCol="0">
            <a:spAutoFit/>
          </a:bodyPr>
          <a:lstStyle/>
          <a:p>
            <a:r>
              <a:rPr lang="en-GB" sz="3200" dirty="0" err="1" smtClean="0">
                <a:solidFill>
                  <a:srgbClr val="1FC634"/>
                </a:solidFill>
              </a:rPr>
              <a:t>g</a:t>
            </a:r>
            <a:r>
              <a:rPr lang="en-GB" sz="3200" b="1" dirty="0" err="1" smtClean="0">
                <a:solidFill>
                  <a:schemeClr val="bg1"/>
                </a:solidFill>
              </a:rPr>
              <a:t>A</a:t>
            </a:r>
            <a:r>
              <a:rPr lang="en-GB" sz="3200" dirty="0" err="1" smtClean="0">
                <a:solidFill>
                  <a:srgbClr val="1FC634"/>
                </a:solidFill>
              </a:rPr>
              <a:t>tes</a:t>
            </a:r>
            <a:endParaRPr lang="en-GB" sz="3200" dirty="0">
              <a:solidFill>
                <a:srgbClr val="1FC634"/>
              </a:solidFill>
            </a:endParaRPr>
          </a:p>
        </p:txBody>
      </p:sp>
      <p:sp>
        <p:nvSpPr>
          <p:cNvPr id="16" name="TextBox 15"/>
          <p:cNvSpPr txBox="1"/>
          <p:nvPr/>
        </p:nvSpPr>
        <p:spPr>
          <a:xfrm>
            <a:off x="436453" y="5249421"/>
            <a:ext cx="2055207" cy="584776"/>
          </a:xfrm>
          <a:prstGeom prst="rect">
            <a:avLst/>
          </a:prstGeom>
          <a:noFill/>
        </p:spPr>
        <p:txBody>
          <a:bodyPr wrap="square" rtlCol="0">
            <a:spAutoFit/>
          </a:bodyPr>
          <a:lstStyle/>
          <a:p>
            <a:r>
              <a:rPr lang="en-GB" sz="3200" b="1" dirty="0" smtClean="0">
                <a:solidFill>
                  <a:schemeClr val="bg1"/>
                </a:solidFill>
              </a:rPr>
              <a:t>B</a:t>
            </a:r>
            <a:r>
              <a:rPr lang="en-GB" sz="3200" dirty="0" smtClean="0">
                <a:solidFill>
                  <a:srgbClr val="22FA36"/>
                </a:solidFill>
              </a:rPr>
              <a:t>locks</a:t>
            </a:r>
            <a:endParaRPr lang="en-GB" sz="3200" dirty="0">
              <a:solidFill>
                <a:srgbClr val="22FA36"/>
              </a:solidFill>
            </a:endParaRPr>
          </a:p>
        </p:txBody>
      </p:sp>
      <p:sp>
        <p:nvSpPr>
          <p:cNvPr id="17" name="TextBox 16"/>
          <p:cNvSpPr txBox="1"/>
          <p:nvPr/>
        </p:nvSpPr>
        <p:spPr>
          <a:xfrm>
            <a:off x="421763" y="4532813"/>
            <a:ext cx="2719529" cy="584776"/>
          </a:xfrm>
          <a:prstGeom prst="rect">
            <a:avLst/>
          </a:prstGeom>
          <a:noFill/>
        </p:spPr>
        <p:txBody>
          <a:bodyPr wrap="square" rtlCol="0">
            <a:spAutoFit/>
          </a:bodyPr>
          <a:lstStyle/>
          <a:p>
            <a:r>
              <a:rPr lang="en-GB" sz="3200" dirty="0" err="1" smtClean="0">
                <a:solidFill>
                  <a:srgbClr val="CCFFCC"/>
                </a:solidFill>
              </a:rPr>
              <a:t>ar</a:t>
            </a:r>
            <a:r>
              <a:rPr lang="en-GB" sz="3200" b="1" dirty="0" err="1" smtClean="0">
                <a:solidFill>
                  <a:schemeClr val="bg1"/>
                </a:solidFill>
              </a:rPr>
              <a:t>C</a:t>
            </a:r>
            <a:r>
              <a:rPr lang="en-GB" sz="3200" dirty="0" err="1" smtClean="0">
                <a:solidFill>
                  <a:srgbClr val="CCFFCC"/>
                </a:solidFill>
              </a:rPr>
              <a:t>hitecture</a:t>
            </a:r>
            <a:endParaRPr lang="en-GB" sz="3200" dirty="0">
              <a:solidFill>
                <a:srgbClr val="CCFFCC"/>
              </a:solidFill>
            </a:endParaRPr>
          </a:p>
        </p:txBody>
      </p:sp>
      <p:cxnSp>
        <p:nvCxnSpPr>
          <p:cNvPr id="4" name="Straight Connector 3"/>
          <p:cNvCxnSpPr/>
          <p:nvPr/>
        </p:nvCxnSpPr>
        <p:spPr bwMode="auto">
          <a:xfrm flipV="1">
            <a:off x="0" y="1270077"/>
            <a:ext cx="9144000" cy="1"/>
          </a:xfrm>
          <a:prstGeom prst="line">
            <a:avLst/>
          </a:prstGeom>
          <a:noFill/>
          <a:ln w="38100" cap="flat" cmpd="sng" algn="ctr">
            <a:solidFill>
              <a:srgbClr val="1FC634"/>
            </a:solidFill>
            <a:prstDash val="solid"/>
            <a:round/>
            <a:headEnd type="none" w="med" len="med"/>
            <a:tailEnd type="none" w="med" len="med"/>
          </a:ln>
          <a:effectLst/>
        </p:spPr>
      </p:cxnSp>
      <p:grpSp>
        <p:nvGrpSpPr>
          <p:cNvPr id="20" name="Group 19"/>
          <p:cNvGrpSpPr/>
          <p:nvPr/>
        </p:nvGrpSpPr>
        <p:grpSpPr>
          <a:xfrm>
            <a:off x="5051767" y="4385139"/>
            <a:ext cx="3711233" cy="2254292"/>
            <a:chOff x="5051767" y="4385139"/>
            <a:chExt cx="3711233" cy="2254292"/>
          </a:xfrm>
        </p:grpSpPr>
        <p:pic>
          <p:nvPicPr>
            <p:cNvPr id="18" name="Picture 17"/>
            <p:cNvPicPr>
              <a:picLocks noChangeAspect="1"/>
            </p:cNvPicPr>
            <p:nvPr/>
          </p:nvPicPr>
          <p:blipFill>
            <a:blip r:embed="rId3"/>
            <a:stretch>
              <a:fillRect/>
            </a:stretch>
          </p:blipFill>
          <p:spPr>
            <a:xfrm>
              <a:off x="5051767" y="4385139"/>
              <a:ext cx="3711233" cy="2254292"/>
            </a:xfrm>
            <a:prstGeom prst="rect">
              <a:avLst/>
            </a:prstGeom>
          </p:spPr>
        </p:pic>
        <p:sp>
          <p:nvSpPr>
            <p:cNvPr id="19" name="TextBox 18"/>
            <p:cNvSpPr txBox="1"/>
            <p:nvPr/>
          </p:nvSpPr>
          <p:spPr>
            <a:xfrm>
              <a:off x="5094112" y="6378223"/>
              <a:ext cx="3654778" cy="215444"/>
            </a:xfrm>
            <a:prstGeom prst="rect">
              <a:avLst/>
            </a:prstGeom>
            <a:noFill/>
          </p:spPr>
          <p:txBody>
            <a:bodyPr wrap="square" rtlCol="0">
              <a:spAutoFit/>
            </a:bodyPr>
            <a:lstStyle/>
            <a:p>
              <a:r>
                <a:rPr lang="en-GB" sz="800" dirty="0">
                  <a:solidFill>
                    <a:srgbClr val="BFBFBF"/>
                  </a:solidFill>
                </a:rPr>
                <a:t>http://</a:t>
              </a:r>
              <a:r>
                <a:rPr lang="en-GB" sz="800" dirty="0" err="1">
                  <a:solidFill>
                    <a:srgbClr val="BFBFBF"/>
                  </a:solidFill>
                </a:rPr>
                <a:t>www.clker.com</a:t>
              </a:r>
              <a:r>
                <a:rPr lang="en-GB" sz="800" dirty="0">
                  <a:solidFill>
                    <a:srgbClr val="BFBFBF"/>
                  </a:solidFill>
                </a:rPr>
                <a:t>/</a:t>
              </a:r>
              <a:r>
                <a:rPr lang="en-GB" sz="800" dirty="0" err="1">
                  <a:solidFill>
                    <a:srgbClr val="BFBFBF"/>
                  </a:solidFill>
                </a:rPr>
                <a:t>cliparts</a:t>
              </a:r>
              <a:r>
                <a:rPr lang="en-GB" sz="800" dirty="0">
                  <a:solidFill>
                    <a:srgbClr val="BFBFBF"/>
                  </a:solidFill>
                </a:rPr>
                <a:t>/f/0/5/1/12937499341853355695circuit-board.jpg</a:t>
              </a:r>
            </a:p>
          </p:txBody>
        </p:sp>
      </p:grpSp>
    </p:spTree>
    <p:extLst>
      <p:ext uri="{BB962C8B-B14F-4D97-AF65-F5344CB8AC3E}">
        <p14:creationId xmlns:p14="http://schemas.microsoft.com/office/powerpoint/2010/main" val="38209938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egnaposto contenuto 2"/>
          <p:cNvSpPr>
            <a:spLocks noGrp="1"/>
          </p:cNvSpPr>
          <p:nvPr>
            <p:ph sz="half" idx="1"/>
          </p:nvPr>
        </p:nvSpPr>
        <p:spPr>
          <a:xfrm>
            <a:off x="423489" y="4072045"/>
            <a:ext cx="8167687" cy="2175608"/>
          </a:xfrm>
        </p:spPr>
        <p:txBody>
          <a:bodyPr/>
          <a:lstStyle/>
          <a:p>
            <a:pPr marL="0" indent="0">
              <a:buNone/>
            </a:pPr>
            <a:r>
              <a:rPr lang="it-IT" sz="4400" dirty="0" smtClean="0">
                <a:solidFill>
                  <a:srgbClr val="1DAD58"/>
                </a:solidFill>
              </a:rPr>
              <a:t>A </a:t>
            </a:r>
            <a:r>
              <a:rPr lang="it-IT" sz="4400" dirty="0" err="1" smtClean="0">
                <a:solidFill>
                  <a:srgbClr val="1DAD58"/>
                </a:solidFill>
              </a:rPr>
              <a:t>historical</a:t>
            </a:r>
            <a:r>
              <a:rPr lang="it-IT" sz="4400" dirty="0" smtClean="0">
                <a:solidFill>
                  <a:srgbClr val="1DAD58"/>
                </a:solidFill>
              </a:rPr>
              <a:t> </a:t>
            </a:r>
            <a:r>
              <a:rPr lang="it-IT" sz="4400" dirty="0" err="1" smtClean="0">
                <a:solidFill>
                  <a:srgbClr val="1DAD58"/>
                </a:solidFill>
              </a:rPr>
              <a:t>perspective</a:t>
            </a:r>
            <a:r>
              <a:rPr lang="it-IT" sz="4400" dirty="0" smtClean="0">
                <a:solidFill>
                  <a:srgbClr val="1DAD58"/>
                </a:solidFill>
              </a:rPr>
              <a:t> </a:t>
            </a:r>
          </a:p>
          <a:p>
            <a:pPr marL="0" indent="0">
              <a:buNone/>
            </a:pPr>
            <a:r>
              <a:rPr lang="it-IT" sz="3200" dirty="0" smtClean="0">
                <a:solidFill>
                  <a:srgbClr val="1DAD58"/>
                </a:solidFill>
              </a:rPr>
              <a:t>(</a:t>
            </a:r>
            <a:r>
              <a:rPr lang="en-GB" sz="3200" dirty="0" smtClean="0">
                <a:solidFill>
                  <a:srgbClr val="1DAD58"/>
                </a:solidFill>
              </a:rPr>
              <a:t>based</a:t>
            </a:r>
            <a:r>
              <a:rPr lang="it-IT" sz="3200" dirty="0" smtClean="0">
                <a:solidFill>
                  <a:srgbClr val="1DAD58"/>
                </a:solidFill>
              </a:rPr>
              <a:t> on an </a:t>
            </a:r>
            <a:r>
              <a:rPr lang="en-GB" sz="3200" dirty="0" smtClean="0">
                <a:solidFill>
                  <a:srgbClr val="1DAD58"/>
                </a:solidFill>
              </a:rPr>
              <a:t>inspiring</a:t>
            </a:r>
            <a:r>
              <a:rPr lang="it-IT" sz="3200" dirty="0" smtClean="0">
                <a:solidFill>
                  <a:srgbClr val="1DAD58"/>
                </a:solidFill>
              </a:rPr>
              <a:t> talk by Steve </a:t>
            </a:r>
            <a:r>
              <a:rPr lang="it-IT" sz="3200" dirty="0" err="1" smtClean="0">
                <a:solidFill>
                  <a:srgbClr val="1DAD58"/>
                </a:solidFill>
              </a:rPr>
              <a:t>Furber</a:t>
            </a:r>
            <a:r>
              <a:rPr lang="it-IT" sz="3200" dirty="0" smtClean="0">
                <a:solidFill>
                  <a:srgbClr val="1DAD58"/>
                </a:solidFill>
              </a:rPr>
              <a:t>)</a:t>
            </a:r>
            <a:endParaRPr lang="it-IT" sz="3200" dirty="0">
              <a:solidFill>
                <a:srgbClr val="1DAD58"/>
              </a:solidFill>
            </a:endParaRPr>
          </a:p>
        </p:txBody>
      </p:sp>
      <p:pic>
        <p:nvPicPr>
          <p:cNvPr id="2" name="Picture 1"/>
          <p:cNvPicPr>
            <a:picLocks noChangeAspect="1"/>
          </p:cNvPicPr>
          <p:nvPr/>
        </p:nvPicPr>
        <p:blipFill>
          <a:blip r:embed="rId2"/>
          <a:stretch>
            <a:fillRect/>
          </a:stretch>
        </p:blipFill>
        <p:spPr>
          <a:xfrm>
            <a:off x="6512858" y="2546724"/>
            <a:ext cx="2184400" cy="2362200"/>
          </a:xfrm>
          <a:prstGeom prst="rect">
            <a:avLst/>
          </a:prstGeom>
        </p:spPr>
      </p:pic>
    </p:spTree>
    <p:extLst>
      <p:ext uri="{BB962C8B-B14F-4D97-AF65-F5344CB8AC3E}">
        <p14:creationId xmlns:p14="http://schemas.microsoft.com/office/powerpoint/2010/main" val="141213032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8" name="Rectangle 4"/>
          <p:cNvSpPr>
            <a:spLocks noGrp="1" noChangeArrowheads="1"/>
          </p:cNvSpPr>
          <p:nvPr>
            <p:ph type="title"/>
          </p:nvPr>
        </p:nvSpPr>
        <p:spPr/>
        <p:txBody>
          <a:bodyPr/>
          <a:lstStyle/>
          <a:p>
            <a:r>
              <a:rPr lang="en-GB" dirty="0">
                <a:solidFill>
                  <a:srgbClr val="A50021"/>
                </a:solidFill>
              </a:rPr>
              <a:t>The Baby (1948)</a:t>
            </a:r>
            <a:endParaRPr lang="en-US" dirty="0">
              <a:solidFill>
                <a:srgbClr val="A50021"/>
              </a:solidFill>
            </a:endParaRPr>
          </a:p>
        </p:txBody>
      </p:sp>
      <p:sp>
        <p:nvSpPr>
          <p:cNvPr id="123910" name="Rectangle 6"/>
          <p:cNvSpPr>
            <a:spLocks noGrp="1" noChangeArrowheads="1"/>
          </p:cNvSpPr>
          <p:nvPr>
            <p:ph type="body" sz="half" idx="2"/>
          </p:nvPr>
        </p:nvSpPr>
        <p:spPr>
          <a:xfrm>
            <a:off x="5830888" y="2471738"/>
            <a:ext cx="3100387" cy="2830512"/>
          </a:xfrm>
        </p:spPr>
        <p:txBody>
          <a:bodyPr/>
          <a:lstStyle/>
          <a:p>
            <a:pPr>
              <a:buClr>
                <a:srgbClr val="A50021"/>
              </a:buClr>
              <a:buFont typeface="Wingdings" pitchFamily="2" charset="2"/>
              <a:buChar char="§"/>
            </a:pPr>
            <a:r>
              <a:rPr lang="en-GB" sz="2800">
                <a:solidFill>
                  <a:schemeClr val="tx2"/>
                </a:solidFill>
              </a:rPr>
              <a:t>filled a medium-sized room</a:t>
            </a:r>
          </a:p>
          <a:p>
            <a:pPr>
              <a:buClr>
                <a:srgbClr val="A50021"/>
              </a:buClr>
              <a:buFont typeface="Wingdings" pitchFamily="2" charset="2"/>
              <a:buChar char="§"/>
            </a:pPr>
            <a:r>
              <a:rPr lang="en-GB" sz="2800">
                <a:solidFill>
                  <a:schemeClr val="tx2"/>
                </a:solidFill>
              </a:rPr>
              <a:t>executed </a:t>
            </a:r>
          </a:p>
          <a:p>
            <a:pPr>
              <a:buFontTx/>
              <a:buNone/>
            </a:pPr>
            <a:r>
              <a:rPr lang="en-GB" sz="2800">
                <a:solidFill>
                  <a:srgbClr val="A50021"/>
                </a:solidFill>
              </a:rPr>
              <a:t>	700 </a:t>
            </a:r>
            <a:r>
              <a:rPr lang="en-GB" sz="2800">
                <a:solidFill>
                  <a:schemeClr val="tx2"/>
                </a:solidFill>
              </a:rPr>
              <a:t>instructions per second</a:t>
            </a:r>
            <a:endParaRPr lang="en-US" sz="2800">
              <a:solidFill>
                <a:schemeClr val="tx2"/>
              </a:solidFill>
            </a:endParaRPr>
          </a:p>
          <a:p>
            <a:pPr lvl="1" algn="ctr">
              <a:spcBef>
                <a:spcPct val="0"/>
              </a:spcBef>
              <a:buFontTx/>
              <a:buNone/>
            </a:pPr>
            <a:endParaRPr lang="en-US" sz="2400"/>
          </a:p>
        </p:txBody>
      </p:sp>
      <p:pic>
        <p:nvPicPr>
          <p:cNvPr id="262147" name="Picture 3" descr="ssem08-2"/>
          <p:cNvPicPr>
            <a:picLocks noChangeAspect="1" noChangeArrowheads="1"/>
          </p:cNvPicPr>
          <p:nvPr/>
        </p:nvPicPr>
        <p:blipFill>
          <a:blip r:embed="rId3"/>
          <a:srcRect/>
          <a:stretch>
            <a:fillRect/>
          </a:stretch>
        </p:blipFill>
        <p:spPr bwMode="auto">
          <a:xfrm>
            <a:off x="195263" y="1998663"/>
            <a:ext cx="5389562" cy="3673475"/>
          </a:xfrm>
          <a:prstGeom prst="rect">
            <a:avLst/>
          </a:prstGeom>
          <a:noFill/>
          <a:ln w="28575">
            <a:noFill/>
            <a:miter lim="800000"/>
            <a:headEnd/>
            <a:tailEnd/>
          </a:ln>
          <a:effectLst>
            <a:outerShdw dist="107763" dir="2700000" algn="ctr" rotWithShape="0">
              <a:srgbClr val="808080">
                <a:alpha val="50000"/>
              </a:srgbClr>
            </a:outerShdw>
          </a:effectLst>
        </p:spPr>
      </p:pic>
    </p:spTree>
    <p:extLst>
      <p:ext uri="{BB962C8B-B14F-4D97-AF65-F5344CB8AC3E}">
        <p14:creationId xmlns:p14="http://schemas.microsoft.com/office/powerpoint/2010/main" val="18846988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39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39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r>
              <a:rPr lang="en-GB" dirty="0">
                <a:solidFill>
                  <a:srgbClr val="A50021"/>
                </a:solidFill>
              </a:rPr>
              <a:t>The </a:t>
            </a:r>
            <a:r>
              <a:rPr lang="en-GB" dirty="0" smtClean="0">
                <a:solidFill>
                  <a:srgbClr val="A50021"/>
                </a:solidFill>
              </a:rPr>
              <a:t>ARM968 </a:t>
            </a:r>
            <a:r>
              <a:rPr lang="en-GB" dirty="0">
                <a:solidFill>
                  <a:srgbClr val="A50021"/>
                </a:solidFill>
              </a:rPr>
              <a:t>(2005)</a:t>
            </a:r>
            <a:endParaRPr lang="en-US" dirty="0">
              <a:solidFill>
                <a:srgbClr val="A50021"/>
              </a:solidFill>
            </a:endParaRPr>
          </a:p>
        </p:txBody>
      </p:sp>
      <p:sp>
        <p:nvSpPr>
          <p:cNvPr id="126979" name="Rectangle 3"/>
          <p:cNvSpPr>
            <a:spLocks noGrp="1" noChangeArrowheads="1"/>
          </p:cNvSpPr>
          <p:nvPr>
            <p:ph type="body" sz="half" idx="2"/>
          </p:nvPr>
        </p:nvSpPr>
        <p:spPr>
          <a:xfrm>
            <a:off x="5884863" y="1679575"/>
            <a:ext cx="3100387" cy="4708525"/>
          </a:xfrm>
        </p:spPr>
        <p:txBody>
          <a:bodyPr/>
          <a:lstStyle/>
          <a:p>
            <a:pPr>
              <a:buFontTx/>
              <a:buNone/>
            </a:pPr>
            <a:endParaRPr lang="en-GB" sz="2800" b="1">
              <a:solidFill>
                <a:srgbClr val="A50021"/>
              </a:solidFill>
            </a:endParaRPr>
          </a:p>
          <a:p>
            <a:pPr>
              <a:buClr>
                <a:srgbClr val="A50021"/>
              </a:buClr>
              <a:buFont typeface="Wingdings" pitchFamily="2" charset="2"/>
              <a:buChar char="§"/>
            </a:pPr>
            <a:r>
              <a:rPr lang="en-GB" sz="2800"/>
              <a:t>fills 0.4mm</a:t>
            </a:r>
            <a:r>
              <a:rPr lang="en-GB" sz="2800" baseline="30000"/>
              <a:t>2</a:t>
            </a:r>
            <a:r>
              <a:rPr lang="en-GB" sz="2800"/>
              <a:t> of silicon</a:t>
            </a:r>
          </a:p>
          <a:p>
            <a:pPr>
              <a:buClr>
                <a:srgbClr val="A50021"/>
              </a:buClr>
              <a:buFont typeface="Wingdings" pitchFamily="2" charset="2"/>
              <a:buChar char="§"/>
            </a:pPr>
            <a:r>
              <a:rPr lang="en-GB" sz="2800"/>
              <a:t>executes </a:t>
            </a:r>
            <a:r>
              <a:rPr lang="en-GB" sz="2800">
                <a:solidFill>
                  <a:srgbClr val="A50021"/>
                </a:solidFill>
              </a:rPr>
              <a:t>200,000,000 </a:t>
            </a:r>
            <a:r>
              <a:rPr lang="en-GB" sz="2800"/>
              <a:t>instructions</a:t>
            </a:r>
            <a:br>
              <a:rPr lang="en-GB" sz="2800"/>
            </a:br>
            <a:r>
              <a:rPr lang="en-GB" sz="2800"/>
              <a:t>per second</a:t>
            </a:r>
          </a:p>
          <a:p>
            <a:pPr>
              <a:buClr>
                <a:srgbClr val="A50021"/>
              </a:buClr>
              <a:buFont typeface="Wingdings" pitchFamily="2" charset="2"/>
              <a:buChar char="§"/>
            </a:pPr>
            <a:r>
              <a:rPr lang="en-GB" sz="2800"/>
              <a:t>~300,000 times more than the Baby!</a:t>
            </a:r>
            <a:endParaRPr lang="en-US" sz="2800"/>
          </a:p>
        </p:txBody>
      </p:sp>
      <p:pic>
        <p:nvPicPr>
          <p:cNvPr id="264197" name="Picture 5" descr="ARM940T"/>
          <p:cNvPicPr>
            <a:picLocks noGrp="1" noChangeAspect="1" noChangeArrowheads="1"/>
          </p:cNvPicPr>
          <p:nvPr>
            <p:ph idx="4294967295"/>
          </p:nvPr>
        </p:nvPicPr>
        <p:blipFill>
          <a:blip r:embed="rId3"/>
          <a:srcRect/>
          <a:stretch>
            <a:fillRect/>
          </a:stretch>
        </p:blipFill>
        <p:spPr>
          <a:xfrm>
            <a:off x="528638" y="2203450"/>
            <a:ext cx="5243512" cy="3287713"/>
          </a:xfrm>
          <a:ln w="28575">
            <a:noFill/>
            <a:miter lim="800000"/>
          </a:ln>
          <a:effectLst>
            <a:outerShdw dist="107763" dir="2700000" algn="ctr" rotWithShape="0">
              <a:srgbClr val="808080">
                <a:alpha val="50000"/>
              </a:srgbClr>
            </a:outerShdw>
          </a:effectLst>
        </p:spPr>
      </p:pic>
      <p:sp>
        <p:nvSpPr>
          <p:cNvPr id="126985" name="Rectangle 9"/>
          <p:cNvSpPr>
            <a:spLocks noChangeArrowheads="1"/>
          </p:cNvSpPr>
          <p:nvPr/>
        </p:nvSpPr>
        <p:spPr bwMode="auto">
          <a:xfrm>
            <a:off x="3292475" y="3692525"/>
            <a:ext cx="390525" cy="598488"/>
          </a:xfrm>
          <a:prstGeom prst="rect">
            <a:avLst/>
          </a:prstGeom>
          <a:noFill/>
          <a:ln w="38100" algn="ctr">
            <a:solidFill>
              <a:srgbClr val="00FF0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solidFill>
                <a:srgbClr val="000000"/>
              </a:solidFill>
            </a:endParaRPr>
          </a:p>
        </p:txBody>
      </p:sp>
      <p:sp>
        <p:nvSpPr>
          <p:cNvPr id="126982" name="Rectangle 6"/>
          <p:cNvSpPr>
            <a:spLocks noChangeArrowheads="1"/>
          </p:cNvSpPr>
          <p:nvPr/>
        </p:nvSpPr>
        <p:spPr bwMode="auto">
          <a:xfrm>
            <a:off x="3486150" y="3973513"/>
            <a:ext cx="18000" cy="18000"/>
          </a:xfrm>
          <a:prstGeom prst="rect">
            <a:avLst/>
          </a:prstGeom>
          <a:solidFill>
            <a:schemeClr val="tx1"/>
          </a:solidFill>
          <a:ln w="19050" algn="ctr">
            <a:solidFill>
              <a:schemeClr val="tx1"/>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solidFill>
                <a:srgbClr val="000000"/>
              </a:solidFill>
            </a:endParaRPr>
          </a:p>
        </p:txBody>
      </p:sp>
      <p:grpSp>
        <p:nvGrpSpPr>
          <p:cNvPr id="126991" name="Group 15"/>
          <p:cNvGrpSpPr>
            <a:grpSpLocks/>
          </p:cNvGrpSpPr>
          <p:nvPr/>
        </p:nvGrpSpPr>
        <p:grpSpPr bwMode="auto">
          <a:xfrm>
            <a:off x="608013" y="5654675"/>
            <a:ext cx="5097462" cy="366713"/>
            <a:chOff x="329" y="3570"/>
            <a:chExt cx="3211" cy="231"/>
          </a:xfrm>
        </p:grpSpPr>
        <p:sp>
          <p:nvSpPr>
            <p:cNvPr id="126986" name="Line 10"/>
            <p:cNvSpPr>
              <a:spLocks noChangeShapeType="1"/>
            </p:cNvSpPr>
            <p:nvPr/>
          </p:nvSpPr>
          <p:spPr bwMode="auto">
            <a:xfrm>
              <a:off x="329" y="3778"/>
              <a:ext cx="3211" cy="0"/>
            </a:xfrm>
            <a:prstGeom prst="line">
              <a:avLst/>
            </a:prstGeom>
            <a:noFill/>
            <a:ln w="19050">
              <a:solidFill>
                <a:srgbClr val="A5002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solidFill>
                  <a:srgbClr val="000000"/>
                </a:solidFill>
              </a:endParaRPr>
            </a:p>
          </p:txBody>
        </p:sp>
        <p:sp>
          <p:nvSpPr>
            <p:cNvPr id="126987" name="Text Box 11"/>
            <p:cNvSpPr txBox="1">
              <a:spLocks noChangeArrowheads="1"/>
            </p:cNvSpPr>
            <p:nvPr/>
          </p:nvSpPr>
          <p:spPr bwMode="auto">
            <a:xfrm>
              <a:off x="1436" y="3570"/>
              <a:ext cx="6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solidFill>
                    <a:srgbClr val="A50021"/>
                  </a:solidFill>
                </a:rPr>
                <a:t>4mm</a:t>
              </a:r>
              <a:endParaRPr lang="en-US">
                <a:solidFill>
                  <a:srgbClr val="A50021"/>
                </a:solidFill>
              </a:endParaRPr>
            </a:p>
          </p:txBody>
        </p:sp>
      </p:grpSp>
      <p:grpSp>
        <p:nvGrpSpPr>
          <p:cNvPr id="126990" name="Group 14"/>
          <p:cNvGrpSpPr>
            <a:grpSpLocks/>
          </p:cNvGrpSpPr>
          <p:nvPr/>
        </p:nvGrpSpPr>
        <p:grpSpPr bwMode="auto">
          <a:xfrm>
            <a:off x="0" y="2301875"/>
            <a:ext cx="366713" cy="3195638"/>
            <a:chOff x="0" y="1381"/>
            <a:chExt cx="231" cy="2013"/>
          </a:xfrm>
        </p:grpSpPr>
        <p:sp>
          <p:nvSpPr>
            <p:cNvPr id="126988" name="Line 12"/>
            <p:cNvSpPr>
              <a:spLocks noChangeShapeType="1"/>
            </p:cNvSpPr>
            <p:nvPr/>
          </p:nvSpPr>
          <p:spPr bwMode="auto">
            <a:xfrm>
              <a:off x="200" y="1381"/>
              <a:ext cx="0" cy="2013"/>
            </a:xfrm>
            <a:prstGeom prst="line">
              <a:avLst/>
            </a:prstGeom>
            <a:noFill/>
            <a:ln w="19050">
              <a:solidFill>
                <a:srgbClr val="A5002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solidFill>
                  <a:srgbClr val="000000"/>
                </a:solidFill>
              </a:endParaRPr>
            </a:p>
          </p:txBody>
        </p:sp>
        <p:sp>
          <p:nvSpPr>
            <p:cNvPr id="126989" name="Text Box 13"/>
            <p:cNvSpPr txBox="1">
              <a:spLocks noChangeArrowheads="1"/>
            </p:cNvSpPr>
            <p:nvPr/>
          </p:nvSpPr>
          <p:spPr bwMode="auto">
            <a:xfrm rot="16200000">
              <a:off x="-226" y="2141"/>
              <a:ext cx="6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solidFill>
                    <a:srgbClr val="A50021"/>
                  </a:solidFill>
                </a:rPr>
                <a:t>2.5mm</a:t>
              </a:r>
              <a:endParaRPr lang="en-US">
                <a:solidFill>
                  <a:srgbClr val="A50021"/>
                </a:solidFill>
              </a:endParaRPr>
            </a:p>
          </p:txBody>
        </p:sp>
      </p:grpSp>
    </p:spTree>
    <p:extLst>
      <p:ext uri="{BB962C8B-B14F-4D97-AF65-F5344CB8AC3E}">
        <p14:creationId xmlns:p14="http://schemas.microsoft.com/office/powerpoint/2010/main" val="25705744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698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697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53" presetClass="entr" presetSubtype="0" fill="hold" nodeType="clickEffect">
                                  <p:stCondLst>
                                    <p:cond delay="0"/>
                                  </p:stCondLst>
                                  <p:childTnLst>
                                    <p:set>
                                      <p:cBhvr>
                                        <p:cTn id="14" dur="1" fill="hold">
                                          <p:stCondLst>
                                            <p:cond delay="0"/>
                                          </p:stCondLst>
                                        </p:cTn>
                                        <p:tgtEl>
                                          <p:spTgt spid="264197"/>
                                        </p:tgtEl>
                                        <p:attrNameLst>
                                          <p:attrName>style.visibility</p:attrName>
                                        </p:attrNameLst>
                                      </p:cBhvr>
                                      <p:to>
                                        <p:strVal val="visible"/>
                                      </p:to>
                                    </p:set>
                                    <p:anim calcmode="lin" valueType="num">
                                      <p:cBhvr>
                                        <p:cTn id="15" dur="1000" fill="hold"/>
                                        <p:tgtEl>
                                          <p:spTgt spid="264197"/>
                                        </p:tgtEl>
                                        <p:attrNameLst>
                                          <p:attrName>ppt_w</p:attrName>
                                        </p:attrNameLst>
                                      </p:cBhvr>
                                      <p:tavLst>
                                        <p:tav tm="0">
                                          <p:val>
                                            <p:fltVal val="0"/>
                                          </p:val>
                                        </p:tav>
                                        <p:tav tm="100000">
                                          <p:val>
                                            <p:strVal val="#ppt_w"/>
                                          </p:val>
                                        </p:tav>
                                      </p:tavLst>
                                    </p:anim>
                                    <p:anim calcmode="lin" valueType="num">
                                      <p:cBhvr>
                                        <p:cTn id="16" dur="1000" fill="hold"/>
                                        <p:tgtEl>
                                          <p:spTgt spid="264197"/>
                                        </p:tgtEl>
                                        <p:attrNameLst>
                                          <p:attrName>ppt_h</p:attrName>
                                        </p:attrNameLst>
                                      </p:cBhvr>
                                      <p:tavLst>
                                        <p:tav tm="0">
                                          <p:val>
                                            <p:fltVal val="0"/>
                                          </p:val>
                                        </p:tav>
                                        <p:tav tm="100000">
                                          <p:val>
                                            <p:strVal val="#ppt_h"/>
                                          </p:val>
                                        </p:tav>
                                      </p:tavLst>
                                    </p:anim>
                                    <p:animEffect transition="in" filter="fade">
                                      <p:cBhvr>
                                        <p:cTn id="17" dur="1000"/>
                                        <p:tgtEl>
                                          <p:spTgt spid="264197"/>
                                        </p:tgtEl>
                                      </p:cBhvr>
                                    </p:animEffect>
                                  </p:childTnLst>
                                </p:cTn>
                              </p:par>
                              <p:par>
                                <p:cTn id="18" presetID="10" presetClass="exit" presetSubtype="0" fill="hold" grpId="1" nodeType="withEffect">
                                  <p:stCondLst>
                                    <p:cond delay="0"/>
                                  </p:stCondLst>
                                  <p:childTnLst>
                                    <p:animEffect transition="out" filter="fade">
                                      <p:cBhvr>
                                        <p:cTn id="19" dur="2000"/>
                                        <p:tgtEl>
                                          <p:spTgt spid="126982"/>
                                        </p:tgtEl>
                                      </p:cBhvr>
                                    </p:animEffect>
                                    <p:set>
                                      <p:cBhvr>
                                        <p:cTn id="20" dur="1" fill="hold">
                                          <p:stCondLst>
                                            <p:cond delay="1999"/>
                                          </p:stCondLst>
                                        </p:cTn>
                                        <p:tgtEl>
                                          <p:spTgt spid="126982"/>
                                        </p:tgtEl>
                                        <p:attrNameLst>
                                          <p:attrName>style.visibility</p:attrName>
                                        </p:attrNameLst>
                                      </p:cBhvr>
                                      <p:to>
                                        <p:strVal val="hidden"/>
                                      </p:to>
                                    </p:set>
                                  </p:childTnLst>
                                </p:cTn>
                              </p:par>
                            </p:childTnLst>
                          </p:cTn>
                        </p:par>
                        <p:par>
                          <p:cTn id="21" fill="hold" nodeType="afterGroup">
                            <p:stCondLst>
                              <p:cond delay="2000"/>
                            </p:stCondLst>
                            <p:childTnLst>
                              <p:par>
                                <p:cTn id="22" presetID="1" presetClass="entr" presetSubtype="0" fill="hold" grpId="0" nodeType="afterEffect">
                                  <p:stCondLst>
                                    <p:cond delay="0"/>
                                  </p:stCondLst>
                                  <p:childTnLst>
                                    <p:set>
                                      <p:cBhvr>
                                        <p:cTn id="23" dur="1" fill="hold">
                                          <p:stCondLst>
                                            <p:cond delay="0"/>
                                          </p:stCondLst>
                                        </p:cTn>
                                        <p:tgtEl>
                                          <p:spTgt spid="126985"/>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0"/>
                                          </p:stCondLst>
                                        </p:cTn>
                                        <p:tgtEl>
                                          <p:spTgt spid="126990"/>
                                        </p:tgtEl>
                                        <p:attrNameLst>
                                          <p:attrName>style.visibility</p:attrName>
                                        </p:attrNameLst>
                                      </p:cBhvr>
                                      <p:to>
                                        <p:strVal val="visible"/>
                                      </p:to>
                                    </p:set>
                                  </p:childTnLst>
                                </p:cTn>
                              </p:par>
                            </p:childTnLst>
                          </p:cTn>
                        </p:par>
                        <p:par>
                          <p:cTn id="28" fill="hold" nodeType="afterGroup">
                            <p:stCondLst>
                              <p:cond delay="0"/>
                            </p:stCondLst>
                            <p:childTnLst>
                              <p:par>
                                <p:cTn id="29" presetID="1" presetClass="entr" presetSubtype="0" fill="hold" nodeType="afterEffect">
                                  <p:stCondLst>
                                    <p:cond delay="0"/>
                                  </p:stCondLst>
                                  <p:childTnLst>
                                    <p:set>
                                      <p:cBhvr>
                                        <p:cTn id="30" dur="1" fill="hold">
                                          <p:stCondLst>
                                            <p:cond delay="0"/>
                                          </p:stCondLst>
                                        </p:cTn>
                                        <p:tgtEl>
                                          <p:spTgt spid="12699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26979">
                                            <p:txEl>
                                              <p:pRg st="2" end="2"/>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2697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85" grpId="0" animBg="1"/>
      <p:bldP spid="126982" grpId="0" animBg="1"/>
      <p:bldP spid="126982"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Bristol</a:t>
            </a:r>
            <a:endParaRPr lang="en-GB" dirty="0"/>
          </a:p>
        </p:txBody>
      </p:sp>
      <p:pic>
        <p:nvPicPr>
          <p:cNvPr id="70659" name="Picture 3"/>
          <p:cNvPicPr>
            <a:picLocks noChangeAspect="1" noChangeArrowheads="1"/>
          </p:cNvPicPr>
          <p:nvPr/>
        </p:nvPicPr>
        <p:blipFill>
          <a:blip r:embed="rId2" cstate="print"/>
          <a:srcRect/>
          <a:stretch>
            <a:fillRect/>
          </a:stretch>
        </p:blipFill>
        <p:spPr bwMode="auto">
          <a:xfrm>
            <a:off x="291925" y="1311485"/>
            <a:ext cx="8512441" cy="5546515"/>
          </a:xfrm>
          <a:prstGeom prst="rect">
            <a:avLst/>
          </a:prstGeom>
          <a:noFill/>
          <a:ln w="9525">
            <a:noFill/>
            <a:miter lim="800000"/>
            <a:headEnd/>
            <a:tailEnd/>
          </a:ln>
        </p:spPr>
      </p:pic>
    </p:spTree>
    <p:extLst>
      <p:ext uri="{BB962C8B-B14F-4D97-AF65-F5344CB8AC3E}">
        <p14:creationId xmlns:p14="http://schemas.microsoft.com/office/powerpoint/2010/main" val="247979601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a:xfrm>
            <a:off x="1317284" y="237900"/>
            <a:ext cx="6858000" cy="952500"/>
          </a:xfrm>
        </p:spPr>
        <p:txBody>
          <a:bodyPr>
            <a:normAutofit/>
          </a:bodyPr>
          <a:lstStyle/>
          <a:p>
            <a:pPr eaLnBrk="1" hangingPunct="1">
              <a:defRPr/>
            </a:pPr>
            <a:r>
              <a:rPr lang="en-GB" dirty="0" smtClean="0"/>
              <a:t>~60 years of progress</a:t>
            </a:r>
          </a:p>
        </p:txBody>
      </p:sp>
      <p:sp>
        <p:nvSpPr>
          <p:cNvPr id="266243" name="Rectangle 3"/>
          <p:cNvSpPr>
            <a:spLocks noGrp="1" noChangeArrowheads="1"/>
          </p:cNvSpPr>
          <p:nvPr>
            <p:ph type="body" sz="half" idx="1"/>
          </p:nvPr>
        </p:nvSpPr>
        <p:spPr>
          <a:xfrm>
            <a:off x="838200" y="1828800"/>
            <a:ext cx="6705600" cy="4285397"/>
          </a:xfrm>
        </p:spPr>
        <p:txBody>
          <a:bodyPr/>
          <a:lstStyle/>
          <a:p>
            <a:pPr marL="514350" lvl="0" indent="-457200" eaLnBrk="1" hangingPunct="1">
              <a:buSzPct val="100000"/>
              <a:defRPr/>
            </a:pPr>
            <a:r>
              <a:rPr lang="en-GB" b="1" dirty="0" smtClean="0">
                <a:solidFill>
                  <a:srgbClr val="A50021"/>
                </a:solidFill>
                <a:cs typeface="Arial"/>
              </a:rPr>
              <a:t>Baby, 1948:</a:t>
            </a:r>
            <a:endParaRPr lang="en-GB" sz="2400" dirty="0" smtClean="0">
              <a:latin typeface="Arial" charset="0"/>
            </a:endParaRPr>
          </a:p>
          <a:p>
            <a:pPr marL="742950" lvl="1" indent="-285750" eaLnBrk="1" hangingPunct="1">
              <a:lnSpc>
                <a:spcPct val="100000"/>
              </a:lnSpc>
              <a:spcBef>
                <a:spcPct val="20000"/>
              </a:spcBef>
              <a:buClr>
                <a:srgbClr val="000000"/>
              </a:buClr>
              <a:buSzPct val="100000"/>
              <a:buFont typeface="Times New Roman" pitchFamily="18" charset="0"/>
              <a:buChar char="–"/>
              <a:defRPr/>
            </a:pPr>
            <a:r>
              <a:rPr lang="en-GB" sz="2400" dirty="0" smtClean="0">
                <a:latin typeface="Arial" charset="0"/>
              </a:rPr>
              <a:t>filled a medium-sized room</a:t>
            </a:r>
          </a:p>
          <a:p>
            <a:pPr marL="742950" lvl="1" indent="-285750" eaLnBrk="1" hangingPunct="1">
              <a:lnSpc>
                <a:spcPct val="100000"/>
              </a:lnSpc>
              <a:spcBef>
                <a:spcPct val="20000"/>
              </a:spcBef>
              <a:buClr>
                <a:srgbClr val="000000"/>
              </a:buClr>
              <a:buSzPct val="100000"/>
              <a:buFont typeface="Times New Roman" pitchFamily="18" charset="0"/>
              <a:buChar char="–"/>
              <a:defRPr/>
            </a:pPr>
            <a:r>
              <a:rPr lang="en-GB" sz="2400" dirty="0" smtClean="0">
                <a:latin typeface="Arial" charset="0"/>
              </a:rPr>
              <a:t>used 3.5 kW of electrical power</a:t>
            </a:r>
          </a:p>
          <a:p>
            <a:pPr marL="742950" lvl="1" indent="-285750" eaLnBrk="1" hangingPunct="1">
              <a:lnSpc>
                <a:spcPct val="100000"/>
              </a:lnSpc>
              <a:spcBef>
                <a:spcPct val="20000"/>
              </a:spcBef>
              <a:buClr>
                <a:srgbClr val="000000"/>
              </a:buClr>
              <a:buSzPct val="100000"/>
              <a:buFont typeface="Times New Roman" pitchFamily="18" charset="0"/>
              <a:buChar char="–"/>
              <a:defRPr/>
            </a:pPr>
            <a:r>
              <a:rPr lang="en-GB" sz="2400" dirty="0" smtClean="0">
                <a:latin typeface="Arial" charset="0"/>
              </a:rPr>
              <a:t>executed 700 instructions per second</a:t>
            </a:r>
          </a:p>
          <a:p>
            <a:pPr marL="514350" indent="-457200" eaLnBrk="1" hangingPunct="1">
              <a:buSzPct val="100000"/>
              <a:defRPr/>
            </a:pPr>
            <a:r>
              <a:rPr lang="en-GB" b="1" dirty="0" smtClean="0">
                <a:solidFill>
                  <a:srgbClr val="A50021"/>
                </a:solidFill>
                <a:latin typeface="Arial"/>
                <a:cs typeface="Arial"/>
              </a:rPr>
              <a:t>ARM968, 2005:</a:t>
            </a:r>
          </a:p>
          <a:p>
            <a:pPr marL="742950" lvl="1" indent="-285750" eaLnBrk="1" hangingPunct="1">
              <a:lnSpc>
                <a:spcPct val="100000"/>
              </a:lnSpc>
              <a:spcBef>
                <a:spcPct val="20000"/>
              </a:spcBef>
              <a:buClr>
                <a:srgbClr val="000000"/>
              </a:buClr>
              <a:buSzPct val="100000"/>
              <a:buFont typeface="Times New Roman" pitchFamily="18" charset="0"/>
              <a:buChar char="–"/>
              <a:defRPr/>
            </a:pPr>
            <a:r>
              <a:rPr lang="en-GB" sz="2400" dirty="0" smtClean="0">
                <a:latin typeface="Arial" charset="0"/>
              </a:rPr>
              <a:t>fills 0.4mm</a:t>
            </a:r>
            <a:r>
              <a:rPr lang="en-GB" sz="2400" baseline="30000" dirty="0" smtClean="0">
                <a:latin typeface="Arial" charset="0"/>
              </a:rPr>
              <a:t>2</a:t>
            </a:r>
            <a:r>
              <a:rPr lang="en-GB" sz="2400" dirty="0" smtClean="0">
                <a:latin typeface="Arial" charset="0"/>
              </a:rPr>
              <a:t> of silicon (130nm)</a:t>
            </a:r>
          </a:p>
          <a:p>
            <a:pPr marL="742950" lvl="1" indent="-285750" eaLnBrk="1" hangingPunct="1">
              <a:lnSpc>
                <a:spcPct val="100000"/>
              </a:lnSpc>
              <a:spcBef>
                <a:spcPct val="20000"/>
              </a:spcBef>
              <a:buClr>
                <a:srgbClr val="000000"/>
              </a:buClr>
              <a:buSzPct val="100000"/>
              <a:buFont typeface="Times New Roman" pitchFamily="18" charset="0"/>
              <a:buChar char="–"/>
              <a:defRPr/>
            </a:pPr>
            <a:r>
              <a:rPr lang="en-GB" sz="2400" dirty="0" smtClean="0">
                <a:latin typeface="Arial" charset="0"/>
              </a:rPr>
              <a:t>uses 20 </a:t>
            </a:r>
            <a:r>
              <a:rPr lang="en-GB" sz="2400" dirty="0" err="1" smtClean="0">
                <a:latin typeface="Arial" charset="0"/>
              </a:rPr>
              <a:t>mW</a:t>
            </a:r>
            <a:r>
              <a:rPr lang="en-GB" sz="2400" dirty="0" smtClean="0">
                <a:latin typeface="Arial" charset="0"/>
              </a:rPr>
              <a:t> of electrical power</a:t>
            </a:r>
          </a:p>
          <a:p>
            <a:pPr marL="742950" lvl="1" indent="-285750" eaLnBrk="1" hangingPunct="1">
              <a:lnSpc>
                <a:spcPct val="100000"/>
              </a:lnSpc>
              <a:spcBef>
                <a:spcPct val="20000"/>
              </a:spcBef>
              <a:buClr>
                <a:srgbClr val="000000"/>
              </a:buClr>
              <a:buSzPct val="100000"/>
              <a:buFont typeface="Times New Roman" pitchFamily="18" charset="0"/>
              <a:buChar char="–"/>
              <a:defRPr/>
            </a:pPr>
            <a:r>
              <a:rPr lang="en-GB" sz="2400" dirty="0" smtClean="0">
                <a:latin typeface="Arial" charset="0"/>
              </a:rPr>
              <a:t>executes 200,000,000 instructions</a:t>
            </a:r>
            <a:br>
              <a:rPr lang="en-GB" sz="2400" dirty="0" smtClean="0">
                <a:latin typeface="Arial" charset="0"/>
              </a:rPr>
            </a:br>
            <a:r>
              <a:rPr lang="en-GB" sz="2400" dirty="0" smtClean="0">
                <a:latin typeface="Arial" charset="0"/>
              </a:rPr>
              <a:t>per second</a:t>
            </a:r>
          </a:p>
        </p:txBody>
      </p:sp>
      <p:pic>
        <p:nvPicPr>
          <p:cNvPr id="266244" name="Picture 4" descr="ssem08-2"/>
          <p:cNvPicPr>
            <a:picLocks noChangeAspect="1" noChangeArrowheads="1"/>
          </p:cNvPicPr>
          <p:nvPr/>
        </p:nvPicPr>
        <p:blipFill>
          <a:blip r:embed="rId3" cstate="print"/>
          <a:srcRect/>
          <a:stretch>
            <a:fillRect/>
          </a:stretch>
        </p:blipFill>
        <p:spPr bwMode="auto">
          <a:xfrm>
            <a:off x="6773531" y="1638940"/>
            <a:ext cx="2133600" cy="1454150"/>
          </a:xfrm>
          <a:prstGeom prst="rect">
            <a:avLst/>
          </a:prstGeom>
          <a:noFill/>
          <a:ln w="19050">
            <a:noFill/>
            <a:miter lim="800000"/>
            <a:headEnd/>
            <a:tailEnd/>
          </a:ln>
          <a:effectLst>
            <a:outerShdw dist="107763" dir="2700000" algn="ctr" rotWithShape="0">
              <a:srgbClr val="808080">
                <a:alpha val="50000"/>
              </a:srgbClr>
            </a:outerShdw>
          </a:effectLst>
        </p:spPr>
      </p:pic>
      <p:pic>
        <p:nvPicPr>
          <p:cNvPr id="266247" name="Picture 7" descr="ARM940T"/>
          <p:cNvPicPr>
            <a:picLocks noGrp="1" noChangeAspect="1" noChangeArrowheads="1"/>
          </p:cNvPicPr>
          <p:nvPr>
            <p:ph sz="half" idx="2"/>
          </p:nvPr>
        </p:nvPicPr>
        <p:blipFill>
          <a:blip r:embed="rId4" cstate="print"/>
          <a:srcRect/>
          <a:stretch>
            <a:fillRect/>
          </a:stretch>
        </p:blipFill>
        <p:spPr>
          <a:xfrm>
            <a:off x="6899559" y="4422680"/>
            <a:ext cx="2027238" cy="1270000"/>
          </a:xfrm>
          <a:ln w="19050">
            <a:noFill/>
            <a:miter lim="800000"/>
          </a:ln>
          <a:effectLst>
            <a:outerShdw dist="107763" dir="2700000" algn="ctr" rotWithShape="0">
              <a:srgbClr val="808080">
                <a:alpha val="50000"/>
              </a:srgbClr>
            </a:outerShdw>
          </a:effectLst>
        </p:spPr>
      </p:pic>
    </p:spTree>
    <p:extLst>
      <p:ext uri="{BB962C8B-B14F-4D97-AF65-F5344CB8AC3E}">
        <p14:creationId xmlns:p14="http://schemas.microsoft.com/office/powerpoint/2010/main" val="66402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4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624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624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624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6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ChangeArrowheads="1"/>
          </p:cNvSpPr>
          <p:nvPr>
            <p:ph type="title"/>
          </p:nvPr>
        </p:nvSpPr>
        <p:spPr>
          <a:xfrm>
            <a:off x="1591999" y="225545"/>
            <a:ext cx="6132512" cy="1000125"/>
          </a:xfrm>
        </p:spPr>
        <p:txBody>
          <a:bodyPr>
            <a:normAutofit/>
          </a:bodyPr>
          <a:lstStyle/>
          <a:p>
            <a:pPr eaLnBrk="1" hangingPunct="1">
              <a:defRPr/>
            </a:pPr>
            <a:r>
              <a:rPr lang="en-GB" sz="4800" dirty="0" smtClean="0"/>
              <a:t>Energy efficiency</a:t>
            </a:r>
          </a:p>
        </p:txBody>
      </p:sp>
      <p:sp>
        <p:nvSpPr>
          <p:cNvPr id="268291" name="Rectangle 3"/>
          <p:cNvSpPr>
            <a:spLocks noGrp="1" noChangeArrowheads="1"/>
          </p:cNvSpPr>
          <p:nvPr>
            <p:ph type="body" idx="1"/>
          </p:nvPr>
        </p:nvSpPr>
        <p:spPr>
          <a:xfrm>
            <a:off x="825500" y="1978925"/>
            <a:ext cx="5105400" cy="4080682"/>
          </a:xfrm>
        </p:spPr>
        <p:txBody>
          <a:bodyPr/>
          <a:lstStyle/>
          <a:p>
            <a:pPr eaLnBrk="1" hangingPunct="1">
              <a:buClr>
                <a:srgbClr val="A50021"/>
              </a:buClr>
              <a:defRPr/>
            </a:pPr>
            <a:r>
              <a:rPr lang="en-GB" b="1" dirty="0" smtClean="0">
                <a:solidFill>
                  <a:srgbClr val="A50021"/>
                </a:solidFill>
              </a:rPr>
              <a:t>Baby:</a:t>
            </a:r>
          </a:p>
          <a:p>
            <a:pPr lvl="1" eaLnBrk="1" hangingPunct="1">
              <a:defRPr/>
            </a:pPr>
            <a:r>
              <a:rPr lang="en-GB" dirty="0" smtClean="0"/>
              <a:t>5 Joules per instruction</a:t>
            </a:r>
          </a:p>
          <a:p>
            <a:pPr eaLnBrk="1" hangingPunct="1">
              <a:buClr>
                <a:srgbClr val="A50021"/>
              </a:buClr>
              <a:defRPr/>
            </a:pPr>
            <a:r>
              <a:rPr lang="en-GB" b="1" dirty="0" smtClean="0">
                <a:solidFill>
                  <a:srgbClr val="A50021"/>
                </a:solidFill>
              </a:rPr>
              <a:t>ARM968:</a:t>
            </a:r>
          </a:p>
          <a:p>
            <a:pPr lvl="1" eaLnBrk="1" hangingPunct="1">
              <a:defRPr/>
            </a:pPr>
            <a:r>
              <a:rPr lang="en-GB" dirty="0" smtClean="0"/>
              <a:t>100 </a:t>
            </a:r>
            <a:r>
              <a:rPr lang="en-GB" dirty="0" err="1" smtClean="0"/>
              <a:t>pico</a:t>
            </a:r>
            <a:r>
              <a:rPr lang="en-GB" dirty="0" smtClean="0"/>
              <a:t> Joules per instruction</a:t>
            </a:r>
          </a:p>
        </p:txBody>
      </p:sp>
      <p:pic>
        <p:nvPicPr>
          <p:cNvPr id="32772" name="Picture 4" descr="Joule"/>
          <p:cNvPicPr>
            <a:picLocks noChangeAspect="1" noChangeArrowheads="1"/>
          </p:cNvPicPr>
          <p:nvPr/>
        </p:nvPicPr>
        <p:blipFill>
          <a:blip r:embed="rId3" cstate="print"/>
          <a:srcRect/>
          <a:stretch>
            <a:fillRect/>
          </a:stretch>
        </p:blipFill>
        <p:spPr bwMode="auto">
          <a:xfrm>
            <a:off x="5975255" y="1844675"/>
            <a:ext cx="2890837" cy="2979738"/>
          </a:xfrm>
          <a:prstGeom prst="rect">
            <a:avLst/>
          </a:prstGeom>
          <a:noFill/>
          <a:ln w="9525">
            <a:noFill/>
            <a:miter lim="800000"/>
            <a:headEnd/>
            <a:tailEnd/>
          </a:ln>
        </p:spPr>
      </p:pic>
      <p:sp>
        <p:nvSpPr>
          <p:cNvPr id="32773" name="Text Box 5"/>
          <p:cNvSpPr txBox="1">
            <a:spLocks noChangeArrowheads="1"/>
          </p:cNvSpPr>
          <p:nvPr/>
        </p:nvSpPr>
        <p:spPr bwMode="auto">
          <a:xfrm>
            <a:off x="5970492" y="4953000"/>
            <a:ext cx="2971800" cy="822325"/>
          </a:xfrm>
          <a:prstGeom prst="rect">
            <a:avLst/>
          </a:prstGeom>
          <a:noFill/>
          <a:ln w="9525">
            <a:noFill/>
            <a:miter lim="800000"/>
            <a:headEnd/>
            <a:tailEnd/>
          </a:ln>
        </p:spPr>
        <p:txBody>
          <a:bodyPr>
            <a:spAutoFit/>
          </a:bodyPr>
          <a:lstStyle/>
          <a:p>
            <a:pPr algn="ctr" eaLnBrk="0" hangingPunct="0"/>
            <a:r>
              <a:rPr lang="en-GB" i="1">
                <a:solidFill>
                  <a:srgbClr val="000000"/>
                </a:solidFill>
              </a:rPr>
              <a:t>(James Prescott Joule born Salford, 1818)</a:t>
            </a:r>
          </a:p>
        </p:txBody>
      </p:sp>
    </p:spTree>
    <p:extLst>
      <p:ext uri="{BB962C8B-B14F-4D97-AF65-F5344CB8AC3E}">
        <p14:creationId xmlns:p14="http://schemas.microsoft.com/office/powerpoint/2010/main" val="222666509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ChangeArrowheads="1"/>
          </p:cNvSpPr>
          <p:nvPr>
            <p:ph type="title"/>
          </p:nvPr>
        </p:nvSpPr>
        <p:spPr>
          <a:xfrm>
            <a:off x="1591999" y="225545"/>
            <a:ext cx="6132512" cy="1000125"/>
          </a:xfrm>
        </p:spPr>
        <p:txBody>
          <a:bodyPr>
            <a:normAutofit/>
          </a:bodyPr>
          <a:lstStyle/>
          <a:p>
            <a:pPr eaLnBrk="1" hangingPunct="1">
              <a:defRPr/>
            </a:pPr>
            <a:r>
              <a:rPr lang="en-GB" sz="4800" dirty="0" smtClean="0"/>
              <a:t>Energy efficiency</a:t>
            </a:r>
          </a:p>
        </p:txBody>
      </p:sp>
      <p:sp>
        <p:nvSpPr>
          <p:cNvPr id="268291" name="Rectangle 3"/>
          <p:cNvSpPr>
            <a:spLocks noGrp="1" noChangeArrowheads="1"/>
          </p:cNvSpPr>
          <p:nvPr>
            <p:ph type="body" idx="1"/>
          </p:nvPr>
        </p:nvSpPr>
        <p:spPr>
          <a:xfrm>
            <a:off x="825500" y="1978925"/>
            <a:ext cx="5105400" cy="4080682"/>
          </a:xfrm>
        </p:spPr>
        <p:txBody>
          <a:bodyPr/>
          <a:lstStyle/>
          <a:p>
            <a:pPr eaLnBrk="1" hangingPunct="1">
              <a:buClr>
                <a:srgbClr val="A50021"/>
              </a:buClr>
              <a:defRPr/>
            </a:pPr>
            <a:r>
              <a:rPr lang="en-GB" b="1" dirty="0" smtClean="0">
                <a:solidFill>
                  <a:srgbClr val="A50021"/>
                </a:solidFill>
              </a:rPr>
              <a:t>Baby:</a:t>
            </a:r>
          </a:p>
          <a:p>
            <a:pPr lvl="1" eaLnBrk="1" hangingPunct="1">
              <a:defRPr/>
            </a:pPr>
            <a:r>
              <a:rPr lang="en-GB" dirty="0" smtClean="0"/>
              <a:t>5 Joules per instruction</a:t>
            </a:r>
          </a:p>
          <a:p>
            <a:pPr eaLnBrk="1" hangingPunct="1">
              <a:buClr>
                <a:srgbClr val="A50021"/>
              </a:buClr>
              <a:defRPr/>
            </a:pPr>
            <a:r>
              <a:rPr lang="en-GB" b="1" dirty="0" smtClean="0">
                <a:solidFill>
                  <a:srgbClr val="A50021"/>
                </a:solidFill>
              </a:rPr>
              <a:t>ARM968:</a:t>
            </a:r>
          </a:p>
          <a:p>
            <a:pPr lvl="1" eaLnBrk="1" hangingPunct="1">
              <a:defRPr/>
            </a:pPr>
            <a:r>
              <a:rPr lang="en-GB" dirty="0" smtClean="0"/>
              <a:t>0.000 000 000 1 Joules per instruction</a:t>
            </a:r>
          </a:p>
          <a:p>
            <a:pPr lvl="1" eaLnBrk="1" hangingPunct="1">
              <a:lnSpc>
                <a:spcPct val="130000"/>
              </a:lnSpc>
              <a:buFont typeface="Verdana" pitchFamily="34" charset="0"/>
              <a:buNone/>
              <a:defRPr/>
            </a:pPr>
            <a:r>
              <a:rPr lang="en-GB" sz="3600" b="1" i="1" u="sng" dirty="0" smtClean="0">
                <a:solidFill>
                  <a:srgbClr val="A50021"/>
                </a:solidFill>
              </a:rPr>
              <a:t>50,000,000,000</a:t>
            </a:r>
            <a:r>
              <a:rPr lang="en-GB" u="sng" dirty="0" smtClean="0">
                <a:solidFill>
                  <a:srgbClr val="A50021"/>
                </a:solidFill>
              </a:rPr>
              <a:t> </a:t>
            </a:r>
            <a:r>
              <a:rPr lang="en-GB" dirty="0" smtClean="0">
                <a:solidFill>
                  <a:srgbClr val="A50021"/>
                </a:solidFill>
              </a:rPr>
              <a:t> </a:t>
            </a:r>
            <a:r>
              <a:rPr lang="en-GB" dirty="0" smtClean="0"/>
              <a:t>times better than Baby!</a:t>
            </a:r>
          </a:p>
        </p:txBody>
      </p:sp>
      <p:pic>
        <p:nvPicPr>
          <p:cNvPr id="32772" name="Picture 4" descr="Joule"/>
          <p:cNvPicPr>
            <a:picLocks noChangeAspect="1" noChangeArrowheads="1"/>
          </p:cNvPicPr>
          <p:nvPr/>
        </p:nvPicPr>
        <p:blipFill>
          <a:blip r:embed="rId3" cstate="print"/>
          <a:srcRect/>
          <a:stretch>
            <a:fillRect/>
          </a:stretch>
        </p:blipFill>
        <p:spPr bwMode="auto">
          <a:xfrm>
            <a:off x="5975255" y="1844675"/>
            <a:ext cx="2890837" cy="2979738"/>
          </a:xfrm>
          <a:prstGeom prst="rect">
            <a:avLst/>
          </a:prstGeom>
          <a:noFill/>
          <a:ln w="9525">
            <a:noFill/>
            <a:miter lim="800000"/>
            <a:headEnd/>
            <a:tailEnd/>
          </a:ln>
        </p:spPr>
      </p:pic>
      <p:sp>
        <p:nvSpPr>
          <p:cNvPr id="32773" name="Text Box 5"/>
          <p:cNvSpPr txBox="1">
            <a:spLocks noChangeArrowheads="1"/>
          </p:cNvSpPr>
          <p:nvPr/>
        </p:nvSpPr>
        <p:spPr bwMode="auto">
          <a:xfrm>
            <a:off x="5970492" y="4953000"/>
            <a:ext cx="2971800" cy="822325"/>
          </a:xfrm>
          <a:prstGeom prst="rect">
            <a:avLst/>
          </a:prstGeom>
          <a:noFill/>
          <a:ln w="9525">
            <a:noFill/>
            <a:miter lim="800000"/>
            <a:headEnd/>
            <a:tailEnd/>
          </a:ln>
        </p:spPr>
        <p:txBody>
          <a:bodyPr>
            <a:spAutoFit/>
          </a:bodyPr>
          <a:lstStyle/>
          <a:p>
            <a:pPr algn="ctr" eaLnBrk="0" hangingPunct="0"/>
            <a:r>
              <a:rPr lang="en-GB" i="1">
                <a:solidFill>
                  <a:srgbClr val="000000"/>
                </a:solidFill>
              </a:rPr>
              <a:t>(James Prescott Joule born Salford, 1818)</a:t>
            </a:r>
          </a:p>
        </p:txBody>
      </p:sp>
    </p:spTree>
    <p:extLst>
      <p:ext uri="{BB962C8B-B14F-4D97-AF65-F5344CB8AC3E}">
        <p14:creationId xmlns:p14="http://schemas.microsoft.com/office/powerpoint/2010/main" val="22794824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82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a:xfrm>
            <a:off x="388471" y="237900"/>
            <a:ext cx="8411882" cy="952500"/>
          </a:xfrm>
        </p:spPr>
        <p:txBody>
          <a:bodyPr>
            <a:normAutofit/>
          </a:bodyPr>
          <a:lstStyle/>
          <a:p>
            <a:pPr eaLnBrk="1" hangingPunct="1">
              <a:defRPr/>
            </a:pPr>
            <a:r>
              <a:rPr lang="en-GB" dirty="0" smtClean="0"/>
              <a:t>10 more years of progress</a:t>
            </a:r>
          </a:p>
        </p:txBody>
      </p:sp>
      <p:sp>
        <p:nvSpPr>
          <p:cNvPr id="266243" name="Rectangle 3"/>
          <p:cNvSpPr>
            <a:spLocks noGrp="1" noChangeArrowheads="1"/>
          </p:cNvSpPr>
          <p:nvPr>
            <p:ph type="body" sz="half" idx="1"/>
          </p:nvPr>
        </p:nvSpPr>
        <p:spPr>
          <a:xfrm>
            <a:off x="479612" y="1470212"/>
            <a:ext cx="7902388" cy="4285397"/>
          </a:xfrm>
        </p:spPr>
        <p:txBody>
          <a:bodyPr/>
          <a:lstStyle/>
          <a:p>
            <a:pPr eaLnBrk="1" hangingPunct="1">
              <a:lnSpc>
                <a:spcPct val="100000"/>
              </a:lnSpc>
              <a:spcBef>
                <a:spcPct val="20000"/>
              </a:spcBef>
              <a:buSzPct val="100000"/>
              <a:buFont typeface="Wingdings" charset="2"/>
              <a:buChar char="§"/>
              <a:defRPr/>
            </a:pPr>
            <a:r>
              <a:rPr lang="en-GB" sz="2400" b="1" dirty="0" smtClean="0">
                <a:solidFill>
                  <a:srgbClr val="A50021"/>
                </a:solidFill>
                <a:latin typeface="Arial"/>
                <a:cs typeface="Arial"/>
              </a:rPr>
              <a:t>Baby, 1948:</a:t>
            </a:r>
          </a:p>
          <a:p>
            <a:pPr marL="742950" lvl="1" indent="-285750" eaLnBrk="1" hangingPunct="1">
              <a:lnSpc>
                <a:spcPct val="100000"/>
              </a:lnSpc>
              <a:spcBef>
                <a:spcPct val="20000"/>
              </a:spcBef>
              <a:buClr>
                <a:srgbClr val="000000"/>
              </a:buClr>
              <a:buSzPct val="100000"/>
              <a:buFont typeface="Times New Roman" pitchFamily="18" charset="0"/>
              <a:buChar char="–"/>
              <a:defRPr/>
            </a:pPr>
            <a:r>
              <a:rPr lang="en-GB" sz="1800" dirty="0" smtClean="0">
                <a:latin typeface="Arial" charset="0"/>
              </a:rPr>
              <a:t>filled a medium-sized room</a:t>
            </a:r>
          </a:p>
          <a:p>
            <a:pPr marL="742950" lvl="1" indent="-285750" eaLnBrk="1" hangingPunct="1">
              <a:lnSpc>
                <a:spcPct val="100000"/>
              </a:lnSpc>
              <a:spcBef>
                <a:spcPct val="20000"/>
              </a:spcBef>
              <a:buClr>
                <a:srgbClr val="000000"/>
              </a:buClr>
              <a:buSzPct val="100000"/>
              <a:buFont typeface="Times New Roman" pitchFamily="18" charset="0"/>
              <a:buChar char="–"/>
              <a:defRPr/>
            </a:pPr>
            <a:r>
              <a:rPr lang="en-GB" sz="1800" dirty="0" smtClean="0">
                <a:latin typeface="Arial" charset="0"/>
              </a:rPr>
              <a:t>used 3.5 kW of electrical power</a:t>
            </a:r>
          </a:p>
          <a:p>
            <a:pPr marL="742950" lvl="1" indent="-285750" eaLnBrk="1" hangingPunct="1">
              <a:lnSpc>
                <a:spcPct val="100000"/>
              </a:lnSpc>
              <a:spcBef>
                <a:spcPct val="20000"/>
              </a:spcBef>
              <a:buClr>
                <a:srgbClr val="000000"/>
              </a:buClr>
              <a:buSzPct val="100000"/>
              <a:buFont typeface="Times New Roman" pitchFamily="18" charset="0"/>
              <a:buChar char="–"/>
              <a:defRPr/>
            </a:pPr>
            <a:r>
              <a:rPr lang="en-GB" sz="1800" dirty="0" smtClean="0">
                <a:latin typeface="Arial" charset="0"/>
              </a:rPr>
              <a:t>executed 700 instructions per second</a:t>
            </a:r>
          </a:p>
          <a:p>
            <a:pPr marL="400050" eaLnBrk="1" hangingPunct="1">
              <a:buSzPct val="100000"/>
              <a:defRPr/>
            </a:pPr>
            <a:r>
              <a:rPr lang="en-GB" sz="2400" b="1" dirty="0" smtClean="0">
                <a:solidFill>
                  <a:srgbClr val="A50021"/>
                </a:solidFill>
                <a:latin typeface="Arial"/>
                <a:cs typeface="Arial"/>
              </a:rPr>
              <a:t>ARM968, 2005</a:t>
            </a:r>
          </a:p>
          <a:p>
            <a:pPr marL="742950" lvl="1" indent="-285750" eaLnBrk="1" hangingPunct="1">
              <a:lnSpc>
                <a:spcPct val="100000"/>
              </a:lnSpc>
              <a:spcBef>
                <a:spcPct val="20000"/>
              </a:spcBef>
              <a:buClr>
                <a:srgbClr val="000000"/>
              </a:buClr>
              <a:buSzPct val="100000"/>
              <a:buFont typeface="Times New Roman" pitchFamily="18" charset="0"/>
              <a:buChar char="–"/>
              <a:defRPr/>
            </a:pPr>
            <a:r>
              <a:rPr lang="en-GB" sz="1800" dirty="0" smtClean="0">
                <a:latin typeface="Arial" charset="0"/>
              </a:rPr>
              <a:t>fills 0.4mm</a:t>
            </a:r>
            <a:r>
              <a:rPr lang="en-GB" sz="1800" baseline="30000" dirty="0" smtClean="0">
                <a:latin typeface="Arial" charset="0"/>
              </a:rPr>
              <a:t>2</a:t>
            </a:r>
            <a:r>
              <a:rPr lang="en-GB" sz="1800" dirty="0" smtClean="0">
                <a:latin typeface="Arial" charset="0"/>
              </a:rPr>
              <a:t> of silicon (130nm)</a:t>
            </a:r>
          </a:p>
          <a:p>
            <a:pPr marL="742950" lvl="1" indent="-285750" eaLnBrk="1" hangingPunct="1">
              <a:lnSpc>
                <a:spcPct val="100000"/>
              </a:lnSpc>
              <a:spcBef>
                <a:spcPct val="20000"/>
              </a:spcBef>
              <a:buClr>
                <a:srgbClr val="000000"/>
              </a:buClr>
              <a:buSzPct val="100000"/>
              <a:buFont typeface="Times New Roman" pitchFamily="18" charset="0"/>
              <a:buChar char="–"/>
              <a:defRPr/>
            </a:pPr>
            <a:r>
              <a:rPr lang="en-GB" sz="1800" dirty="0" smtClean="0">
                <a:latin typeface="Arial" charset="0"/>
              </a:rPr>
              <a:t>uses 20 </a:t>
            </a:r>
            <a:r>
              <a:rPr lang="en-GB" sz="1800" dirty="0" err="1" smtClean="0">
                <a:latin typeface="Arial" charset="0"/>
              </a:rPr>
              <a:t>mW</a:t>
            </a:r>
            <a:r>
              <a:rPr lang="en-GB" sz="1800" dirty="0" smtClean="0">
                <a:latin typeface="Arial" charset="0"/>
              </a:rPr>
              <a:t> of electrical power</a:t>
            </a:r>
          </a:p>
          <a:p>
            <a:pPr marL="742950" lvl="1" indent="-285750" eaLnBrk="1" hangingPunct="1">
              <a:lnSpc>
                <a:spcPct val="100000"/>
              </a:lnSpc>
              <a:spcBef>
                <a:spcPct val="20000"/>
              </a:spcBef>
              <a:buClr>
                <a:srgbClr val="000000"/>
              </a:buClr>
              <a:buSzPct val="100000"/>
              <a:buFont typeface="Times New Roman" pitchFamily="18" charset="0"/>
              <a:buChar char="–"/>
              <a:defRPr/>
            </a:pPr>
            <a:r>
              <a:rPr lang="en-GB" sz="1800" dirty="0" smtClean="0">
                <a:latin typeface="Arial" charset="0"/>
              </a:rPr>
              <a:t>executes 200,000,000 instructions</a:t>
            </a:r>
            <a:r>
              <a:rPr lang="en-GB" sz="1800" dirty="0">
                <a:latin typeface="Arial" charset="0"/>
              </a:rPr>
              <a:t> </a:t>
            </a:r>
            <a:r>
              <a:rPr lang="en-GB" sz="1800" dirty="0" smtClean="0">
                <a:latin typeface="Arial" charset="0"/>
              </a:rPr>
              <a:t>per second</a:t>
            </a:r>
          </a:p>
          <a:p>
            <a:pPr marL="400050" eaLnBrk="1" hangingPunct="1">
              <a:buSzPct val="100000"/>
              <a:defRPr/>
            </a:pPr>
            <a:r>
              <a:rPr lang="en-GB" sz="2400" b="1" dirty="0" smtClean="0">
                <a:solidFill>
                  <a:srgbClr val="A50021"/>
                </a:solidFill>
                <a:latin typeface="Arial" charset="0"/>
              </a:rPr>
              <a:t>ARM </a:t>
            </a:r>
            <a:r>
              <a:rPr lang="en-GB" sz="2400" b="1" dirty="0">
                <a:solidFill>
                  <a:srgbClr val="A50021"/>
                </a:solidFill>
                <a:latin typeface="Arial" charset="0"/>
              </a:rPr>
              <a:t>Cortex-</a:t>
            </a:r>
            <a:r>
              <a:rPr lang="en-GB" sz="2400" b="1" dirty="0" smtClean="0">
                <a:solidFill>
                  <a:srgbClr val="A50021"/>
                </a:solidFill>
                <a:latin typeface="Arial" charset="0"/>
              </a:rPr>
              <a:t>A35, 2015</a:t>
            </a:r>
          </a:p>
          <a:p>
            <a:pPr lvl="1" eaLnBrk="1" hangingPunct="1">
              <a:buClr>
                <a:srgbClr val="000000"/>
              </a:buClr>
              <a:buSzPct val="100000"/>
              <a:buFont typeface="Times New Roman" pitchFamily="18" charset="0"/>
              <a:buChar char="–"/>
              <a:defRPr/>
            </a:pPr>
            <a:r>
              <a:rPr lang="en-GB" sz="1800" dirty="0" smtClean="0">
                <a:latin typeface="Arial" charset="0"/>
              </a:rPr>
              <a:t>smallest area configuration &lt;0.25mm</a:t>
            </a:r>
            <a:r>
              <a:rPr lang="en-GB" sz="1800" baseline="30000" dirty="0" smtClean="0">
                <a:latin typeface="Arial" charset="0"/>
              </a:rPr>
              <a:t>2</a:t>
            </a:r>
            <a:r>
              <a:rPr lang="en-GB" sz="1800" dirty="0" smtClean="0">
                <a:latin typeface="Arial" charset="0"/>
              </a:rPr>
              <a:t>  </a:t>
            </a:r>
          </a:p>
          <a:p>
            <a:pPr lvl="1" eaLnBrk="1" hangingPunct="1">
              <a:buClr>
                <a:srgbClr val="000000"/>
              </a:buClr>
              <a:buSzPct val="100000"/>
              <a:buFont typeface="Times New Roman" pitchFamily="18" charset="0"/>
              <a:buChar char="–"/>
              <a:defRPr/>
            </a:pPr>
            <a:r>
              <a:rPr lang="en-GB" sz="1800" dirty="0" smtClean="0">
                <a:latin typeface="Arial" charset="0"/>
              </a:rPr>
              <a:t>uses less than 4 </a:t>
            </a:r>
            <a:r>
              <a:rPr lang="en-GB" sz="1800" dirty="0" err="1" smtClean="0">
                <a:latin typeface="Arial" charset="0"/>
              </a:rPr>
              <a:t>mW</a:t>
            </a:r>
            <a:r>
              <a:rPr lang="en-GB" sz="1800" dirty="0" smtClean="0">
                <a:latin typeface="Arial" charset="0"/>
              </a:rPr>
              <a:t> of electrical power at 100 MHz</a:t>
            </a:r>
          </a:p>
          <a:p>
            <a:pPr lvl="1" eaLnBrk="1" hangingPunct="1">
              <a:buClr>
                <a:srgbClr val="000000"/>
              </a:buClr>
              <a:buSzPct val="100000"/>
              <a:buFont typeface="Times New Roman" pitchFamily="18" charset="0"/>
              <a:buChar char="–"/>
              <a:defRPr/>
            </a:pPr>
            <a:r>
              <a:rPr lang="en-GB" sz="1800" dirty="0" smtClean="0">
                <a:latin typeface="Arial" charset="0"/>
              </a:rPr>
              <a:t>executes ~210,000,000 instructions per second</a:t>
            </a:r>
          </a:p>
        </p:txBody>
      </p:sp>
      <p:pic>
        <p:nvPicPr>
          <p:cNvPr id="266244" name="Picture 4" descr="ssem08-2"/>
          <p:cNvPicPr>
            <a:picLocks noChangeAspect="1" noChangeArrowheads="1"/>
          </p:cNvPicPr>
          <p:nvPr/>
        </p:nvPicPr>
        <p:blipFill>
          <a:blip r:embed="rId3" cstate="print"/>
          <a:srcRect/>
          <a:stretch>
            <a:fillRect/>
          </a:stretch>
        </p:blipFill>
        <p:spPr bwMode="auto">
          <a:xfrm>
            <a:off x="6962588" y="1489528"/>
            <a:ext cx="1869838" cy="1274384"/>
          </a:xfrm>
          <a:prstGeom prst="rect">
            <a:avLst/>
          </a:prstGeom>
          <a:noFill/>
          <a:ln w="19050">
            <a:noFill/>
            <a:miter lim="800000"/>
            <a:headEnd/>
            <a:tailEnd/>
          </a:ln>
          <a:effectLst>
            <a:outerShdw dist="107763" dir="2700000" algn="ctr" rotWithShape="0">
              <a:srgbClr val="808080">
                <a:alpha val="50000"/>
              </a:srgbClr>
            </a:outerShdw>
          </a:effectLst>
        </p:spPr>
      </p:pic>
      <p:pic>
        <p:nvPicPr>
          <p:cNvPr id="266247" name="Picture 7" descr="ARM940T"/>
          <p:cNvPicPr>
            <a:picLocks noGrp="1" noChangeAspect="1" noChangeArrowheads="1"/>
          </p:cNvPicPr>
          <p:nvPr>
            <p:ph sz="half" idx="2"/>
          </p:nvPr>
        </p:nvPicPr>
        <p:blipFill>
          <a:blip r:embed="rId4" cstate="print"/>
          <a:srcRect/>
          <a:stretch>
            <a:fillRect/>
          </a:stretch>
        </p:blipFill>
        <p:spPr>
          <a:xfrm>
            <a:off x="7067176" y="3048093"/>
            <a:ext cx="1769973" cy="1108832"/>
          </a:xfrm>
          <a:ln w="19050">
            <a:noFill/>
            <a:miter lim="800000"/>
          </a:ln>
          <a:effectLst>
            <a:outerShdw dist="107763" dir="2700000" algn="ctr" rotWithShape="0">
              <a:srgbClr val="808080">
                <a:alpha val="50000"/>
              </a:srgbClr>
            </a:outerShdw>
          </a:effectLst>
        </p:spPr>
      </p:pic>
      <p:pic>
        <p:nvPicPr>
          <p:cNvPr id="2" name="Picture 1"/>
          <p:cNvPicPr>
            <a:picLocks noChangeAspect="1"/>
          </p:cNvPicPr>
          <p:nvPr/>
        </p:nvPicPr>
        <p:blipFill>
          <a:blip r:embed="rId5"/>
          <a:stretch>
            <a:fillRect/>
          </a:stretch>
        </p:blipFill>
        <p:spPr>
          <a:xfrm>
            <a:off x="6774606" y="4497296"/>
            <a:ext cx="2107175" cy="1402229"/>
          </a:xfrm>
          <a:prstGeom prst="rect">
            <a:avLst/>
          </a:prstGeom>
          <a:effectLst>
            <a:outerShdw dist="107823" dir="2700000" algn="tl" rotWithShape="0">
              <a:schemeClr val="bg2">
                <a:alpha val="50000"/>
              </a:schemeClr>
            </a:outerShdw>
          </a:effectLst>
        </p:spPr>
      </p:pic>
    </p:spTree>
    <p:extLst>
      <p:ext uri="{BB962C8B-B14F-4D97-AF65-F5344CB8AC3E}">
        <p14:creationId xmlns:p14="http://schemas.microsoft.com/office/powerpoint/2010/main" val="25486773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4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624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624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6243">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p:nvPr>
        </p:nvSpPr>
        <p:spPr>
          <a:xfrm>
            <a:off x="457200" y="1604520"/>
            <a:ext cx="8469086" cy="4796280"/>
          </a:xfrm>
        </p:spPr>
        <p:txBody>
          <a:bodyPr/>
          <a:lstStyle/>
          <a:p>
            <a:pPr>
              <a:buClr>
                <a:srgbClr val="1FC634"/>
              </a:buClr>
            </a:pPr>
            <a:r>
              <a:rPr lang="en-US" dirty="0" smtClean="0">
                <a:latin typeface="+mn-lt"/>
              </a:rPr>
              <a:t>Power management largely in domain of Hardware Design</a:t>
            </a:r>
          </a:p>
          <a:p>
            <a:pPr lvl="1" eaLnBrk="1" hangingPunct="1"/>
            <a:r>
              <a:rPr lang="en-GB" sz="2400" dirty="0" smtClean="0"/>
              <a:t>Considerations to minimize/optimize </a:t>
            </a:r>
          </a:p>
          <a:p>
            <a:pPr lvl="2" eaLnBrk="1" hangingPunct="1">
              <a:buFontTx/>
              <a:buChar char="–"/>
            </a:pPr>
            <a:r>
              <a:rPr lang="en-GB" sz="2000" dirty="0" smtClean="0"/>
              <a:t>Dynamic (switching) and static (leakage) power</a:t>
            </a:r>
          </a:p>
          <a:p>
            <a:pPr lvl="1" eaLnBrk="1" hangingPunct="1"/>
            <a:r>
              <a:rPr lang="en-GB" sz="2400" dirty="0" smtClean="0"/>
              <a:t>On-chip power management</a:t>
            </a:r>
          </a:p>
          <a:p>
            <a:pPr lvl="2" eaLnBrk="1" hangingPunct="1">
              <a:buFontTx/>
              <a:buChar char="–"/>
            </a:pPr>
            <a:r>
              <a:rPr lang="en-GB" sz="2000" dirty="0" smtClean="0"/>
              <a:t>Modes</a:t>
            </a:r>
            <a:r>
              <a:rPr lang="en-GB" sz="2000" dirty="0"/>
              <a:t>: on, standby, suspend, sleep, </a:t>
            </a:r>
            <a:r>
              <a:rPr lang="en-GB" sz="2000" dirty="0" smtClean="0"/>
              <a:t>off</a:t>
            </a:r>
            <a:endParaRPr lang="en-GB" sz="2400" dirty="0" smtClean="0"/>
          </a:p>
          <a:p>
            <a:pPr>
              <a:buClr>
                <a:srgbClr val="1FC634"/>
              </a:buClr>
            </a:pPr>
            <a:r>
              <a:rPr lang="en-GB" dirty="0">
                <a:latin typeface="+mn-lt"/>
              </a:rPr>
              <a:t>D</a:t>
            </a:r>
            <a:r>
              <a:rPr lang="en-GB" dirty="0" smtClean="0">
                <a:latin typeface="+mn-lt"/>
              </a:rPr>
              <a:t>evelopment of low power electronics</a:t>
            </a:r>
            <a:endParaRPr lang="en-GB" dirty="0" smtClean="0">
              <a:solidFill>
                <a:srgbClr val="A50021"/>
              </a:solidFill>
              <a:latin typeface="+mn-lt"/>
            </a:endParaRPr>
          </a:p>
          <a:p>
            <a:pPr>
              <a:spcBef>
                <a:spcPts val="3000"/>
              </a:spcBef>
              <a:buNone/>
            </a:pPr>
            <a:r>
              <a:rPr lang="en-GB" b="1" dirty="0" smtClean="0">
                <a:solidFill>
                  <a:srgbClr val="1FC634"/>
                </a:solidFill>
                <a:latin typeface="+mn-lt"/>
              </a:rPr>
              <a:t>Where can the greatest savings be made?</a:t>
            </a:r>
          </a:p>
        </p:txBody>
      </p:sp>
      <p:sp>
        <p:nvSpPr>
          <p:cNvPr id="3" name="Title 2"/>
          <p:cNvSpPr>
            <a:spLocks noGrp="1"/>
          </p:cNvSpPr>
          <p:nvPr>
            <p:ph type="title" idx="10"/>
          </p:nvPr>
        </p:nvSpPr>
        <p:spPr/>
        <p:txBody>
          <a:bodyPr/>
          <a:lstStyle/>
          <a:p>
            <a:r>
              <a:rPr lang="en-GB" dirty="0" smtClean="0">
                <a:solidFill>
                  <a:srgbClr val="1FC634"/>
                </a:solidFill>
                <a:latin typeface="+mj-lt"/>
              </a:rPr>
              <a:t>Hardware Design</a:t>
            </a:r>
            <a:endParaRPr lang="en-GB" dirty="0">
              <a:solidFill>
                <a:srgbClr val="1FC634"/>
              </a:solidFill>
              <a:latin typeface="+mj-lt"/>
            </a:endParaRPr>
          </a:p>
        </p:txBody>
      </p:sp>
      <p:cxnSp>
        <p:nvCxnSpPr>
          <p:cNvPr id="4" name="Straight Connector 3"/>
          <p:cNvCxnSpPr/>
          <p:nvPr/>
        </p:nvCxnSpPr>
        <p:spPr bwMode="auto">
          <a:xfrm flipV="1">
            <a:off x="0" y="1270077"/>
            <a:ext cx="9144000" cy="1"/>
          </a:xfrm>
          <a:prstGeom prst="line">
            <a:avLst/>
          </a:prstGeom>
          <a:noFill/>
          <a:ln w="38100" cap="flat" cmpd="sng" algn="ctr">
            <a:solidFill>
              <a:srgbClr val="1FC634"/>
            </a:solidFill>
            <a:prstDash val="solid"/>
            <a:round/>
            <a:headEnd type="none" w="med" len="med"/>
            <a:tailEnd type="none" w="med" len="med"/>
          </a:ln>
          <a:effectLst/>
        </p:spPr>
      </p:cxnSp>
    </p:spTree>
    <p:extLst>
      <p:ext uri="{BB962C8B-B14F-4D97-AF65-F5344CB8AC3E}">
        <p14:creationId xmlns:p14="http://schemas.microsoft.com/office/powerpoint/2010/main" val="28446547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p:cNvSpPr>
            <a:spLocks noGrp="1"/>
          </p:cNvSpPr>
          <p:nvPr>
            <p:ph type="title"/>
          </p:nvPr>
        </p:nvSpPr>
        <p:spPr>
          <a:xfrm>
            <a:off x="336550" y="274638"/>
            <a:ext cx="8470900" cy="922337"/>
          </a:xfrm>
        </p:spPr>
        <p:txBody>
          <a:bodyPr/>
          <a:lstStyle/>
          <a:p>
            <a:r>
              <a:rPr lang="en-GB" dirty="0" smtClean="0"/>
              <a:t>Greater Savings at Higher Levels</a:t>
            </a:r>
          </a:p>
        </p:txBody>
      </p:sp>
      <p:pic>
        <p:nvPicPr>
          <p:cNvPr id="7" name="Picture 6" descr="Screen Shot 2015-04-28 at 08.10.4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964" y="1804847"/>
            <a:ext cx="8475274" cy="3737212"/>
          </a:xfrm>
          <a:prstGeom prst="rect">
            <a:avLst/>
          </a:prstGeom>
        </p:spPr>
      </p:pic>
      <p:cxnSp>
        <p:nvCxnSpPr>
          <p:cNvPr id="4" name="Straight Connector 3"/>
          <p:cNvCxnSpPr/>
          <p:nvPr/>
        </p:nvCxnSpPr>
        <p:spPr bwMode="auto">
          <a:xfrm flipV="1">
            <a:off x="0" y="1270077"/>
            <a:ext cx="9144000" cy="1"/>
          </a:xfrm>
          <a:prstGeom prst="line">
            <a:avLst/>
          </a:prstGeom>
          <a:noFill/>
          <a:ln w="38100" cap="flat" cmpd="sng" algn="ctr">
            <a:solidFill>
              <a:srgbClr val="A50021"/>
            </a:solidFill>
            <a:prstDash val="solid"/>
            <a:round/>
            <a:headEnd type="none" w="med" len="med"/>
            <a:tailEnd type="none" w="med" len="med"/>
          </a:ln>
          <a:effectLst/>
        </p:spPr>
      </p:cxnSp>
    </p:spTree>
    <p:extLst>
      <p:ext uri="{BB962C8B-B14F-4D97-AF65-F5344CB8AC3E}">
        <p14:creationId xmlns:p14="http://schemas.microsoft.com/office/powerpoint/2010/main" val="137376201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bwMode="auto">
          <a:xfrm>
            <a:off x="1733550" y="274638"/>
            <a:ext cx="6953250" cy="922337"/>
          </a:xfrm>
          <a:noFill/>
          <a:ln>
            <a:miter lim="800000"/>
            <a:headEnd/>
            <a:tailEnd/>
          </a:ln>
        </p:spPr>
        <p:txBody>
          <a:bodyPr vert="horz" wrap="square" lIns="91440" tIns="45720" rIns="91440" bIns="45720" numCol="1" anchorCtr="0" compatLnSpc="1">
            <a:prstTxWarp prst="textNoShape">
              <a:avLst/>
            </a:prstTxWarp>
          </a:bodyPr>
          <a:lstStyle/>
          <a:p>
            <a:endParaRPr lang="en-GB" smtClean="0"/>
          </a:p>
        </p:txBody>
      </p:sp>
      <p:pic>
        <p:nvPicPr>
          <p:cNvPr id="58371" name="Picture 2"/>
          <p:cNvPicPr>
            <a:picLocks noGrp="1" noChangeAspect="1" noChangeArrowheads="1"/>
          </p:cNvPicPr>
          <p:nvPr>
            <p:ph idx="1"/>
          </p:nvPr>
        </p:nvPicPr>
        <p:blipFill>
          <a:blip r:embed="rId3" cstate="print"/>
          <a:srcRect/>
          <a:stretch>
            <a:fillRect/>
          </a:stretch>
        </p:blipFill>
        <p:spPr bwMode="auto">
          <a:xfrm>
            <a:off x="0" y="0"/>
            <a:ext cx="9144000" cy="6858000"/>
          </a:xfrm>
        </p:spPr>
      </p:pic>
      <p:sp>
        <p:nvSpPr>
          <p:cNvPr id="6" name="Oval 5"/>
          <p:cNvSpPr>
            <a:spLocks noChangeArrowheads="1"/>
          </p:cNvSpPr>
          <p:nvPr/>
        </p:nvSpPr>
        <p:spPr bwMode="auto">
          <a:xfrm>
            <a:off x="195263" y="5311775"/>
            <a:ext cx="2266950" cy="900113"/>
          </a:xfrm>
          <a:prstGeom prst="ellipse">
            <a:avLst/>
          </a:prstGeom>
          <a:noFill/>
          <a:ln w="19050" algn="ctr">
            <a:solidFill>
              <a:srgbClr val="A50021"/>
            </a:solidFill>
            <a:round/>
            <a:headEnd/>
            <a:tailEnd/>
          </a:ln>
        </p:spPr>
        <p:txBody>
          <a:bodyPr>
            <a:spAutoFit/>
          </a:bodyPr>
          <a:lstStyle/>
          <a:p>
            <a:pPr>
              <a:spcBef>
                <a:spcPct val="50000"/>
              </a:spcBef>
            </a:pPr>
            <a:endParaRPr lang="en-GB">
              <a:cs typeface="DejaVu Sans" pitchFamily="34" charset="0"/>
            </a:endParaRPr>
          </a:p>
        </p:txBody>
      </p:sp>
      <p:sp>
        <p:nvSpPr>
          <p:cNvPr id="7" name="Oval 6"/>
          <p:cNvSpPr>
            <a:spLocks noChangeArrowheads="1"/>
          </p:cNvSpPr>
          <p:nvPr/>
        </p:nvSpPr>
        <p:spPr bwMode="auto">
          <a:xfrm>
            <a:off x="2260600" y="6108700"/>
            <a:ext cx="2311400" cy="519113"/>
          </a:xfrm>
          <a:prstGeom prst="ellipse">
            <a:avLst/>
          </a:prstGeom>
          <a:noFill/>
          <a:ln w="19050" algn="ctr">
            <a:solidFill>
              <a:srgbClr val="A50021"/>
            </a:solidFill>
            <a:round/>
            <a:headEnd/>
            <a:tailEnd/>
          </a:ln>
        </p:spPr>
        <p:txBody>
          <a:bodyPr>
            <a:spAutoFit/>
          </a:bodyPr>
          <a:lstStyle/>
          <a:p>
            <a:pPr>
              <a:spcBef>
                <a:spcPct val="50000"/>
              </a:spcBef>
            </a:pPr>
            <a:endParaRPr lang="en-GB">
              <a:cs typeface="DejaVu Sans" pitchFamily="34" charset="0"/>
            </a:endParaRPr>
          </a:p>
        </p:txBody>
      </p:sp>
      <p:sp>
        <p:nvSpPr>
          <p:cNvPr id="8" name="Oval 7"/>
          <p:cNvSpPr>
            <a:spLocks noChangeArrowheads="1"/>
          </p:cNvSpPr>
          <p:nvPr/>
        </p:nvSpPr>
        <p:spPr bwMode="auto">
          <a:xfrm>
            <a:off x="4500563" y="6134100"/>
            <a:ext cx="2362200" cy="519113"/>
          </a:xfrm>
          <a:prstGeom prst="ellipse">
            <a:avLst/>
          </a:prstGeom>
          <a:noFill/>
          <a:ln w="19050" algn="ctr">
            <a:solidFill>
              <a:srgbClr val="A50021"/>
            </a:solidFill>
            <a:round/>
            <a:headEnd/>
            <a:tailEnd/>
          </a:ln>
        </p:spPr>
        <p:txBody>
          <a:bodyPr>
            <a:spAutoFit/>
          </a:bodyPr>
          <a:lstStyle/>
          <a:p>
            <a:pPr>
              <a:spcBef>
                <a:spcPct val="50000"/>
              </a:spcBef>
            </a:pPr>
            <a:endParaRPr lang="en-GB">
              <a:cs typeface="DejaVu Sans" pitchFamily="34" charset="0"/>
            </a:endParaRPr>
          </a:p>
        </p:txBody>
      </p:sp>
      <p:sp>
        <p:nvSpPr>
          <p:cNvPr id="9" name="Oval 8"/>
          <p:cNvSpPr>
            <a:spLocks noChangeArrowheads="1"/>
          </p:cNvSpPr>
          <p:nvPr/>
        </p:nvSpPr>
        <p:spPr bwMode="auto">
          <a:xfrm>
            <a:off x="6684963" y="3101975"/>
            <a:ext cx="2482850" cy="1008063"/>
          </a:xfrm>
          <a:prstGeom prst="ellipse">
            <a:avLst/>
          </a:prstGeom>
          <a:noFill/>
          <a:ln w="19050" algn="ctr">
            <a:solidFill>
              <a:srgbClr val="A50021"/>
            </a:solidFill>
            <a:round/>
            <a:headEnd/>
            <a:tailEnd/>
          </a:ln>
        </p:spPr>
        <p:txBody>
          <a:bodyPr>
            <a:spAutoFit/>
          </a:bodyPr>
          <a:lstStyle/>
          <a:p>
            <a:pPr>
              <a:spcBef>
                <a:spcPct val="50000"/>
              </a:spcBef>
            </a:pPr>
            <a:endParaRPr lang="en-GB">
              <a:cs typeface="DejaVu Sans" pitchFamily="34" charset="0"/>
            </a:endParaRPr>
          </a:p>
        </p:txBody>
      </p:sp>
      <p:sp>
        <p:nvSpPr>
          <p:cNvPr id="10" name="Oval 9"/>
          <p:cNvSpPr>
            <a:spLocks noChangeArrowheads="1"/>
          </p:cNvSpPr>
          <p:nvPr/>
        </p:nvSpPr>
        <p:spPr bwMode="auto">
          <a:xfrm>
            <a:off x="6767513" y="5260975"/>
            <a:ext cx="2339975" cy="720725"/>
          </a:xfrm>
          <a:prstGeom prst="ellipse">
            <a:avLst/>
          </a:prstGeom>
          <a:solidFill>
            <a:srgbClr val="C00000">
              <a:alpha val="18823"/>
            </a:srgbClr>
          </a:solidFill>
          <a:ln w="19050" algn="ctr">
            <a:solidFill>
              <a:srgbClr val="A50021"/>
            </a:solidFill>
            <a:round/>
            <a:headEnd/>
            <a:tailEnd/>
          </a:ln>
        </p:spPr>
        <p:txBody>
          <a:bodyPr>
            <a:spAutoFit/>
          </a:bodyPr>
          <a:lstStyle/>
          <a:p>
            <a:pPr>
              <a:spcBef>
                <a:spcPct val="50000"/>
              </a:spcBef>
            </a:pPr>
            <a:endParaRPr lang="en-GB">
              <a:cs typeface="DejaVu Sans" pitchFamily="34" charset="0"/>
            </a:endParaRPr>
          </a:p>
        </p:txBody>
      </p:sp>
      <p:sp>
        <p:nvSpPr>
          <p:cNvPr id="58378" name="TextBox 10"/>
          <p:cNvSpPr txBox="1">
            <a:spLocks noChangeArrowheads="1"/>
          </p:cNvSpPr>
          <p:nvPr/>
        </p:nvSpPr>
        <p:spPr bwMode="auto">
          <a:xfrm>
            <a:off x="3390900" y="266700"/>
            <a:ext cx="5473700" cy="461963"/>
          </a:xfrm>
          <a:prstGeom prst="rect">
            <a:avLst/>
          </a:prstGeom>
          <a:noFill/>
          <a:ln w="9525">
            <a:noFill/>
            <a:miter lim="800000"/>
            <a:headEnd/>
            <a:tailEnd/>
          </a:ln>
        </p:spPr>
        <p:txBody>
          <a:bodyPr>
            <a:spAutoFit/>
          </a:bodyPr>
          <a:lstStyle/>
          <a:p>
            <a:pPr>
              <a:spcBef>
                <a:spcPct val="50000"/>
              </a:spcBef>
            </a:pPr>
            <a:r>
              <a:rPr lang="en-GB" sz="2400" b="1">
                <a:solidFill>
                  <a:schemeClr val="bg1"/>
                </a:solidFill>
                <a:latin typeface="Times New Roman" pitchFamily="18" charset="0"/>
                <a:cs typeface="Times New Roman" pitchFamily="18" charset="0"/>
              </a:rPr>
              <a:t>ElectronicsWeekly</a:t>
            </a:r>
            <a:r>
              <a:rPr lang="en-GB">
                <a:solidFill>
                  <a:schemeClr val="bg1"/>
                </a:solidFill>
                <a:cs typeface="DejaVu Sans" pitchFamily="34" charset="0"/>
              </a:rPr>
              <a:t> 15-21 June 2011 | No. 2472</a:t>
            </a:r>
          </a:p>
        </p:txBody>
      </p:sp>
      <p:sp>
        <p:nvSpPr>
          <p:cNvPr id="12" name="Oval 11"/>
          <p:cNvSpPr>
            <a:spLocks noChangeArrowheads="1"/>
          </p:cNvSpPr>
          <p:nvPr/>
        </p:nvSpPr>
        <p:spPr bwMode="auto">
          <a:xfrm>
            <a:off x="241300" y="6489700"/>
            <a:ext cx="2235200" cy="360363"/>
          </a:xfrm>
          <a:prstGeom prst="ellipse">
            <a:avLst/>
          </a:prstGeom>
          <a:noFill/>
          <a:ln w="19050" algn="ctr">
            <a:solidFill>
              <a:srgbClr val="A50021"/>
            </a:solidFill>
            <a:round/>
            <a:headEnd/>
            <a:tailEnd/>
          </a:ln>
        </p:spPr>
        <p:txBody>
          <a:bodyPr>
            <a:spAutoFit/>
          </a:bodyPr>
          <a:lstStyle/>
          <a:p>
            <a:pPr>
              <a:spcBef>
                <a:spcPct val="50000"/>
              </a:spcBef>
            </a:pPr>
            <a:endParaRPr lang="en-GB">
              <a:cs typeface="DejaVu Sans" pitchFamily="34"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p:nvPr>
        </p:nvSpPr>
        <p:spPr>
          <a:xfrm>
            <a:off x="548820" y="1830860"/>
            <a:ext cx="8046360" cy="3996734"/>
          </a:xfrm>
        </p:spPr>
        <p:txBody>
          <a:bodyPr/>
          <a:lstStyle/>
          <a:p>
            <a:pPr marL="0" indent="0">
              <a:buNone/>
            </a:pPr>
            <a:r>
              <a:rPr lang="en-GB" sz="2800" dirty="0">
                <a:latin typeface="+mn-lt"/>
              </a:rPr>
              <a:t>Huge advances have been made in power-efficient hardware.</a:t>
            </a:r>
          </a:p>
          <a:p>
            <a:pPr marL="0" indent="0">
              <a:buNone/>
            </a:pPr>
            <a:endParaRPr lang="en-GB" sz="1600" dirty="0" smtClean="0">
              <a:latin typeface="+mn-lt"/>
            </a:endParaRPr>
          </a:p>
          <a:p>
            <a:pPr marL="0" indent="0">
              <a:buNone/>
            </a:pPr>
            <a:endParaRPr lang="en-GB" sz="1600" dirty="0">
              <a:latin typeface="+mn-lt"/>
            </a:endParaRPr>
          </a:p>
          <a:p>
            <a:pPr marL="0" indent="0">
              <a:buNone/>
            </a:pPr>
            <a:r>
              <a:rPr lang="en-GB" sz="2800" dirty="0">
                <a:latin typeface="+mn-lt"/>
              </a:rPr>
              <a:t>BUT – </a:t>
            </a:r>
            <a:r>
              <a:rPr lang="en-GB" sz="2800" dirty="0">
                <a:solidFill>
                  <a:srgbClr val="A50021"/>
                </a:solidFill>
                <a:latin typeface="+mn-lt"/>
              </a:rPr>
              <a:t>potential energy savings are wasted </a:t>
            </a:r>
            <a:r>
              <a:rPr lang="en-GB" sz="2800" dirty="0">
                <a:latin typeface="+mn-lt"/>
              </a:rPr>
              <a:t>by</a:t>
            </a:r>
          </a:p>
          <a:p>
            <a:pPr lvl="1">
              <a:buClr>
                <a:srgbClr val="A50021"/>
              </a:buClr>
              <a:buFont typeface="Wingdings" pitchFamily="2" charset="2"/>
              <a:buChar char="§"/>
            </a:pPr>
            <a:r>
              <a:rPr lang="en-GB" sz="2400" dirty="0" smtClean="0"/>
              <a:t>software </a:t>
            </a:r>
            <a:r>
              <a:rPr lang="en-GB" sz="2400" dirty="0"/>
              <a:t>that does not exploit energy-saving features </a:t>
            </a:r>
            <a:r>
              <a:rPr lang="en-GB" sz="2400" dirty="0" smtClean="0"/>
              <a:t>of hardware</a:t>
            </a:r>
            <a:r>
              <a:rPr lang="en-GB" sz="2400" dirty="0"/>
              <a:t>;</a:t>
            </a:r>
          </a:p>
          <a:p>
            <a:pPr lvl="1">
              <a:buClr>
                <a:srgbClr val="A50021"/>
              </a:buClr>
              <a:buFont typeface="Wingdings" pitchFamily="2" charset="2"/>
              <a:buChar char="§"/>
            </a:pPr>
            <a:r>
              <a:rPr lang="en-GB" sz="2400" dirty="0" smtClean="0"/>
              <a:t>poor </a:t>
            </a:r>
            <a:r>
              <a:rPr lang="en-GB" sz="2400" dirty="0"/>
              <a:t>dynamic management of tasks and resources.</a:t>
            </a:r>
          </a:p>
        </p:txBody>
      </p:sp>
      <p:sp>
        <p:nvSpPr>
          <p:cNvPr id="3" name="Title 2"/>
          <p:cNvSpPr>
            <a:spLocks noGrp="1"/>
          </p:cNvSpPr>
          <p:nvPr>
            <p:ph type="title" idx="10"/>
          </p:nvPr>
        </p:nvSpPr>
        <p:spPr>
          <a:xfrm>
            <a:off x="1624084" y="273600"/>
            <a:ext cx="5683916" cy="1050233"/>
          </a:xfrm>
        </p:spPr>
        <p:txBody>
          <a:bodyPr/>
          <a:lstStyle/>
          <a:p>
            <a:pPr algn="ctr"/>
            <a:r>
              <a:rPr lang="en-GB" sz="4800" dirty="0" smtClean="0">
                <a:latin typeface="+mj-lt"/>
              </a:rPr>
              <a:t>Wasted Potential</a:t>
            </a:r>
            <a:endParaRPr lang="en-GB" sz="4800" dirty="0">
              <a:latin typeface="+mj-lt"/>
            </a:endParaRPr>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7488000" y="-1"/>
            <a:ext cx="1656000" cy="1242000"/>
          </a:xfrm>
          <a:prstGeom prst="rect">
            <a:avLst/>
          </a:prstGeom>
        </p:spPr>
      </p:pic>
    </p:spTree>
    <p:extLst>
      <p:ext uri="{BB962C8B-B14F-4D97-AF65-F5344CB8AC3E}">
        <p14:creationId xmlns:p14="http://schemas.microsoft.com/office/powerpoint/2010/main" val="71745285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420554" y="2201332"/>
            <a:ext cx="2765778" cy="1844051"/>
          </a:xfrm>
          <a:prstGeom prst="rect">
            <a:avLst/>
          </a:prstGeom>
        </p:spPr>
      </p:pic>
      <p:sp>
        <p:nvSpPr>
          <p:cNvPr id="3" name="Title 2"/>
          <p:cNvSpPr>
            <a:spLocks noGrp="1"/>
          </p:cNvSpPr>
          <p:nvPr>
            <p:ph type="title" idx="10"/>
          </p:nvPr>
        </p:nvSpPr>
        <p:spPr/>
        <p:txBody>
          <a:bodyPr/>
          <a:lstStyle/>
          <a:p>
            <a:r>
              <a:rPr lang="en-GB" dirty="0" smtClean="0">
                <a:solidFill>
                  <a:srgbClr val="C20202"/>
                </a:solidFill>
                <a:latin typeface="+mj-lt"/>
              </a:rPr>
              <a:t>Energy Efficiency of ICT</a:t>
            </a:r>
            <a:endParaRPr lang="en-GB" dirty="0">
              <a:solidFill>
                <a:srgbClr val="C20202"/>
              </a:solidFill>
              <a:latin typeface="+mj-lt"/>
            </a:endParaRPr>
          </a:p>
        </p:txBody>
      </p:sp>
      <p:sp>
        <p:nvSpPr>
          <p:cNvPr id="5" name="Pentagon 4"/>
          <p:cNvSpPr/>
          <p:nvPr/>
        </p:nvSpPr>
        <p:spPr bwMode="auto">
          <a:xfrm>
            <a:off x="367598" y="1537441"/>
            <a:ext cx="8488172" cy="635039"/>
          </a:xfrm>
          <a:prstGeom prst="homePlate">
            <a:avLst/>
          </a:prstGeom>
          <a:solidFill>
            <a:srgbClr val="C20202">
              <a:alpha val="90000"/>
            </a:srgbClr>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6" name="Pentagon 5"/>
          <p:cNvSpPr/>
          <p:nvPr/>
        </p:nvSpPr>
        <p:spPr bwMode="auto">
          <a:xfrm>
            <a:off x="369617" y="2274745"/>
            <a:ext cx="6488383" cy="635039"/>
          </a:xfrm>
          <a:prstGeom prst="homePlate">
            <a:avLst/>
          </a:prstGeom>
          <a:solidFill>
            <a:srgbClr val="FF3B1A">
              <a:alpha val="90000"/>
            </a:srgbClr>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7" name="Pentagon 6"/>
          <p:cNvSpPr/>
          <p:nvPr/>
        </p:nvSpPr>
        <p:spPr bwMode="auto">
          <a:xfrm>
            <a:off x="388346" y="3012049"/>
            <a:ext cx="5058543" cy="635039"/>
          </a:xfrm>
          <a:prstGeom prst="homePlate">
            <a:avLst/>
          </a:prstGeom>
          <a:solidFill>
            <a:srgbClr val="FF6600"/>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8" name="Pentagon 7"/>
          <p:cNvSpPr/>
          <p:nvPr/>
        </p:nvSpPr>
        <p:spPr bwMode="auto">
          <a:xfrm>
            <a:off x="390365" y="5219973"/>
            <a:ext cx="2216239" cy="635039"/>
          </a:xfrm>
          <a:prstGeom prst="homePlate">
            <a:avLst/>
          </a:prstGeom>
          <a:solidFill>
            <a:srgbClr val="1EBA29">
              <a:alpha val="90000"/>
            </a:srgbClr>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9" name="Pentagon 8"/>
          <p:cNvSpPr/>
          <p:nvPr/>
        </p:nvSpPr>
        <p:spPr bwMode="auto">
          <a:xfrm>
            <a:off x="392383" y="3751351"/>
            <a:ext cx="3572839" cy="635039"/>
          </a:xfrm>
          <a:prstGeom prst="homePlate">
            <a:avLst/>
          </a:prstGeom>
          <a:solidFill>
            <a:srgbClr val="FFFF00">
              <a:alpha val="90000"/>
            </a:srgbClr>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10" name="Pentagon 9"/>
          <p:cNvSpPr/>
          <p:nvPr/>
        </p:nvSpPr>
        <p:spPr bwMode="auto">
          <a:xfrm>
            <a:off x="394403" y="4488655"/>
            <a:ext cx="2653597" cy="635039"/>
          </a:xfrm>
          <a:prstGeom prst="homePlate">
            <a:avLst/>
          </a:prstGeom>
          <a:solidFill>
            <a:srgbClr val="22FA36">
              <a:alpha val="90000"/>
            </a:srgbClr>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11" name="Pentagon 10"/>
          <p:cNvSpPr/>
          <p:nvPr/>
        </p:nvSpPr>
        <p:spPr bwMode="auto">
          <a:xfrm>
            <a:off x="396422" y="5927846"/>
            <a:ext cx="1374732" cy="635039"/>
          </a:xfrm>
          <a:prstGeom prst="homePlate">
            <a:avLst/>
          </a:prstGeom>
          <a:solidFill>
            <a:srgbClr val="00863D">
              <a:alpha val="90000"/>
            </a:srgbClr>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13" name="TextBox 12"/>
          <p:cNvSpPr txBox="1"/>
          <p:nvPr/>
        </p:nvSpPr>
        <p:spPr>
          <a:xfrm>
            <a:off x="419744" y="2308169"/>
            <a:ext cx="2055207" cy="584776"/>
          </a:xfrm>
          <a:prstGeom prst="rect">
            <a:avLst/>
          </a:prstGeom>
          <a:noFill/>
        </p:spPr>
        <p:txBody>
          <a:bodyPr wrap="square" rtlCol="0">
            <a:spAutoFit/>
          </a:bodyPr>
          <a:lstStyle/>
          <a:p>
            <a:r>
              <a:rPr lang="en-GB" sz="3200" dirty="0" err="1" smtClean="0">
                <a:solidFill>
                  <a:srgbClr val="FFB1C2"/>
                </a:solidFill>
              </a:rPr>
              <a:t>so</a:t>
            </a:r>
            <a:r>
              <a:rPr lang="en-GB" sz="3200" b="1" dirty="0" err="1" smtClean="0">
                <a:solidFill>
                  <a:schemeClr val="bg1"/>
                </a:solidFill>
              </a:rPr>
              <a:t>F</a:t>
            </a:r>
            <a:r>
              <a:rPr lang="en-GB" sz="3200" dirty="0" err="1" smtClean="0">
                <a:solidFill>
                  <a:srgbClr val="FFB1C2"/>
                </a:solidFill>
              </a:rPr>
              <a:t>tware</a:t>
            </a:r>
            <a:endParaRPr lang="en-GB" sz="3200" dirty="0">
              <a:solidFill>
                <a:srgbClr val="FFB1C2"/>
              </a:solidFill>
            </a:endParaRPr>
          </a:p>
        </p:txBody>
      </p:sp>
      <p:sp>
        <p:nvSpPr>
          <p:cNvPr id="14" name="TextBox 13"/>
          <p:cNvSpPr txBox="1"/>
          <p:nvPr/>
        </p:nvSpPr>
        <p:spPr>
          <a:xfrm>
            <a:off x="438472" y="1574857"/>
            <a:ext cx="2803074" cy="584776"/>
          </a:xfrm>
          <a:prstGeom prst="rect">
            <a:avLst/>
          </a:prstGeom>
          <a:noFill/>
        </p:spPr>
        <p:txBody>
          <a:bodyPr wrap="square" rtlCol="0">
            <a:spAutoFit/>
          </a:bodyPr>
          <a:lstStyle/>
          <a:p>
            <a:r>
              <a:rPr lang="en-GB" sz="3200" dirty="0" err="1" smtClean="0">
                <a:solidFill>
                  <a:srgbClr val="FF7C80"/>
                </a:solidFill>
              </a:rPr>
              <a:t>al</a:t>
            </a:r>
            <a:r>
              <a:rPr lang="en-GB" sz="3200" b="1" dirty="0" err="1" smtClean="0">
                <a:solidFill>
                  <a:schemeClr val="bg1"/>
                </a:solidFill>
              </a:rPr>
              <a:t>G</a:t>
            </a:r>
            <a:r>
              <a:rPr lang="en-GB" sz="3200" dirty="0" err="1" smtClean="0">
                <a:solidFill>
                  <a:srgbClr val="FF7C80"/>
                </a:solidFill>
              </a:rPr>
              <a:t>orithms</a:t>
            </a:r>
            <a:endParaRPr lang="en-GB" sz="3200" dirty="0">
              <a:solidFill>
                <a:srgbClr val="FF7C80"/>
              </a:solidFill>
            </a:endParaRPr>
          </a:p>
        </p:txBody>
      </p:sp>
      <p:sp>
        <p:nvSpPr>
          <p:cNvPr id="15" name="TextBox 14"/>
          <p:cNvSpPr txBox="1"/>
          <p:nvPr/>
        </p:nvSpPr>
        <p:spPr>
          <a:xfrm>
            <a:off x="403035" y="5968018"/>
            <a:ext cx="1334701" cy="584776"/>
          </a:xfrm>
          <a:prstGeom prst="rect">
            <a:avLst/>
          </a:prstGeom>
          <a:noFill/>
        </p:spPr>
        <p:txBody>
          <a:bodyPr wrap="square" rtlCol="0">
            <a:spAutoFit/>
          </a:bodyPr>
          <a:lstStyle/>
          <a:p>
            <a:r>
              <a:rPr lang="en-GB" sz="3200" dirty="0" err="1" smtClean="0">
                <a:solidFill>
                  <a:srgbClr val="1FC634"/>
                </a:solidFill>
              </a:rPr>
              <a:t>g</a:t>
            </a:r>
            <a:r>
              <a:rPr lang="en-GB" sz="3200" b="1" dirty="0" err="1" smtClean="0">
                <a:solidFill>
                  <a:schemeClr val="bg1"/>
                </a:solidFill>
              </a:rPr>
              <a:t>A</a:t>
            </a:r>
            <a:r>
              <a:rPr lang="en-GB" sz="3200" dirty="0" err="1" smtClean="0">
                <a:solidFill>
                  <a:srgbClr val="1FC634"/>
                </a:solidFill>
              </a:rPr>
              <a:t>tes</a:t>
            </a:r>
            <a:endParaRPr lang="en-GB" sz="3200" dirty="0">
              <a:solidFill>
                <a:srgbClr val="1FC634"/>
              </a:solidFill>
            </a:endParaRPr>
          </a:p>
        </p:txBody>
      </p:sp>
      <p:sp>
        <p:nvSpPr>
          <p:cNvPr id="16" name="TextBox 15"/>
          <p:cNvSpPr txBox="1"/>
          <p:nvPr/>
        </p:nvSpPr>
        <p:spPr>
          <a:xfrm>
            <a:off x="436453" y="5249421"/>
            <a:ext cx="2055207" cy="584776"/>
          </a:xfrm>
          <a:prstGeom prst="rect">
            <a:avLst/>
          </a:prstGeom>
          <a:noFill/>
        </p:spPr>
        <p:txBody>
          <a:bodyPr wrap="square" rtlCol="0">
            <a:spAutoFit/>
          </a:bodyPr>
          <a:lstStyle/>
          <a:p>
            <a:r>
              <a:rPr lang="en-GB" sz="3200" b="1" dirty="0" smtClean="0">
                <a:solidFill>
                  <a:schemeClr val="bg1"/>
                </a:solidFill>
              </a:rPr>
              <a:t>B</a:t>
            </a:r>
            <a:r>
              <a:rPr lang="en-GB" sz="3200" dirty="0" smtClean="0">
                <a:solidFill>
                  <a:srgbClr val="22FA36"/>
                </a:solidFill>
              </a:rPr>
              <a:t>locks</a:t>
            </a:r>
            <a:endParaRPr lang="en-GB" sz="3200" dirty="0">
              <a:solidFill>
                <a:srgbClr val="22FA36"/>
              </a:solidFill>
            </a:endParaRPr>
          </a:p>
        </p:txBody>
      </p:sp>
      <p:sp>
        <p:nvSpPr>
          <p:cNvPr id="17" name="TextBox 16"/>
          <p:cNvSpPr txBox="1"/>
          <p:nvPr/>
        </p:nvSpPr>
        <p:spPr>
          <a:xfrm>
            <a:off x="421763" y="4532813"/>
            <a:ext cx="2719529" cy="584776"/>
          </a:xfrm>
          <a:prstGeom prst="rect">
            <a:avLst/>
          </a:prstGeom>
          <a:noFill/>
        </p:spPr>
        <p:txBody>
          <a:bodyPr wrap="square" rtlCol="0">
            <a:spAutoFit/>
          </a:bodyPr>
          <a:lstStyle/>
          <a:p>
            <a:r>
              <a:rPr lang="en-GB" sz="3200" dirty="0" err="1" smtClean="0">
                <a:solidFill>
                  <a:srgbClr val="CCFFCC"/>
                </a:solidFill>
              </a:rPr>
              <a:t>ar</a:t>
            </a:r>
            <a:r>
              <a:rPr lang="en-GB" sz="3200" b="1" dirty="0" err="1" smtClean="0">
                <a:solidFill>
                  <a:schemeClr val="bg1"/>
                </a:solidFill>
              </a:rPr>
              <a:t>C</a:t>
            </a:r>
            <a:r>
              <a:rPr lang="en-GB" sz="3200" dirty="0" err="1" smtClean="0">
                <a:solidFill>
                  <a:srgbClr val="CCFFCC"/>
                </a:solidFill>
              </a:rPr>
              <a:t>hitecture</a:t>
            </a:r>
            <a:endParaRPr lang="en-GB" sz="3200" dirty="0">
              <a:solidFill>
                <a:srgbClr val="CCFFCC"/>
              </a:solidFill>
            </a:endParaRPr>
          </a:p>
        </p:txBody>
      </p:sp>
      <p:sp>
        <p:nvSpPr>
          <p:cNvPr id="18" name="TextBox 17"/>
          <p:cNvSpPr txBox="1"/>
          <p:nvPr/>
        </p:nvSpPr>
        <p:spPr>
          <a:xfrm>
            <a:off x="421763" y="3780801"/>
            <a:ext cx="2055207" cy="584776"/>
          </a:xfrm>
          <a:prstGeom prst="rect">
            <a:avLst/>
          </a:prstGeom>
          <a:noFill/>
        </p:spPr>
        <p:txBody>
          <a:bodyPr wrap="square" rtlCol="0">
            <a:spAutoFit/>
          </a:bodyPr>
          <a:lstStyle/>
          <a:p>
            <a:r>
              <a:rPr lang="en-GB" sz="3200" b="1" dirty="0" smtClean="0">
                <a:solidFill>
                  <a:schemeClr val="bg1"/>
                </a:solidFill>
              </a:rPr>
              <a:t>D</a:t>
            </a:r>
            <a:r>
              <a:rPr lang="en-GB" sz="3200" dirty="0" smtClean="0">
                <a:solidFill>
                  <a:srgbClr val="DCE010"/>
                </a:solidFill>
              </a:rPr>
              <a:t>rivers</a:t>
            </a:r>
            <a:endParaRPr lang="en-GB" sz="3200" dirty="0">
              <a:solidFill>
                <a:srgbClr val="DCE010"/>
              </a:solidFill>
            </a:endParaRPr>
          </a:p>
        </p:txBody>
      </p:sp>
      <p:sp>
        <p:nvSpPr>
          <p:cNvPr id="19" name="TextBox 18"/>
          <p:cNvSpPr txBox="1"/>
          <p:nvPr/>
        </p:nvSpPr>
        <p:spPr>
          <a:xfrm>
            <a:off x="440491" y="3064201"/>
            <a:ext cx="2466875" cy="584776"/>
          </a:xfrm>
          <a:prstGeom prst="rect">
            <a:avLst/>
          </a:prstGeom>
          <a:noFill/>
        </p:spPr>
        <p:txBody>
          <a:bodyPr wrap="square" rtlCol="0">
            <a:spAutoFit/>
          </a:bodyPr>
          <a:lstStyle/>
          <a:p>
            <a:r>
              <a:rPr lang="en-GB" sz="3200" dirty="0" err="1">
                <a:solidFill>
                  <a:srgbClr val="E9BCA3"/>
                </a:solidFill>
              </a:rPr>
              <a:t>c</a:t>
            </a:r>
            <a:r>
              <a:rPr lang="en-GB" sz="3200" dirty="0" err="1" smtClean="0">
                <a:solidFill>
                  <a:srgbClr val="E9BCA3"/>
                </a:solidFill>
              </a:rPr>
              <a:t>ompil</a:t>
            </a:r>
            <a:r>
              <a:rPr lang="en-GB" sz="3200" b="1" dirty="0" err="1" smtClean="0">
                <a:solidFill>
                  <a:schemeClr val="bg1"/>
                </a:solidFill>
              </a:rPr>
              <a:t>E</a:t>
            </a:r>
            <a:r>
              <a:rPr lang="en-GB" sz="3200" dirty="0" err="1" smtClean="0">
                <a:solidFill>
                  <a:srgbClr val="E9BCA3"/>
                </a:solidFill>
              </a:rPr>
              <a:t>rs</a:t>
            </a:r>
            <a:endParaRPr lang="en-GB" sz="3200" dirty="0">
              <a:solidFill>
                <a:srgbClr val="E9BCA3"/>
              </a:solidFill>
            </a:endParaRPr>
          </a:p>
        </p:txBody>
      </p:sp>
      <p:grpSp>
        <p:nvGrpSpPr>
          <p:cNvPr id="21" name="Group 20"/>
          <p:cNvGrpSpPr/>
          <p:nvPr/>
        </p:nvGrpSpPr>
        <p:grpSpPr>
          <a:xfrm>
            <a:off x="5051767" y="4385139"/>
            <a:ext cx="3711233" cy="2254292"/>
            <a:chOff x="5051767" y="4385139"/>
            <a:chExt cx="3711233" cy="2254292"/>
          </a:xfrm>
        </p:grpSpPr>
        <p:pic>
          <p:nvPicPr>
            <p:cNvPr id="22" name="Picture 21"/>
            <p:cNvPicPr>
              <a:picLocks noChangeAspect="1"/>
            </p:cNvPicPr>
            <p:nvPr/>
          </p:nvPicPr>
          <p:blipFill>
            <a:blip r:embed="rId4"/>
            <a:stretch>
              <a:fillRect/>
            </a:stretch>
          </p:blipFill>
          <p:spPr>
            <a:xfrm>
              <a:off x="5051767" y="4385139"/>
              <a:ext cx="3711233" cy="2254292"/>
            </a:xfrm>
            <a:prstGeom prst="rect">
              <a:avLst/>
            </a:prstGeom>
          </p:spPr>
        </p:pic>
        <p:sp>
          <p:nvSpPr>
            <p:cNvPr id="23" name="TextBox 22"/>
            <p:cNvSpPr txBox="1"/>
            <p:nvPr/>
          </p:nvSpPr>
          <p:spPr>
            <a:xfrm>
              <a:off x="5094112" y="6378223"/>
              <a:ext cx="3654778" cy="215444"/>
            </a:xfrm>
            <a:prstGeom prst="rect">
              <a:avLst/>
            </a:prstGeom>
            <a:noFill/>
          </p:spPr>
          <p:txBody>
            <a:bodyPr wrap="square" rtlCol="0">
              <a:spAutoFit/>
            </a:bodyPr>
            <a:lstStyle/>
            <a:p>
              <a:r>
                <a:rPr lang="en-GB" sz="800" dirty="0">
                  <a:solidFill>
                    <a:srgbClr val="BFBFBF"/>
                  </a:solidFill>
                </a:rPr>
                <a:t>http://</a:t>
              </a:r>
              <a:r>
                <a:rPr lang="en-GB" sz="800" dirty="0" err="1">
                  <a:solidFill>
                    <a:srgbClr val="BFBFBF"/>
                  </a:solidFill>
                </a:rPr>
                <a:t>www.clker.com</a:t>
              </a:r>
              <a:r>
                <a:rPr lang="en-GB" sz="800" dirty="0">
                  <a:solidFill>
                    <a:srgbClr val="BFBFBF"/>
                  </a:solidFill>
                </a:rPr>
                <a:t>/</a:t>
              </a:r>
              <a:r>
                <a:rPr lang="en-GB" sz="800" dirty="0" err="1">
                  <a:solidFill>
                    <a:srgbClr val="BFBFBF"/>
                  </a:solidFill>
                </a:rPr>
                <a:t>cliparts</a:t>
              </a:r>
              <a:r>
                <a:rPr lang="en-GB" sz="800" dirty="0">
                  <a:solidFill>
                    <a:srgbClr val="BFBFBF"/>
                  </a:solidFill>
                </a:rPr>
                <a:t>/f/0/5/1/12937499341853355695circuit-board.jpg</a:t>
              </a:r>
            </a:p>
          </p:txBody>
        </p:sp>
      </p:grpSp>
      <p:sp>
        <p:nvSpPr>
          <p:cNvPr id="24" name="TextBox 23"/>
          <p:cNvSpPr txBox="1"/>
          <p:nvPr/>
        </p:nvSpPr>
        <p:spPr>
          <a:xfrm>
            <a:off x="6321777" y="4007555"/>
            <a:ext cx="2822223" cy="215444"/>
          </a:xfrm>
          <a:prstGeom prst="rect">
            <a:avLst/>
          </a:prstGeom>
          <a:noFill/>
        </p:spPr>
        <p:txBody>
          <a:bodyPr wrap="square" rtlCol="0">
            <a:spAutoFit/>
          </a:bodyPr>
          <a:lstStyle/>
          <a:p>
            <a:r>
              <a:rPr lang="en-GB" sz="800" dirty="0">
                <a:solidFill>
                  <a:srgbClr val="BFBFBF"/>
                </a:solidFill>
              </a:rPr>
              <a:t>http://</a:t>
            </a:r>
            <a:r>
              <a:rPr lang="en-GB" sz="800" dirty="0" err="1">
                <a:solidFill>
                  <a:srgbClr val="BFBFBF"/>
                </a:solidFill>
              </a:rPr>
              <a:t>static.datixinc.com</a:t>
            </a:r>
            <a:r>
              <a:rPr lang="en-GB" sz="800" dirty="0">
                <a:solidFill>
                  <a:srgbClr val="BFBFBF"/>
                </a:solidFill>
              </a:rPr>
              <a:t>/</a:t>
            </a:r>
            <a:r>
              <a:rPr lang="en-GB" sz="800" dirty="0" err="1">
                <a:solidFill>
                  <a:srgbClr val="BFBFBF"/>
                </a:solidFill>
              </a:rPr>
              <a:t>wp</a:t>
            </a:r>
            <a:r>
              <a:rPr lang="en-GB" sz="800" dirty="0">
                <a:solidFill>
                  <a:srgbClr val="BFBFBF"/>
                </a:solidFill>
              </a:rPr>
              <a:t>-content/uploads/2015/04/7.jpg</a:t>
            </a:r>
          </a:p>
        </p:txBody>
      </p:sp>
    </p:spTree>
    <p:extLst>
      <p:ext uri="{BB962C8B-B14F-4D97-AF65-F5344CB8AC3E}">
        <p14:creationId xmlns:p14="http://schemas.microsoft.com/office/powerpoint/2010/main" val="4699127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338518" y="3980674"/>
            <a:ext cx="3398155" cy="2548616"/>
          </a:xfrm>
          <a:prstGeom prst="rect">
            <a:avLst/>
          </a:prstGeom>
        </p:spPr>
      </p:pic>
      <p:sp>
        <p:nvSpPr>
          <p:cNvPr id="60418" name="Rectangle 2"/>
          <p:cNvSpPr>
            <a:spLocks noGrp="1" noChangeArrowheads="1"/>
          </p:cNvSpPr>
          <p:nvPr>
            <p:ph type="title"/>
          </p:nvPr>
        </p:nvSpPr>
        <p:spPr bwMode="auto">
          <a:xfrm>
            <a:off x="387350" y="236538"/>
            <a:ext cx="6953250" cy="922337"/>
          </a:xfrm>
          <a:noFill/>
          <a:ln>
            <a:miter lim="800000"/>
            <a:headEnd/>
            <a:tailEnd/>
          </a:ln>
        </p:spPr>
        <p:txBody>
          <a:bodyPr vert="horz" wrap="square" lIns="91440" tIns="45720" rIns="91440" bIns="45720" numCol="1" anchorCtr="0" compatLnSpc="1">
            <a:prstTxWarp prst="textNoShape">
              <a:avLst/>
            </a:prstTxWarp>
          </a:bodyPr>
          <a:lstStyle/>
          <a:p>
            <a:pPr algn="ctr"/>
            <a:r>
              <a:rPr lang="en-GB" dirty="0" smtClean="0"/>
              <a:t> The Focus is on Software</a:t>
            </a:r>
            <a:endParaRPr lang="en-US" dirty="0" smtClean="0"/>
          </a:p>
        </p:txBody>
      </p:sp>
      <p:sp>
        <p:nvSpPr>
          <p:cNvPr id="60419" name="Rectangle 3"/>
          <p:cNvSpPr>
            <a:spLocks noGrp="1" noChangeArrowheads="1"/>
          </p:cNvSpPr>
          <p:nvPr>
            <p:ph type="body" idx="1"/>
          </p:nvPr>
        </p:nvSpPr>
        <p:spPr bwMode="auto">
          <a:xfrm>
            <a:off x="457200" y="1539690"/>
            <a:ext cx="7843281" cy="4529138"/>
          </a:xfrm>
        </p:spPr>
        <p:txBody>
          <a:bodyPr vert="horz" wrap="square" numCol="1" anchor="t" anchorCtr="0" compatLnSpc="1">
            <a:prstTxWarp prst="textNoShape">
              <a:avLst/>
            </a:prstTxWarp>
          </a:bodyPr>
          <a:lstStyle/>
          <a:p>
            <a:pPr>
              <a:buClr>
                <a:srgbClr val="A50021"/>
              </a:buClr>
            </a:pPr>
            <a:r>
              <a:rPr lang="en-GB" dirty="0" smtClean="0"/>
              <a:t>Software controls the behaviour of the hardware</a:t>
            </a:r>
          </a:p>
          <a:p>
            <a:pPr lvl="1">
              <a:buFontTx/>
              <a:buChar char="–"/>
            </a:pPr>
            <a:r>
              <a:rPr lang="en-GB" dirty="0" smtClean="0"/>
              <a:t>Algorithms and Data Flow</a:t>
            </a:r>
          </a:p>
          <a:p>
            <a:pPr lvl="1">
              <a:buFontTx/>
              <a:buChar char="–"/>
            </a:pPr>
            <a:r>
              <a:rPr lang="en-GB" dirty="0" smtClean="0"/>
              <a:t>Compiler (optimizations)</a:t>
            </a:r>
          </a:p>
          <a:p>
            <a:pPr lvl="2"/>
            <a:r>
              <a:rPr lang="en-GB" dirty="0" smtClean="0"/>
              <a:t>Traditional SW design goals: </a:t>
            </a:r>
          </a:p>
          <a:p>
            <a:pPr marL="914400" lvl="2" indent="0">
              <a:buNone/>
            </a:pPr>
            <a:r>
              <a:rPr lang="en-GB" b="1" dirty="0">
                <a:solidFill>
                  <a:srgbClr val="A50021"/>
                </a:solidFill>
              </a:rPr>
              <a:t> </a:t>
            </a:r>
            <a:r>
              <a:rPr lang="en-GB" b="1" dirty="0" smtClean="0">
                <a:solidFill>
                  <a:srgbClr val="A50021"/>
                </a:solidFill>
              </a:rPr>
              <a:t>   performance, </a:t>
            </a:r>
          </a:p>
          <a:p>
            <a:pPr marL="914400" lvl="2" indent="0">
              <a:buNone/>
            </a:pPr>
            <a:r>
              <a:rPr lang="en-GB" sz="3200" b="1" dirty="0">
                <a:solidFill>
                  <a:srgbClr val="A50021"/>
                </a:solidFill>
              </a:rPr>
              <a:t> </a:t>
            </a:r>
            <a:r>
              <a:rPr lang="en-GB" sz="3200" b="1" dirty="0" smtClean="0">
                <a:solidFill>
                  <a:srgbClr val="A50021"/>
                </a:solidFill>
              </a:rPr>
              <a:t>  performance, </a:t>
            </a:r>
          </a:p>
          <a:p>
            <a:pPr marL="914400" lvl="2" indent="0">
              <a:buNone/>
            </a:pPr>
            <a:r>
              <a:rPr lang="en-GB" sz="3200" b="1" dirty="0" smtClean="0">
                <a:solidFill>
                  <a:srgbClr val="A50021"/>
                </a:solidFill>
              </a:rPr>
              <a:t>   </a:t>
            </a:r>
            <a:r>
              <a:rPr lang="en-GB" sz="3600" b="1" dirty="0" smtClean="0">
                <a:solidFill>
                  <a:srgbClr val="A50021"/>
                </a:solidFill>
              </a:rPr>
              <a:t>performance</a:t>
            </a:r>
            <a:endParaRPr lang="en-GB" sz="3200" b="1" dirty="0" smtClean="0">
              <a:solidFill>
                <a:srgbClr val="A50021"/>
              </a:solidFill>
            </a:endParaRPr>
          </a:p>
        </p:txBody>
      </p:sp>
      <p:pic>
        <p:nvPicPr>
          <p:cNvPr id="4" name="Picture 2"/>
          <p:cNvPicPr>
            <a:picLocks noChangeAspect="1" noChangeArrowheads="1"/>
          </p:cNvPicPr>
          <p:nvPr/>
        </p:nvPicPr>
        <p:blipFill>
          <a:blip r:embed="rId4" cstate="print"/>
          <a:srcRect/>
          <a:stretch>
            <a:fillRect/>
          </a:stretch>
        </p:blipFill>
        <p:spPr bwMode="auto">
          <a:xfrm>
            <a:off x="7488238" y="0"/>
            <a:ext cx="1655762" cy="124142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419">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419">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419">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University of Bristol</a:t>
            </a:r>
            <a:endParaRPr lang="en-GB" dirty="0"/>
          </a:p>
        </p:txBody>
      </p:sp>
      <p:sp>
        <p:nvSpPr>
          <p:cNvPr id="3" name="Content Placeholder 2"/>
          <p:cNvSpPr>
            <a:spLocks noGrp="1"/>
          </p:cNvSpPr>
          <p:nvPr>
            <p:ph idx="1"/>
          </p:nvPr>
        </p:nvSpPr>
        <p:spPr>
          <a:xfrm>
            <a:off x="304801" y="1492024"/>
            <a:ext cx="5435600" cy="5183096"/>
          </a:xfrm>
        </p:spPr>
        <p:txBody>
          <a:bodyPr/>
          <a:lstStyle/>
          <a:p>
            <a:r>
              <a:rPr lang="en-GB" sz="2400" dirty="0" err="1" smtClean="0"/>
              <a:t>UoB</a:t>
            </a:r>
            <a:r>
              <a:rPr lang="en-GB" sz="2400" dirty="0" smtClean="0"/>
              <a:t> founded in 1909</a:t>
            </a:r>
          </a:p>
          <a:p>
            <a:pPr lvl="1"/>
            <a:r>
              <a:rPr lang="en-GB" sz="2000" dirty="0" smtClean="0"/>
              <a:t>The first higher education institution in England to admit women on an equal basis to men. </a:t>
            </a:r>
            <a:r>
              <a:rPr lang="en-GB" sz="2000" dirty="0" smtClean="0">
                <a:sym typeface="Wingdings" pitchFamily="2" charset="2"/>
              </a:rPr>
              <a:t></a:t>
            </a:r>
            <a:endParaRPr lang="en-GB" sz="2000" dirty="0" smtClean="0"/>
          </a:p>
          <a:p>
            <a:r>
              <a:rPr lang="en-GB" sz="2400" dirty="0" smtClean="0"/>
              <a:t>Top 30 universities globally </a:t>
            </a:r>
          </a:p>
          <a:p>
            <a:pPr>
              <a:spcBef>
                <a:spcPts val="0"/>
              </a:spcBef>
              <a:spcAft>
                <a:spcPts val="1200"/>
              </a:spcAft>
              <a:buNone/>
            </a:pPr>
            <a:r>
              <a:rPr lang="en-GB" sz="2400" dirty="0" smtClean="0"/>
              <a:t>	</a:t>
            </a:r>
            <a:r>
              <a:rPr lang="en-GB" sz="1800" dirty="0" smtClean="0"/>
              <a:t>(QS World University Rankings)</a:t>
            </a:r>
            <a:endParaRPr lang="en-GB" sz="2400" dirty="0" smtClean="0"/>
          </a:p>
          <a:p>
            <a:r>
              <a:rPr lang="en-GB" sz="2400" dirty="0" smtClean="0"/>
              <a:t>6 Faculties</a:t>
            </a:r>
          </a:p>
          <a:p>
            <a:r>
              <a:rPr lang="en-GB" sz="2400" dirty="0" smtClean="0"/>
              <a:t>~14.000 students, 2.000 in FEN</a:t>
            </a:r>
          </a:p>
          <a:p>
            <a:r>
              <a:rPr lang="en-GB" sz="2400" dirty="0" smtClean="0"/>
              <a:t>Computer Science in FEN</a:t>
            </a:r>
          </a:p>
          <a:p>
            <a:r>
              <a:rPr lang="en-GB" sz="2400" dirty="0" smtClean="0"/>
              <a:t>EACO </a:t>
            </a:r>
            <a:r>
              <a:rPr lang="en-GB" sz="2400" dirty="0"/>
              <a:t>w</a:t>
            </a:r>
            <a:r>
              <a:rPr lang="en-GB" sz="2400" dirty="0" smtClean="0"/>
              <a:t>orkshops and research to advance the state of the art in Energy Aware </a:t>
            </a:r>
            <a:r>
              <a:rPr lang="en-GB" sz="2400" dirty="0" err="1" smtClean="0"/>
              <a:t>COmputing</a:t>
            </a:r>
            <a:endParaRPr lang="en-GB" sz="2000" dirty="0" smtClean="0"/>
          </a:p>
          <a:p>
            <a:endParaRPr lang="en-GB" sz="2400" dirty="0"/>
          </a:p>
        </p:txBody>
      </p:sp>
      <p:pic>
        <p:nvPicPr>
          <p:cNvPr id="71682" name="Picture 2" descr="http://upload.wikimedia.org/wikipedia/commons/4/4f/Wills_Memorial_Building_from_road_during_day.jpg"/>
          <p:cNvPicPr>
            <a:picLocks noChangeAspect="1" noChangeArrowheads="1"/>
          </p:cNvPicPr>
          <p:nvPr/>
        </p:nvPicPr>
        <p:blipFill>
          <a:blip r:embed="rId3" cstate="print"/>
          <a:srcRect/>
          <a:stretch>
            <a:fillRect/>
          </a:stretch>
        </p:blipFill>
        <p:spPr bwMode="auto">
          <a:xfrm>
            <a:off x="5904000" y="1314000"/>
            <a:ext cx="3234000" cy="5544000"/>
          </a:xfrm>
          <a:prstGeom prst="rect">
            <a:avLst/>
          </a:prstGeom>
          <a:noFill/>
        </p:spPr>
      </p:pic>
    </p:spTree>
    <p:extLst>
      <p:ext uri="{BB962C8B-B14F-4D97-AF65-F5344CB8AC3E}">
        <p14:creationId xmlns:p14="http://schemas.microsoft.com/office/powerpoint/2010/main" val="220516836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bwMode="auto">
          <a:xfrm>
            <a:off x="387350" y="236538"/>
            <a:ext cx="6953250" cy="922337"/>
          </a:xfrm>
          <a:noFill/>
          <a:ln>
            <a:miter lim="800000"/>
            <a:headEnd/>
            <a:tailEnd/>
          </a:ln>
        </p:spPr>
        <p:txBody>
          <a:bodyPr vert="horz" wrap="square" lIns="91440" tIns="45720" rIns="91440" bIns="45720" numCol="1" anchorCtr="0" compatLnSpc="1">
            <a:prstTxWarp prst="textNoShape">
              <a:avLst/>
            </a:prstTxWarp>
          </a:bodyPr>
          <a:lstStyle/>
          <a:p>
            <a:pPr algn="ctr"/>
            <a:r>
              <a:rPr lang="en-GB" dirty="0" smtClean="0"/>
              <a:t> The Focus is on Software</a:t>
            </a:r>
            <a:endParaRPr lang="en-US" dirty="0" smtClean="0"/>
          </a:p>
        </p:txBody>
      </p:sp>
      <p:sp>
        <p:nvSpPr>
          <p:cNvPr id="60419" name="Rectangle 3"/>
          <p:cNvSpPr>
            <a:spLocks noGrp="1" noChangeArrowheads="1"/>
          </p:cNvSpPr>
          <p:nvPr>
            <p:ph type="body" idx="1"/>
          </p:nvPr>
        </p:nvSpPr>
        <p:spPr bwMode="auto">
          <a:xfrm>
            <a:off x="457200" y="1566862"/>
            <a:ext cx="8229600" cy="4583567"/>
          </a:xfrm>
        </p:spPr>
        <p:txBody>
          <a:bodyPr vert="horz" wrap="square" numCol="1" anchor="t" anchorCtr="0" compatLnSpc="1">
            <a:prstTxWarp prst="textNoShape">
              <a:avLst/>
            </a:prstTxWarp>
          </a:bodyPr>
          <a:lstStyle/>
          <a:p>
            <a:pPr>
              <a:buClr>
                <a:srgbClr val="A50021"/>
              </a:buClr>
            </a:pPr>
            <a:r>
              <a:rPr lang="en-GB" sz="2800" dirty="0" smtClean="0"/>
              <a:t>Software engineers often </a:t>
            </a:r>
            <a:r>
              <a:rPr lang="en-GB" sz="2800" b="1" dirty="0" smtClean="0">
                <a:solidFill>
                  <a:srgbClr val="A50021"/>
                </a:solidFill>
              </a:rPr>
              <a:t>“blissfully unaware”</a:t>
            </a:r>
          </a:p>
          <a:p>
            <a:pPr lvl="1">
              <a:buFontTx/>
              <a:buChar char="–"/>
            </a:pPr>
            <a:r>
              <a:rPr lang="en-GB" sz="2400" dirty="0" smtClean="0"/>
              <a:t>Implications of algorithm/code/data on power/energy?</a:t>
            </a:r>
          </a:p>
          <a:p>
            <a:pPr lvl="1">
              <a:buFontTx/>
              <a:buChar char="–"/>
            </a:pPr>
            <a:r>
              <a:rPr lang="en-GB" sz="2400" dirty="0" smtClean="0"/>
              <a:t>Power/Energy considerations</a:t>
            </a:r>
          </a:p>
          <a:p>
            <a:pPr lvl="2"/>
            <a:r>
              <a:rPr lang="en-GB" sz="2000" dirty="0" smtClean="0"/>
              <a:t>at best, secondary design goals </a:t>
            </a:r>
            <a:endParaRPr lang="en-GB" sz="2800" dirty="0" smtClean="0"/>
          </a:p>
          <a:p>
            <a:pPr>
              <a:spcBef>
                <a:spcPts val="1800"/>
              </a:spcBef>
              <a:buFont typeface="Wingdings" charset="2"/>
              <a:buChar char="§"/>
            </a:pPr>
            <a:r>
              <a:rPr lang="en-US" dirty="0" smtClean="0">
                <a:solidFill>
                  <a:srgbClr val="A50021"/>
                </a:solidFill>
              </a:rPr>
              <a:t>BUT the </a:t>
            </a:r>
            <a:r>
              <a:rPr lang="en-US" b="1" dirty="0" smtClean="0">
                <a:solidFill>
                  <a:srgbClr val="A50021"/>
                </a:solidFill>
              </a:rPr>
              <a:t>biggest savings </a:t>
            </a:r>
            <a:r>
              <a:rPr lang="en-US" dirty="0" smtClean="0">
                <a:solidFill>
                  <a:srgbClr val="A50021"/>
                </a:solidFill>
              </a:rPr>
              <a:t>can be gained from optimizations at the higher levels of abstraction in the system stack</a:t>
            </a:r>
          </a:p>
          <a:p>
            <a:pPr lvl="1">
              <a:buFontTx/>
              <a:buChar char="–"/>
            </a:pPr>
            <a:r>
              <a:rPr lang="en-US" dirty="0" smtClean="0">
                <a:solidFill>
                  <a:srgbClr val="A50021"/>
                </a:solidFill>
              </a:rPr>
              <a:t>Algorithms, </a:t>
            </a:r>
          </a:p>
          <a:p>
            <a:pPr lvl="1">
              <a:buFontTx/>
              <a:buChar char="–"/>
            </a:pPr>
            <a:r>
              <a:rPr lang="en-US" dirty="0" smtClean="0">
                <a:solidFill>
                  <a:srgbClr val="A50021"/>
                </a:solidFill>
              </a:rPr>
              <a:t>Data and </a:t>
            </a:r>
          </a:p>
          <a:p>
            <a:pPr lvl="1">
              <a:buFontTx/>
              <a:buChar char="–"/>
            </a:pPr>
            <a:r>
              <a:rPr lang="en-US" dirty="0" smtClean="0">
                <a:solidFill>
                  <a:srgbClr val="A50021"/>
                </a:solidFill>
              </a:rPr>
              <a:t>SW</a:t>
            </a:r>
          </a:p>
        </p:txBody>
      </p:sp>
      <p:pic>
        <p:nvPicPr>
          <p:cNvPr id="4" name="Picture 2"/>
          <p:cNvPicPr>
            <a:picLocks noChangeAspect="1" noChangeArrowheads="1"/>
          </p:cNvPicPr>
          <p:nvPr/>
        </p:nvPicPr>
        <p:blipFill>
          <a:blip r:embed="rId3" cstate="print"/>
          <a:srcRect/>
          <a:stretch>
            <a:fillRect/>
          </a:stretch>
        </p:blipFill>
        <p:spPr bwMode="auto">
          <a:xfrm>
            <a:off x="7488238" y="0"/>
            <a:ext cx="1655762" cy="1241425"/>
          </a:xfrm>
          <a:prstGeom prst="rect">
            <a:avLst/>
          </a:prstGeom>
          <a:noFill/>
          <a:ln w="9525">
            <a:noFill/>
            <a:miter lim="800000"/>
            <a:headEnd/>
            <a:tailEnd/>
          </a:ln>
        </p:spPr>
      </p:pic>
      <p:pic>
        <p:nvPicPr>
          <p:cNvPr id="6" name="Picture 5" descr="Screen Shot 2015-04-28 at 08.10.4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3809" y="5166245"/>
            <a:ext cx="3161423" cy="1394044"/>
          </a:xfrm>
          <a:prstGeom prst="rect">
            <a:avLst/>
          </a:prstGeom>
        </p:spPr>
      </p:pic>
    </p:spTree>
    <p:extLst>
      <p:ext uri="{BB962C8B-B14F-4D97-AF65-F5344CB8AC3E}">
        <p14:creationId xmlns:p14="http://schemas.microsoft.com/office/powerpoint/2010/main" val="11287219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41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41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041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04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bwMode="auto">
          <a:xfrm>
            <a:off x="1733550" y="274638"/>
            <a:ext cx="6953250" cy="922337"/>
          </a:xfrm>
          <a:noFill/>
          <a:ln>
            <a:miter lim="800000"/>
            <a:headEnd/>
            <a:tailEnd/>
          </a:ln>
        </p:spPr>
        <p:txBody>
          <a:bodyPr vert="horz" wrap="square" lIns="91440" tIns="45720" rIns="91440" bIns="45720" numCol="1" anchorCtr="0" compatLnSpc="1">
            <a:prstTxWarp prst="textNoShape">
              <a:avLst/>
            </a:prstTxWarp>
          </a:bodyPr>
          <a:lstStyle/>
          <a:p>
            <a:endParaRPr lang="en-GB" smtClean="0"/>
          </a:p>
        </p:txBody>
      </p:sp>
      <p:pic>
        <p:nvPicPr>
          <p:cNvPr id="62467" name="Picture 3"/>
          <p:cNvPicPr>
            <a:picLocks noGrp="1" noChangeAspect="1" noChangeArrowheads="1"/>
          </p:cNvPicPr>
          <p:nvPr>
            <p:ph idx="1"/>
          </p:nvPr>
        </p:nvPicPr>
        <p:blipFill>
          <a:blip r:embed="rId3" cstate="print"/>
          <a:srcRect/>
          <a:stretch>
            <a:fillRect/>
          </a:stretch>
        </p:blipFill>
        <p:spPr bwMode="auto">
          <a:xfrm>
            <a:off x="0" y="117475"/>
            <a:ext cx="9144000" cy="6623050"/>
          </a:xfrm>
        </p:spPr>
      </p:pic>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bwMode="auto">
          <a:xfrm>
            <a:off x="0" y="160338"/>
            <a:ext cx="8980488" cy="922337"/>
          </a:xfrm>
          <a:noFill/>
          <a:ln>
            <a:miter lim="800000"/>
            <a:headEnd/>
            <a:tailEnd/>
          </a:ln>
        </p:spPr>
        <p:txBody>
          <a:bodyPr vert="horz" wrap="square" lIns="91440" tIns="45720" rIns="91440" bIns="45720" numCol="1" anchorCtr="0" compatLnSpc="1">
            <a:prstTxWarp prst="textNoShape">
              <a:avLst/>
            </a:prstTxWarp>
          </a:bodyPr>
          <a:lstStyle/>
          <a:p>
            <a:r>
              <a:rPr lang="en-GB" sz="4000" dirty="0" smtClean="0"/>
              <a:t>Aligning SW Design Decisions with  Energy Efficiency as Design Goal</a:t>
            </a:r>
          </a:p>
        </p:txBody>
      </p:sp>
      <p:sp>
        <p:nvSpPr>
          <p:cNvPr id="3" name="Content Placeholder 2"/>
          <p:cNvSpPr>
            <a:spLocks noGrp="1"/>
          </p:cNvSpPr>
          <p:nvPr>
            <p:ph idx="1"/>
          </p:nvPr>
        </p:nvSpPr>
        <p:spPr>
          <a:xfrm>
            <a:off x="504825" y="2120900"/>
            <a:ext cx="8134350" cy="3759200"/>
          </a:xfrm>
        </p:spPr>
        <p:txBody>
          <a:bodyPr wrap="square"/>
          <a:lstStyle/>
          <a:p>
            <a:pPr marL="216000" indent="-216000" fontAlgn="auto">
              <a:spcAft>
                <a:spcPts val="0"/>
              </a:spcAft>
              <a:buClr>
                <a:srgbClr val="A50021"/>
              </a:buClr>
              <a:defRPr/>
            </a:pPr>
            <a:r>
              <a:rPr lang="en-GB" sz="2000" i="1" dirty="0" smtClean="0">
                <a:latin typeface="Times New Roman" pitchFamily="18" charset="0"/>
                <a:cs typeface="Times New Roman" pitchFamily="18" charset="0"/>
              </a:rPr>
              <a:t>“Choose the </a:t>
            </a:r>
            <a:r>
              <a:rPr lang="en-GB" sz="2000" b="1" i="1" dirty="0" smtClean="0">
                <a:latin typeface="Times New Roman" pitchFamily="18" charset="0"/>
                <a:cs typeface="Times New Roman" pitchFamily="18" charset="0"/>
              </a:rPr>
              <a:t>best algorithm </a:t>
            </a:r>
            <a:r>
              <a:rPr lang="en-GB" sz="2000" i="1" dirty="0" smtClean="0">
                <a:latin typeface="Times New Roman" pitchFamily="18" charset="0"/>
                <a:cs typeface="Times New Roman" pitchFamily="18" charset="0"/>
              </a:rPr>
              <a:t>for the problem at hand and make sure it </a:t>
            </a:r>
            <a:r>
              <a:rPr lang="en-GB" sz="2000" b="1" i="1" dirty="0" smtClean="0">
                <a:latin typeface="Times New Roman" pitchFamily="18" charset="0"/>
                <a:cs typeface="Times New Roman" pitchFamily="18" charset="0"/>
              </a:rPr>
              <a:t>fits well with </a:t>
            </a:r>
            <a:r>
              <a:rPr lang="en-GB" sz="2000" i="1" dirty="0" smtClean="0">
                <a:latin typeface="Times New Roman" pitchFamily="18" charset="0"/>
                <a:cs typeface="Times New Roman" pitchFamily="18" charset="0"/>
              </a:rPr>
              <a:t>the computational </a:t>
            </a:r>
            <a:r>
              <a:rPr lang="en-GB" sz="2000" b="1" i="1" dirty="0" smtClean="0">
                <a:latin typeface="Times New Roman" pitchFamily="18" charset="0"/>
                <a:cs typeface="Times New Roman" pitchFamily="18" charset="0"/>
              </a:rPr>
              <a:t>hardware</a:t>
            </a:r>
            <a:r>
              <a:rPr lang="en-GB" sz="2000" i="1" dirty="0" smtClean="0">
                <a:latin typeface="Times New Roman" pitchFamily="18" charset="0"/>
                <a:cs typeface="Times New Roman" pitchFamily="18" charset="0"/>
              </a:rPr>
              <a:t>. Failure to do this can lead to costs far exceeding the benefit of more localized power optimizations. </a:t>
            </a:r>
          </a:p>
          <a:p>
            <a:pPr marL="216000" indent="-216000" fontAlgn="auto">
              <a:spcAft>
                <a:spcPts val="0"/>
              </a:spcAft>
              <a:buClr>
                <a:srgbClr val="A50021"/>
              </a:buClr>
              <a:defRPr/>
            </a:pPr>
            <a:r>
              <a:rPr lang="en-GB" sz="2000" i="1" dirty="0" smtClean="0">
                <a:latin typeface="Times New Roman" pitchFamily="18" charset="0"/>
                <a:cs typeface="Times New Roman" pitchFamily="18" charset="0"/>
              </a:rPr>
              <a:t>Minimize </a:t>
            </a:r>
            <a:r>
              <a:rPr lang="en-GB" sz="2000" b="1" i="1" dirty="0" smtClean="0">
                <a:latin typeface="Times New Roman" pitchFamily="18" charset="0"/>
                <a:cs typeface="Times New Roman" pitchFamily="18" charset="0"/>
              </a:rPr>
              <a:t>memory size </a:t>
            </a:r>
            <a:r>
              <a:rPr lang="en-GB" sz="2000" i="1" dirty="0" smtClean="0">
                <a:latin typeface="Times New Roman" pitchFamily="18" charset="0"/>
                <a:cs typeface="Times New Roman" pitchFamily="18" charset="0"/>
              </a:rPr>
              <a:t>and expensive </a:t>
            </a:r>
            <a:r>
              <a:rPr lang="en-GB" sz="2000" b="1" i="1" dirty="0" smtClean="0">
                <a:latin typeface="Times New Roman" pitchFamily="18" charset="0"/>
                <a:cs typeface="Times New Roman" pitchFamily="18" charset="0"/>
              </a:rPr>
              <a:t>memory accesses </a:t>
            </a:r>
            <a:r>
              <a:rPr lang="en-GB" sz="2000" i="1" dirty="0" smtClean="0">
                <a:latin typeface="Times New Roman" pitchFamily="18" charset="0"/>
                <a:cs typeface="Times New Roman" pitchFamily="18" charset="0"/>
              </a:rPr>
              <a:t>through algorithm transformations, efficient mapping of data into memory, and optimal use of memory bandwidth, registers and cache. </a:t>
            </a:r>
          </a:p>
          <a:p>
            <a:pPr marL="216000" indent="-216000" fontAlgn="auto">
              <a:spcAft>
                <a:spcPts val="0"/>
              </a:spcAft>
              <a:buClr>
                <a:srgbClr val="A50021"/>
              </a:buClr>
              <a:defRPr/>
            </a:pPr>
            <a:r>
              <a:rPr lang="en-GB" sz="2000" i="1" dirty="0" smtClean="0">
                <a:latin typeface="Times New Roman" pitchFamily="18" charset="0"/>
                <a:cs typeface="Times New Roman" pitchFamily="18" charset="0"/>
              </a:rPr>
              <a:t>Optimize the </a:t>
            </a:r>
            <a:r>
              <a:rPr lang="en-GB" sz="2000" b="1" i="1" dirty="0" smtClean="0">
                <a:latin typeface="Times New Roman" pitchFamily="18" charset="0"/>
                <a:cs typeface="Times New Roman" pitchFamily="18" charset="0"/>
              </a:rPr>
              <a:t>performance </a:t>
            </a:r>
            <a:r>
              <a:rPr lang="en-GB" sz="2000" i="1" dirty="0" smtClean="0">
                <a:latin typeface="Times New Roman" pitchFamily="18" charset="0"/>
                <a:cs typeface="Times New Roman" pitchFamily="18" charset="0"/>
              </a:rPr>
              <a:t>of the application, making </a:t>
            </a:r>
            <a:r>
              <a:rPr lang="en-GB" sz="2000" b="1" i="1" dirty="0" smtClean="0">
                <a:latin typeface="Times New Roman" pitchFamily="18" charset="0"/>
                <a:cs typeface="Times New Roman" pitchFamily="18" charset="0"/>
              </a:rPr>
              <a:t>maximum use of available parallelism. </a:t>
            </a:r>
          </a:p>
          <a:p>
            <a:pPr marL="216000" indent="-216000" fontAlgn="auto">
              <a:spcAft>
                <a:spcPts val="0"/>
              </a:spcAft>
              <a:buClr>
                <a:srgbClr val="A50021"/>
              </a:buClr>
              <a:defRPr/>
            </a:pPr>
            <a:r>
              <a:rPr lang="en-GB" sz="2000" i="1" dirty="0" smtClean="0">
                <a:latin typeface="Times New Roman" pitchFamily="18" charset="0"/>
                <a:cs typeface="Times New Roman" pitchFamily="18" charset="0"/>
              </a:rPr>
              <a:t>Take advantage of </a:t>
            </a:r>
            <a:r>
              <a:rPr lang="en-GB" sz="2000" b="1" i="1" dirty="0" smtClean="0">
                <a:latin typeface="Times New Roman" pitchFamily="18" charset="0"/>
                <a:cs typeface="Times New Roman" pitchFamily="18" charset="0"/>
              </a:rPr>
              <a:t>hardware support for power management</a:t>
            </a:r>
            <a:r>
              <a:rPr lang="en-GB" sz="2000" i="1" dirty="0" smtClean="0">
                <a:latin typeface="Times New Roman" pitchFamily="18" charset="0"/>
                <a:cs typeface="Times New Roman" pitchFamily="18" charset="0"/>
              </a:rPr>
              <a:t>. </a:t>
            </a:r>
          </a:p>
          <a:p>
            <a:pPr marL="216000" indent="-216000" fontAlgn="auto">
              <a:spcAft>
                <a:spcPts val="0"/>
              </a:spcAft>
              <a:buClr>
                <a:srgbClr val="A50021"/>
              </a:buClr>
              <a:defRPr/>
            </a:pPr>
            <a:r>
              <a:rPr lang="en-GB" sz="2000" i="1" dirty="0" smtClean="0">
                <a:latin typeface="Times New Roman" pitchFamily="18" charset="0"/>
                <a:cs typeface="Times New Roman" pitchFamily="18" charset="0"/>
              </a:rPr>
              <a:t>Finally, select instructions, sequence them, and order operations in a way that </a:t>
            </a:r>
            <a:r>
              <a:rPr lang="en-GB" sz="2000" b="1" i="1" dirty="0" smtClean="0">
                <a:latin typeface="Times New Roman" pitchFamily="18" charset="0"/>
                <a:cs typeface="Times New Roman" pitchFamily="18" charset="0"/>
              </a:rPr>
              <a:t>minimizes switching </a:t>
            </a:r>
            <a:r>
              <a:rPr lang="en-GB" sz="2000" i="1" dirty="0" smtClean="0">
                <a:latin typeface="Times New Roman" pitchFamily="18" charset="0"/>
                <a:cs typeface="Times New Roman" pitchFamily="18" charset="0"/>
              </a:rPr>
              <a:t>in the CPU and </a:t>
            </a:r>
            <a:r>
              <a:rPr lang="en-GB" sz="2000" i="1" dirty="0" err="1" smtClean="0">
                <a:latin typeface="Times New Roman" pitchFamily="18" charset="0"/>
                <a:cs typeface="Times New Roman" pitchFamily="18" charset="0"/>
              </a:rPr>
              <a:t>datapath</a:t>
            </a:r>
            <a:r>
              <a:rPr lang="en-GB" sz="2000" i="1" dirty="0" smtClean="0">
                <a:latin typeface="Times New Roman" pitchFamily="18" charset="0"/>
                <a:cs typeface="Times New Roman" pitchFamily="18" charset="0"/>
              </a:rPr>
              <a:t>.”</a:t>
            </a:r>
          </a:p>
          <a:p>
            <a:pPr marL="0" indent="0" fontAlgn="auto">
              <a:spcAft>
                <a:spcPts val="0"/>
              </a:spcAft>
              <a:buFont typeface="Wingdings" pitchFamily="2" charset="2"/>
              <a:buNone/>
              <a:defRPr/>
            </a:pPr>
            <a:endParaRPr lang="en-GB" sz="2400" i="1" dirty="0">
              <a:latin typeface="Times New Roman" pitchFamily="18" charset="0"/>
              <a:cs typeface="Times New Roman" pitchFamily="18" charset="0"/>
            </a:endParaRPr>
          </a:p>
        </p:txBody>
      </p:sp>
      <p:sp>
        <p:nvSpPr>
          <p:cNvPr id="7172" name="Rectangle 3"/>
          <p:cNvSpPr>
            <a:spLocks noChangeArrowheads="1"/>
          </p:cNvSpPr>
          <p:nvPr/>
        </p:nvSpPr>
        <p:spPr bwMode="auto">
          <a:xfrm>
            <a:off x="457200" y="5999447"/>
            <a:ext cx="7936174" cy="646331"/>
          </a:xfrm>
          <a:prstGeom prst="rect">
            <a:avLst/>
          </a:prstGeom>
          <a:noFill/>
          <a:ln w="9525">
            <a:noFill/>
            <a:miter lim="800000"/>
            <a:headEnd/>
            <a:tailEnd/>
          </a:ln>
        </p:spPr>
        <p:txBody>
          <a:bodyPr wrap="square">
            <a:spAutoFit/>
          </a:bodyPr>
          <a:lstStyle/>
          <a:p>
            <a:pPr marL="342900" lvl="1" indent="-342900">
              <a:spcBef>
                <a:spcPct val="50000"/>
              </a:spcBef>
              <a:buSzPct val="150000"/>
              <a:buFont typeface="Arial" charset="0"/>
              <a:buChar char="*"/>
            </a:pPr>
            <a:r>
              <a:rPr lang="en-GB" sz="1200" dirty="0" err="1">
                <a:latin typeface="+mn-lt"/>
                <a:cs typeface="DejaVu Sans" pitchFamily="34" charset="0"/>
              </a:rPr>
              <a:t>Kaushik</a:t>
            </a:r>
            <a:r>
              <a:rPr lang="en-GB" sz="1200" dirty="0">
                <a:latin typeface="+mn-lt"/>
                <a:cs typeface="DejaVu Sans" pitchFamily="34" charset="0"/>
              </a:rPr>
              <a:t> Roy and Mark C. Johnson. </a:t>
            </a:r>
            <a:r>
              <a:rPr lang="en-GB" sz="1200" b="1" dirty="0">
                <a:solidFill>
                  <a:srgbClr val="A50021"/>
                </a:solidFill>
                <a:latin typeface="+mn-lt"/>
                <a:cs typeface="DejaVu Sans" pitchFamily="34" charset="0"/>
              </a:rPr>
              <a:t>1997</a:t>
            </a:r>
            <a:r>
              <a:rPr lang="en-GB" sz="1200" dirty="0">
                <a:latin typeface="+mn-lt"/>
                <a:cs typeface="DejaVu Sans" pitchFamily="34" charset="0"/>
              </a:rPr>
              <a:t>. “Software design for low power”. In </a:t>
            </a:r>
            <a:r>
              <a:rPr lang="en-GB" sz="1200" i="1" dirty="0">
                <a:latin typeface="+mn-lt"/>
                <a:cs typeface="DejaVu Sans" pitchFamily="34" charset="0"/>
              </a:rPr>
              <a:t>Low power design in deep submicron electronics</a:t>
            </a:r>
            <a:r>
              <a:rPr lang="en-GB" sz="1200" dirty="0">
                <a:latin typeface="+mn-lt"/>
                <a:cs typeface="DejaVu Sans" pitchFamily="34" charset="0"/>
              </a:rPr>
              <a:t>, Wolfgang </a:t>
            </a:r>
            <a:r>
              <a:rPr lang="en-GB" sz="1200" dirty="0" err="1">
                <a:latin typeface="+mn-lt"/>
                <a:cs typeface="DejaVu Sans" pitchFamily="34" charset="0"/>
              </a:rPr>
              <a:t>Nebel</a:t>
            </a:r>
            <a:r>
              <a:rPr lang="en-GB" sz="1200" dirty="0">
                <a:latin typeface="+mn-lt"/>
                <a:cs typeface="DejaVu Sans" pitchFamily="34" charset="0"/>
              </a:rPr>
              <a:t> and Jean </a:t>
            </a:r>
            <a:r>
              <a:rPr lang="en-GB" sz="1200" dirty="0" err="1">
                <a:latin typeface="+mn-lt"/>
                <a:cs typeface="DejaVu Sans" pitchFamily="34" charset="0"/>
              </a:rPr>
              <a:t>Mermet</a:t>
            </a:r>
            <a:r>
              <a:rPr lang="en-GB" sz="1200" dirty="0">
                <a:latin typeface="+mn-lt"/>
                <a:cs typeface="DejaVu Sans" pitchFamily="34" charset="0"/>
              </a:rPr>
              <a:t> (Eds.). </a:t>
            </a:r>
            <a:r>
              <a:rPr lang="en-GB" sz="1200" dirty="0" err="1">
                <a:latin typeface="+mn-lt"/>
                <a:cs typeface="DejaVu Sans" pitchFamily="34" charset="0"/>
              </a:rPr>
              <a:t>Kluwer</a:t>
            </a:r>
            <a:r>
              <a:rPr lang="en-GB" sz="1200" dirty="0">
                <a:latin typeface="+mn-lt"/>
                <a:cs typeface="DejaVu Sans" pitchFamily="34" charset="0"/>
              </a:rPr>
              <a:t> </a:t>
            </a:r>
            <a:r>
              <a:rPr lang="en-GB" sz="1200" dirty="0" err="1">
                <a:latin typeface="+mn-lt"/>
                <a:cs typeface="DejaVu Sans" pitchFamily="34" charset="0"/>
              </a:rPr>
              <a:t>Nato</a:t>
            </a:r>
            <a:r>
              <a:rPr lang="en-GB" sz="1200" dirty="0">
                <a:latin typeface="+mn-lt"/>
                <a:cs typeface="DejaVu Sans" pitchFamily="34" charset="0"/>
              </a:rPr>
              <a:t> Advanced Science Institutes Series, Vol. 337. </a:t>
            </a:r>
            <a:r>
              <a:rPr lang="en-GB" sz="1200" dirty="0" err="1">
                <a:latin typeface="+mn-lt"/>
                <a:cs typeface="DejaVu Sans" pitchFamily="34" charset="0"/>
              </a:rPr>
              <a:t>Kluwer</a:t>
            </a:r>
            <a:r>
              <a:rPr lang="en-GB" sz="1200" dirty="0">
                <a:latin typeface="+mn-lt"/>
                <a:cs typeface="DejaVu Sans" pitchFamily="34" charset="0"/>
              </a:rPr>
              <a:t> Academic Publishers, Norwell, MA, USA, pp 433-460. </a:t>
            </a:r>
            <a:endParaRPr lang="en-US" sz="1200" dirty="0">
              <a:solidFill>
                <a:srgbClr val="A50021"/>
              </a:solidFill>
              <a:latin typeface="+mn-lt"/>
              <a:cs typeface="DejaVu Sans" pitchFamily="34" charset="0"/>
            </a:endParaRPr>
          </a:p>
        </p:txBody>
      </p:sp>
      <p:sp>
        <p:nvSpPr>
          <p:cNvPr id="5" name="Content Placeholder 2"/>
          <p:cNvSpPr txBox="1">
            <a:spLocks/>
          </p:cNvSpPr>
          <p:nvPr/>
        </p:nvSpPr>
        <p:spPr bwMode="auto">
          <a:xfrm>
            <a:off x="361950" y="1557338"/>
            <a:ext cx="8229600" cy="601662"/>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defRPr/>
            </a:pPr>
            <a:r>
              <a:rPr lang="en-GB" sz="2800" kern="0" dirty="0">
                <a:latin typeface="Calibri" pitchFamily="34" charset="0"/>
                <a:cs typeface="+mn-cs"/>
              </a:rPr>
              <a:t>Key steps*: </a:t>
            </a:r>
            <a:endParaRPr lang="en-GB" sz="3600" kern="0" dirty="0">
              <a:latin typeface="Calibri" pitchFamily="34" charset="0"/>
              <a:cs typeface="+mn-cs"/>
            </a:endParaRPr>
          </a:p>
        </p:txBody>
      </p:sp>
      <p:sp>
        <p:nvSpPr>
          <p:cNvPr id="61446" name="Slide Number Placeholder 5"/>
          <p:cNvSpPr>
            <a:spLocks noGrp="1"/>
          </p:cNvSpPr>
          <p:nvPr>
            <p:ph type="sldNum" sz="quarter" idx="12"/>
          </p:nvPr>
        </p:nvSpPr>
        <p:spPr bwMode="auto">
          <a:xfrm>
            <a:off x="8701088" y="6492875"/>
            <a:ext cx="442912" cy="365125"/>
          </a:xfr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CCD144CB-DF33-4F03-B278-1417C36024B7}" type="slidenum">
              <a:rPr lang="en-US" sz="1100" smtClean="0"/>
              <a:pPr fontAlgn="base">
                <a:spcBef>
                  <a:spcPct val="0"/>
                </a:spcBef>
                <a:spcAft>
                  <a:spcPct val="0"/>
                </a:spcAft>
              </a:pPr>
              <a:t>32</a:t>
            </a:fld>
            <a:endParaRPr lang="en-US" sz="1100" dirty="0" smtClean="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How much?</a:t>
            </a:r>
            <a:endParaRPr lang="en-GB" dirty="0"/>
          </a:p>
        </p:txBody>
      </p:sp>
      <p:pic>
        <p:nvPicPr>
          <p:cNvPr id="4" name="Content Placeholder 3"/>
          <p:cNvPicPr>
            <a:picLocks noGrp="1" noChangeAspect="1"/>
          </p:cNvPicPr>
          <p:nvPr>
            <p:ph idx="1"/>
          </p:nvPr>
        </p:nvPicPr>
        <p:blipFill>
          <a:blip r:embed="rId3"/>
          <a:srcRect l="-40915" r="-40915"/>
          <a:stretch>
            <a:fillRect/>
          </a:stretch>
        </p:blipFill>
        <p:spPr>
          <a:xfrm>
            <a:off x="-84402" y="1425835"/>
            <a:ext cx="9228402" cy="5075265"/>
          </a:xfrm>
        </p:spPr>
      </p:pic>
      <p:sp>
        <p:nvSpPr>
          <p:cNvPr id="3" name="TextBox 2"/>
          <p:cNvSpPr txBox="1"/>
          <p:nvPr/>
        </p:nvSpPr>
        <p:spPr>
          <a:xfrm>
            <a:off x="5124823" y="6454589"/>
            <a:ext cx="3839883" cy="246221"/>
          </a:xfrm>
          <a:prstGeom prst="rect">
            <a:avLst/>
          </a:prstGeom>
          <a:noFill/>
        </p:spPr>
        <p:txBody>
          <a:bodyPr wrap="square" rtlCol="0">
            <a:spAutoFit/>
          </a:bodyPr>
          <a:lstStyle/>
          <a:p>
            <a:pPr algn="r"/>
            <a:r>
              <a:rPr lang="en-GB" sz="1000" dirty="0" smtClean="0">
                <a:solidFill>
                  <a:schemeClr val="bg2">
                    <a:lumMod val="60000"/>
                    <a:lumOff val="40000"/>
                  </a:schemeClr>
                </a:solidFill>
              </a:rPr>
              <a:t>Picture from www.pd4pic.com</a:t>
            </a:r>
            <a:endParaRPr lang="en-GB" sz="1000" dirty="0">
              <a:solidFill>
                <a:schemeClr val="bg2">
                  <a:lumMod val="60000"/>
                  <a:lumOff val="40000"/>
                </a:schemeClr>
              </a:solidFill>
            </a:endParaRPr>
          </a:p>
        </p:txBody>
      </p:sp>
    </p:spTree>
    <p:extLst>
      <p:ext uri="{BB962C8B-B14F-4D97-AF65-F5344CB8AC3E}">
        <p14:creationId xmlns:p14="http://schemas.microsoft.com/office/powerpoint/2010/main" val="2996174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75342" y="4674245"/>
            <a:ext cx="8229600" cy="922337"/>
          </a:xfrm>
        </p:spPr>
        <p:txBody>
          <a:bodyPr/>
          <a:lstStyle/>
          <a:p>
            <a:pPr algn="l"/>
            <a:r>
              <a:rPr lang="it-IT" dirty="0"/>
              <a:t>Energy </a:t>
            </a:r>
            <a:r>
              <a:rPr lang="it-IT" dirty="0" err="1" smtClean="0"/>
              <a:t>Transparency</a:t>
            </a:r>
            <a:endParaRPr lang="it-IT" dirty="0"/>
          </a:p>
        </p:txBody>
      </p:sp>
      <p:pic>
        <p:nvPicPr>
          <p:cNvPr id="7" name="Picture 6"/>
          <p:cNvPicPr>
            <a:picLocks noChangeAspect="1"/>
          </p:cNvPicPr>
          <p:nvPr/>
        </p:nvPicPr>
        <p:blipFill>
          <a:blip r:embed="rId3"/>
          <a:stretch>
            <a:fillRect/>
          </a:stretch>
        </p:blipFill>
        <p:spPr>
          <a:xfrm>
            <a:off x="3646359" y="1054663"/>
            <a:ext cx="5101739" cy="3396301"/>
          </a:xfrm>
          <a:prstGeom prst="rect">
            <a:avLst/>
          </a:prstGeom>
        </p:spPr>
      </p:pic>
      <p:sp>
        <p:nvSpPr>
          <p:cNvPr id="3" name="TextBox 2"/>
          <p:cNvSpPr txBox="1"/>
          <p:nvPr/>
        </p:nvSpPr>
        <p:spPr>
          <a:xfrm>
            <a:off x="4034116" y="4213411"/>
            <a:ext cx="4706471" cy="230832"/>
          </a:xfrm>
          <a:prstGeom prst="rect">
            <a:avLst/>
          </a:prstGeom>
          <a:noFill/>
        </p:spPr>
        <p:txBody>
          <a:bodyPr wrap="square" rtlCol="0">
            <a:spAutoFit/>
          </a:bodyPr>
          <a:lstStyle/>
          <a:p>
            <a:pPr algn="r"/>
            <a:r>
              <a:rPr lang="en-GB" sz="900" dirty="0">
                <a:solidFill>
                  <a:srgbClr val="B3B3B3"/>
                </a:solidFill>
              </a:rPr>
              <a:t>http://</a:t>
            </a:r>
            <a:r>
              <a:rPr lang="en-GB" sz="900" dirty="0" err="1">
                <a:solidFill>
                  <a:srgbClr val="B3B3B3"/>
                </a:solidFill>
              </a:rPr>
              <a:t>scottebales.com</a:t>
            </a:r>
            <a:r>
              <a:rPr lang="en-GB" sz="900" dirty="0">
                <a:solidFill>
                  <a:srgbClr val="B3B3B3"/>
                </a:solidFill>
              </a:rPr>
              <a:t>/</a:t>
            </a:r>
            <a:r>
              <a:rPr lang="en-GB" sz="900" dirty="0" err="1">
                <a:solidFill>
                  <a:srgbClr val="B3B3B3"/>
                </a:solidFill>
              </a:rPr>
              <a:t>wp</a:t>
            </a:r>
            <a:r>
              <a:rPr lang="en-GB" sz="900" dirty="0">
                <a:solidFill>
                  <a:srgbClr val="B3B3B3"/>
                </a:solidFill>
              </a:rPr>
              <a:t>-content/uploads/2013/05/</a:t>
            </a:r>
            <a:r>
              <a:rPr lang="en-GB" sz="900" dirty="0" err="1">
                <a:solidFill>
                  <a:srgbClr val="B3B3B3"/>
                </a:solidFill>
              </a:rPr>
              <a:t>transparecny-green.jpg</a:t>
            </a:r>
            <a:endParaRPr lang="en-GB" sz="900" dirty="0">
              <a:solidFill>
                <a:srgbClr val="B3B3B3"/>
              </a:solidFill>
            </a:endParaRPr>
          </a:p>
        </p:txBody>
      </p:sp>
    </p:spTree>
    <p:extLst>
      <p:ext uri="{BB962C8B-B14F-4D97-AF65-F5344CB8AC3E}">
        <p14:creationId xmlns:p14="http://schemas.microsoft.com/office/powerpoint/2010/main" val="362458658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2"/>
          <p:cNvSpPr>
            <a:spLocks noGrp="1"/>
          </p:cNvSpPr>
          <p:nvPr>
            <p:ph type="title" idx="10"/>
          </p:nvPr>
        </p:nvSpPr>
        <p:spPr bwMode="auto">
          <a:xfrm>
            <a:off x="1152299" y="200479"/>
            <a:ext cx="7062787" cy="1050925"/>
          </a:xfrm>
          <a:noFill/>
          <a:ln>
            <a:miter lim="800000"/>
            <a:headEnd/>
            <a:tailEnd/>
          </a:ln>
        </p:spPr>
        <p:txBody>
          <a:bodyPr vert="horz" numCol="1" anchorCtr="0" compatLnSpc="1">
            <a:prstTxWarp prst="textNoShape">
              <a:avLst/>
            </a:prstTxWarp>
          </a:bodyPr>
          <a:lstStyle/>
          <a:p>
            <a:pPr algn="ctr"/>
            <a:r>
              <a:rPr lang="en-GB" sz="4800" dirty="0" smtClean="0">
                <a:latin typeface="+mj-lt"/>
              </a:rPr>
              <a:t>Energy Transparency</a:t>
            </a:r>
          </a:p>
        </p:txBody>
      </p:sp>
      <p:sp>
        <p:nvSpPr>
          <p:cNvPr id="63491" name="Text Placeholder 1"/>
          <p:cNvSpPr txBox="1">
            <a:spLocks/>
          </p:cNvSpPr>
          <p:nvPr/>
        </p:nvSpPr>
        <p:spPr bwMode="auto">
          <a:xfrm>
            <a:off x="382587" y="2190465"/>
            <a:ext cx="8378825" cy="3132161"/>
          </a:xfrm>
          <a:prstGeom prst="rect">
            <a:avLst/>
          </a:prstGeom>
          <a:solidFill>
            <a:srgbClr val="FF7C80">
              <a:alpha val="50000"/>
            </a:srgbClr>
          </a:solidFill>
          <a:ln w="9525">
            <a:noFill/>
            <a:miter lim="800000"/>
            <a:headEnd/>
            <a:tailEnd/>
          </a:ln>
        </p:spPr>
        <p:txBody>
          <a:bodyPr lIns="0" tIns="0" rIns="0" bIns="0" anchor="ctr"/>
          <a:lstStyle/>
          <a:p>
            <a:pPr marL="539750">
              <a:spcBef>
                <a:spcPts val="3000"/>
              </a:spcBef>
            </a:pPr>
            <a:r>
              <a:rPr lang="en-GB" sz="3200" dirty="0">
                <a:cs typeface="DejaVu Sans" pitchFamily="34" charset="0"/>
              </a:rPr>
              <a:t>Information on energy usage is available for programs:</a:t>
            </a:r>
          </a:p>
          <a:p>
            <a:pPr marL="1079500" lvl="1" indent="-457200">
              <a:spcBef>
                <a:spcPts val="1200"/>
              </a:spcBef>
              <a:buClr>
                <a:srgbClr val="A50021"/>
              </a:buClr>
              <a:buFont typeface="Wingdings" pitchFamily="2" charset="2"/>
              <a:buChar char="§"/>
            </a:pPr>
            <a:r>
              <a:rPr lang="en-GB" sz="2800" dirty="0" smtClean="0">
                <a:cs typeface="DejaVu Sans" pitchFamily="34" charset="0"/>
              </a:rPr>
              <a:t>ideally </a:t>
            </a:r>
            <a:r>
              <a:rPr lang="en-GB" sz="2800" dirty="0">
                <a:cs typeface="DejaVu Sans" pitchFamily="34" charset="0"/>
              </a:rPr>
              <a:t>without executing them, and</a:t>
            </a:r>
          </a:p>
          <a:p>
            <a:pPr marL="1079500" lvl="1" indent="-457200">
              <a:buClr>
                <a:srgbClr val="A50021"/>
              </a:buClr>
              <a:buFont typeface="Wingdings" pitchFamily="2" charset="2"/>
              <a:buChar char="§"/>
            </a:pPr>
            <a:r>
              <a:rPr lang="en-GB" sz="2800" dirty="0">
                <a:cs typeface="DejaVu Sans" pitchFamily="34" charset="0"/>
              </a:rPr>
              <a:t>at all levels from machine code to high-level application code.</a:t>
            </a:r>
          </a:p>
        </p:txBody>
      </p:sp>
      <p:sp>
        <p:nvSpPr>
          <p:cNvPr id="4" name="Slide Number Placeholder 5"/>
          <p:cNvSpPr txBox="1">
            <a:spLocks/>
          </p:cNvSpPr>
          <p:nvPr/>
        </p:nvSpPr>
        <p:spPr bwMode="auto">
          <a:xfrm>
            <a:off x="8701088" y="6492875"/>
            <a:ext cx="442912" cy="36512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CD144CB-DF33-4F03-B278-1417C36024B7}" type="slidenum">
              <a:rPr kumimoji="0" lang="en-US" sz="1100" b="0" i="0" u="none" strike="noStrike" kern="1200" cap="none" spc="0" normalizeH="0" baseline="0" noProof="0" smtClean="0">
                <a:ln>
                  <a:noFill/>
                </a:ln>
                <a:solidFill>
                  <a:schemeClr val="tx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35</a:t>
            </a:fld>
            <a:endParaRPr kumimoji="0" lang="en-US" sz="1100" b="0" i="0" u="none" strike="noStrike" kern="1200" cap="none" spc="0" normalizeH="0" baseline="0" noProof="0" dirty="0" smtClean="0">
              <a:ln>
                <a:noFill/>
              </a:ln>
              <a:solidFill>
                <a:schemeClr val="tx1"/>
              </a:solidFill>
              <a:effectLst/>
              <a:uLnTx/>
              <a:uFillTx/>
              <a:latin typeface="Arial" charset="0"/>
              <a:ea typeface="+mn-ea"/>
              <a:cs typeface="+mn-cs"/>
            </a:endParaRPr>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514" name="Title 1"/>
          <p:cNvSpPr>
            <a:spLocks noGrp="1"/>
          </p:cNvSpPr>
          <p:nvPr>
            <p:ph type="title"/>
          </p:nvPr>
        </p:nvSpPr>
        <p:spPr bwMode="auto">
          <a:noFill/>
          <a:ln>
            <a:miter lim="800000"/>
            <a:headEnd/>
            <a:tailEnd/>
          </a:ln>
        </p:spPr>
        <p:txBody>
          <a:bodyPr vert="horz" numCol="1" anchorCtr="0" compatLnSpc="1">
            <a:prstTxWarp prst="textNoShape">
              <a:avLst/>
            </a:prstTxWarp>
          </a:bodyPr>
          <a:lstStyle/>
          <a:p>
            <a:pPr algn="ctr"/>
            <a:r>
              <a:rPr lang="en-GB" sz="4800" dirty="0" smtClean="0"/>
              <a:t>Transparency</a:t>
            </a:r>
          </a:p>
        </p:txBody>
      </p:sp>
      <p:pic>
        <p:nvPicPr>
          <p:cNvPr id="6" name="Picture 3"/>
          <p:cNvPicPr>
            <a:picLocks noChangeAspect="1" noChangeArrowheads="1"/>
          </p:cNvPicPr>
          <p:nvPr/>
        </p:nvPicPr>
        <p:blipFill>
          <a:blip r:embed="rId3" cstate="print"/>
          <a:srcRect/>
          <a:stretch>
            <a:fillRect/>
          </a:stretch>
        </p:blipFill>
        <p:spPr bwMode="auto">
          <a:xfrm>
            <a:off x="1803401" y="1296000"/>
            <a:ext cx="5657787" cy="5580000"/>
          </a:xfrm>
          <a:prstGeom prst="rect">
            <a:avLst/>
          </a:prstGeom>
          <a:noFill/>
          <a:ln w="9525">
            <a:noFill/>
            <a:miter lim="800000"/>
            <a:headEnd/>
            <a:tailEnd/>
          </a:ln>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538" name="Title 1"/>
          <p:cNvSpPr>
            <a:spLocks noGrp="1"/>
          </p:cNvSpPr>
          <p:nvPr>
            <p:ph type="title"/>
          </p:nvPr>
        </p:nvSpPr>
        <p:spPr bwMode="auto">
          <a:noFill/>
          <a:ln>
            <a:miter lim="800000"/>
            <a:headEnd/>
            <a:tailEnd/>
          </a:ln>
        </p:spPr>
        <p:txBody>
          <a:bodyPr vert="horz" numCol="1" anchorCtr="0" compatLnSpc="1">
            <a:prstTxWarp prst="textNoShape">
              <a:avLst/>
            </a:prstTxWarp>
          </a:bodyPr>
          <a:lstStyle/>
          <a:p>
            <a:pPr algn="ctr"/>
            <a:r>
              <a:rPr lang="en-GB" sz="4800" dirty="0" smtClean="0">
                <a:solidFill>
                  <a:srgbClr val="36ADE5"/>
                </a:solidFill>
              </a:rPr>
              <a:t>Transparency</a:t>
            </a:r>
          </a:p>
        </p:txBody>
      </p:sp>
      <p:pic>
        <p:nvPicPr>
          <p:cNvPr id="7" name="Picture 6" descr="Energy_label_2010.svg.png"/>
          <p:cNvPicPr>
            <a:picLocks noChangeAspect="1"/>
          </p:cNvPicPr>
          <p:nvPr/>
        </p:nvPicPr>
        <p:blipFill>
          <a:blip r:embed="rId3" cstate="print"/>
          <a:srcRect/>
          <a:stretch>
            <a:fillRect/>
          </a:stretch>
        </p:blipFill>
        <p:spPr bwMode="auto">
          <a:xfrm>
            <a:off x="3275012" y="1180548"/>
            <a:ext cx="2650500" cy="55800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562" name="Title 1"/>
          <p:cNvSpPr>
            <a:spLocks noGrp="1"/>
          </p:cNvSpPr>
          <p:nvPr>
            <p:ph type="title"/>
          </p:nvPr>
        </p:nvSpPr>
        <p:spPr bwMode="auto">
          <a:noFill/>
          <a:ln>
            <a:miter lim="800000"/>
            <a:headEnd/>
            <a:tailEnd/>
          </a:ln>
        </p:spPr>
        <p:txBody>
          <a:bodyPr vert="horz" numCol="1" anchorCtr="0" compatLnSpc="1">
            <a:prstTxWarp prst="textNoShape">
              <a:avLst/>
            </a:prstTxWarp>
          </a:bodyPr>
          <a:lstStyle/>
          <a:p>
            <a:pPr algn="ctr"/>
            <a:r>
              <a:rPr lang="en-GB" sz="4800" dirty="0" smtClean="0">
                <a:solidFill>
                  <a:srgbClr val="1FC634"/>
                </a:solidFill>
              </a:rPr>
              <a:t>Transparency</a:t>
            </a:r>
          </a:p>
        </p:txBody>
      </p:sp>
      <p:pic>
        <p:nvPicPr>
          <p:cNvPr id="4" name="Content Placeholder 3" descr="CO2-Transparency-2.jpg"/>
          <p:cNvPicPr>
            <a:picLocks noGrp="1" noChangeAspect="1"/>
          </p:cNvPicPr>
          <p:nvPr>
            <p:ph idx="4294967295"/>
          </p:nvPr>
        </p:nvPicPr>
        <p:blipFill>
          <a:blip r:embed="rId3" cstate="print"/>
          <a:srcRect/>
          <a:stretch>
            <a:fillRect/>
          </a:stretch>
        </p:blipFill>
        <p:spPr bwMode="auto">
          <a:xfrm>
            <a:off x="-43895" y="1341693"/>
            <a:ext cx="9213553" cy="5541963"/>
          </a:xfr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Placeholder 1"/>
          <p:cNvSpPr>
            <a:spLocks noGrp="1"/>
          </p:cNvSpPr>
          <p:nvPr>
            <p:ph type="body"/>
          </p:nvPr>
        </p:nvSpPr>
        <p:spPr bwMode="auto">
          <a:xfrm>
            <a:off x="900752" y="2286000"/>
            <a:ext cx="7356144" cy="2717800"/>
          </a:xfrm>
          <a:solidFill>
            <a:srgbClr val="FF7C80">
              <a:alpha val="50000"/>
            </a:srgbClr>
          </a:solidFill>
        </p:spPr>
        <p:txBody>
          <a:bodyPr vert="horz" numCol="1" anchor="ctr" anchorCtr="0" compatLnSpc="1">
            <a:prstTxWarp prst="textNoShape">
              <a:avLst/>
            </a:prstTxWarp>
          </a:bodyPr>
          <a:lstStyle/>
          <a:p>
            <a:pPr marL="0" indent="0" algn="ctr">
              <a:lnSpc>
                <a:spcPct val="100000"/>
              </a:lnSpc>
              <a:buFont typeface="Wingdings" pitchFamily="2" charset="2"/>
              <a:buNone/>
            </a:pPr>
            <a:r>
              <a:rPr lang="en-GB" sz="3200" dirty="0" smtClean="0">
                <a:latin typeface="+mn-lt"/>
              </a:rPr>
              <a:t>Energy transparency enables a deeper understanding of how algorithms and coding impact on the energy consumption of a computation when executed on hardware. </a:t>
            </a:r>
          </a:p>
        </p:txBody>
      </p:sp>
      <p:sp>
        <p:nvSpPr>
          <p:cNvPr id="67587" name="Title 2"/>
          <p:cNvSpPr>
            <a:spLocks noGrp="1"/>
          </p:cNvSpPr>
          <p:nvPr>
            <p:ph type="title" idx="10"/>
          </p:nvPr>
        </p:nvSpPr>
        <p:spPr bwMode="auto">
          <a:xfrm>
            <a:off x="568242" y="208603"/>
            <a:ext cx="7062787" cy="1050925"/>
          </a:xfrm>
          <a:noFill/>
          <a:ln>
            <a:miter lim="800000"/>
            <a:headEnd/>
            <a:tailEnd/>
          </a:ln>
        </p:spPr>
        <p:txBody>
          <a:bodyPr vert="horz" numCol="1" anchorCtr="0" compatLnSpc="1">
            <a:prstTxWarp prst="textNoShape">
              <a:avLst/>
            </a:prstTxWarp>
          </a:bodyPr>
          <a:lstStyle/>
          <a:p>
            <a:r>
              <a:rPr lang="en-GB" sz="4000" dirty="0" smtClean="0">
                <a:latin typeface="+mj-lt"/>
              </a:rPr>
              <a:t>Why Energy Transparency?</a:t>
            </a:r>
          </a:p>
        </p:txBody>
      </p:sp>
      <p:pic>
        <p:nvPicPr>
          <p:cNvPr id="67588" name="Picture 1"/>
          <p:cNvPicPr>
            <a:picLocks noChangeAspect="1" noChangeArrowheads="1"/>
          </p:cNvPicPr>
          <p:nvPr/>
        </p:nvPicPr>
        <p:blipFill>
          <a:blip r:embed="rId3" cstate="print"/>
          <a:srcRect/>
          <a:stretch>
            <a:fillRect/>
          </a:stretch>
        </p:blipFill>
        <p:spPr bwMode="auto">
          <a:xfrm>
            <a:off x="7560000" y="-1"/>
            <a:ext cx="1582250" cy="1260000"/>
          </a:xfrm>
          <a:prstGeom prst="rect">
            <a:avLst/>
          </a:prstGeom>
          <a:noFill/>
          <a:ln w="9525">
            <a:noFill/>
            <a:miter lim="800000"/>
            <a:headEnd/>
            <a:tailEnd/>
          </a:ln>
        </p:spPr>
      </p:pic>
      <p:sp>
        <p:nvSpPr>
          <p:cNvPr id="67589" name="Slide Number Placeholder 5"/>
          <p:cNvSpPr txBox="1">
            <a:spLocks/>
          </p:cNvSpPr>
          <p:nvPr/>
        </p:nvSpPr>
        <p:spPr bwMode="auto">
          <a:xfrm>
            <a:off x="8701088" y="6492875"/>
            <a:ext cx="442912" cy="365125"/>
          </a:xfrm>
          <a:prstGeom prst="rect">
            <a:avLst/>
          </a:prstGeom>
          <a:noFill/>
          <a:ln w="9525">
            <a:noFill/>
            <a:miter lim="800000"/>
            <a:headEnd/>
            <a:tailEnd/>
          </a:ln>
        </p:spPr>
        <p:txBody>
          <a:bodyPr/>
          <a:lstStyle/>
          <a:p>
            <a:fld id="{0A92CCE4-83D0-428F-9837-576F4612C2D5}" type="slidenum">
              <a:rPr lang="en-US" sz="1100">
                <a:cs typeface="DejaVu Sans" pitchFamily="34" charset="0"/>
              </a:rPr>
              <a:pPr/>
              <a:t>39</a:t>
            </a:fld>
            <a:endParaRPr lang="en-US" sz="1100" dirty="0">
              <a:cs typeface="DejaVu Sans" pitchFamily="34" charset="0"/>
            </a:endParaRPr>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5"/>
          <p:cNvPicPr>
            <a:picLocks noChangeAspect="1" noChangeArrowheads="1"/>
          </p:cNvPicPr>
          <p:nvPr/>
        </p:nvPicPr>
        <p:blipFill>
          <a:blip r:embed="rId3" cstate="print"/>
          <a:srcRect/>
          <a:stretch>
            <a:fillRect/>
          </a:stretch>
        </p:blipFill>
        <p:spPr bwMode="auto">
          <a:xfrm>
            <a:off x="165100" y="6073500"/>
            <a:ext cx="1982788" cy="579713"/>
          </a:xfrm>
          <a:prstGeom prst="rect">
            <a:avLst/>
          </a:prstGeom>
          <a:noFill/>
          <a:ln w="9525">
            <a:noFill/>
            <a:miter lim="800000"/>
            <a:headEnd/>
            <a:tailEnd/>
          </a:ln>
        </p:spPr>
      </p:pic>
      <p:sp>
        <p:nvSpPr>
          <p:cNvPr id="3077" name="Rectangle 8"/>
          <p:cNvSpPr>
            <a:spLocks noChangeArrowheads="1"/>
          </p:cNvSpPr>
          <p:nvPr/>
        </p:nvSpPr>
        <p:spPr bwMode="auto">
          <a:xfrm>
            <a:off x="2781300" y="6134100"/>
            <a:ext cx="2609850" cy="536575"/>
          </a:xfrm>
          <a:prstGeom prst="rect">
            <a:avLst/>
          </a:prstGeom>
          <a:noFill/>
          <a:ln w="9525">
            <a:noFill/>
            <a:miter lim="800000"/>
            <a:headEnd/>
            <a:tailEnd/>
          </a:ln>
        </p:spPr>
        <p:txBody>
          <a:bodyPr/>
          <a:lstStyle/>
          <a:p>
            <a:pPr>
              <a:lnSpc>
                <a:spcPct val="70000"/>
              </a:lnSpc>
              <a:spcBef>
                <a:spcPct val="20000"/>
              </a:spcBef>
            </a:pPr>
            <a:r>
              <a:rPr lang="en-US" sz="1600" dirty="0">
                <a:solidFill>
                  <a:schemeClr val="tx2"/>
                </a:solidFill>
                <a:latin typeface="Times New Roman" pitchFamily="18" charset="0"/>
              </a:rPr>
              <a:t>Department of </a:t>
            </a:r>
          </a:p>
          <a:p>
            <a:pPr>
              <a:lnSpc>
                <a:spcPct val="70000"/>
              </a:lnSpc>
              <a:spcBef>
                <a:spcPct val="20000"/>
              </a:spcBef>
            </a:pPr>
            <a:r>
              <a:rPr lang="en-GB" dirty="0">
                <a:solidFill>
                  <a:schemeClr val="tx2"/>
                </a:solidFill>
                <a:latin typeface="Times New Roman" pitchFamily="18" charset="0"/>
              </a:rPr>
              <a:t>COMPUTER SCIENCE</a:t>
            </a:r>
            <a:endParaRPr lang="en-US" dirty="0">
              <a:latin typeface="Times New Roman" pitchFamily="18" charset="0"/>
            </a:endParaRPr>
          </a:p>
        </p:txBody>
      </p:sp>
      <p:sp>
        <p:nvSpPr>
          <p:cNvPr id="3078" name="Line 10"/>
          <p:cNvSpPr>
            <a:spLocks noChangeShapeType="1"/>
          </p:cNvSpPr>
          <p:nvPr/>
        </p:nvSpPr>
        <p:spPr bwMode="auto">
          <a:xfrm>
            <a:off x="0" y="5843588"/>
            <a:ext cx="9144000" cy="0"/>
          </a:xfrm>
          <a:prstGeom prst="line">
            <a:avLst/>
          </a:prstGeom>
          <a:noFill/>
          <a:ln w="38100">
            <a:solidFill>
              <a:srgbClr val="A50021"/>
            </a:solidFill>
            <a:round/>
            <a:headEnd/>
            <a:tailEnd/>
          </a:ln>
        </p:spPr>
        <p:txBody>
          <a:bodyPr/>
          <a:lstStyle/>
          <a:p>
            <a:endParaRPr lang="en-GB"/>
          </a:p>
        </p:txBody>
      </p:sp>
      <p:pic>
        <p:nvPicPr>
          <p:cNvPr id="3079" name="Picture 14" descr="CS600"/>
          <p:cNvPicPr>
            <a:picLocks noChangeAspect="1" noChangeArrowheads="1"/>
          </p:cNvPicPr>
          <p:nvPr/>
        </p:nvPicPr>
        <p:blipFill>
          <a:blip r:embed="rId4" cstate="print"/>
          <a:srcRect/>
          <a:stretch>
            <a:fillRect/>
          </a:stretch>
        </p:blipFill>
        <p:spPr bwMode="auto">
          <a:xfrm>
            <a:off x="2201863" y="6040438"/>
            <a:ext cx="635000" cy="635000"/>
          </a:xfrm>
          <a:prstGeom prst="rect">
            <a:avLst/>
          </a:prstGeom>
          <a:noFill/>
          <a:ln w="9525">
            <a:noFill/>
            <a:miter lim="800000"/>
            <a:headEnd/>
            <a:tailEnd/>
          </a:ln>
        </p:spPr>
      </p:pic>
      <p:pic>
        <p:nvPicPr>
          <p:cNvPr id="8" name="Picture 7" descr="RAEng_Logo_Magenta_Black.jpg"/>
          <p:cNvPicPr>
            <a:picLocks noChangeAspect="1"/>
          </p:cNvPicPr>
          <p:nvPr/>
        </p:nvPicPr>
        <p:blipFill>
          <a:blip r:embed="rId5" cstate="print"/>
          <a:stretch>
            <a:fillRect/>
          </a:stretch>
        </p:blipFill>
        <p:spPr>
          <a:xfrm>
            <a:off x="5219700" y="5868000"/>
            <a:ext cx="1944000" cy="972000"/>
          </a:xfrm>
          <a:prstGeom prst="rect">
            <a:avLst/>
          </a:prstGeom>
        </p:spPr>
      </p:pic>
      <p:pic>
        <p:nvPicPr>
          <p:cNvPr id="15" name="Picture 14" descr="xmos_logo.png"/>
          <p:cNvPicPr>
            <a:picLocks noChangeAspect="1"/>
          </p:cNvPicPr>
          <p:nvPr/>
        </p:nvPicPr>
        <p:blipFill>
          <a:blip r:embed="rId6" cstate="print"/>
          <a:stretch>
            <a:fillRect/>
          </a:stretch>
        </p:blipFill>
        <p:spPr>
          <a:xfrm>
            <a:off x="7295812" y="6155140"/>
            <a:ext cx="1643470" cy="465287"/>
          </a:xfrm>
          <a:prstGeom prst="rect">
            <a:avLst/>
          </a:prstGeom>
        </p:spPr>
      </p:pic>
      <p:sp>
        <p:nvSpPr>
          <p:cNvPr id="12" name="Rectangle 2"/>
          <p:cNvSpPr txBox="1">
            <a:spLocks noChangeArrowheads="1"/>
          </p:cNvSpPr>
          <p:nvPr/>
        </p:nvSpPr>
        <p:spPr bwMode="auto">
          <a:xfrm>
            <a:off x="175091" y="425085"/>
            <a:ext cx="8774673" cy="318022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defRPr/>
            </a:pPr>
            <a:r>
              <a:rPr lang="en-GB" sz="4800" b="1" kern="0" dirty="0">
                <a:solidFill>
                  <a:srgbClr val="A50021"/>
                </a:solidFill>
                <a:latin typeface="+mj-lt"/>
                <a:ea typeface="+mj-ea"/>
                <a:cs typeface="+mj-cs"/>
              </a:rPr>
              <a:t>Software </a:t>
            </a:r>
            <a:r>
              <a:rPr lang="en-GB" sz="4800" b="1" kern="0" dirty="0" smtClean="0">
                <a:solidFill>
                  <a:srgbClr val="A50021"/>
                </a:solidFill>
                <a:latin typeface="+mj-lt"/>
                <a:ea typeface="+mj-ea"/>
                <a:cs typeface="+mj-cs"/>
              </a:rPr>
              <a:t>and </a:t>
            </a:r>
          </a:p>
          <a:p>
            <a:pPr lvl="0" algn="ctr">
              <a:spcBef>
                <a:spcPct val="0"/>
              </a:spcBef>
              <a:defRPr/>
            </a:pPr>
            <a:r>
              <a:rPr lang="en-GB" sz="4800" b="1" kern="0" dirty="0" smtClean="0">
                <a:solidFill>
                  <a:srgbClr val="A50021"/>
                </a:solidFill>
                <a:latin typeface="+mj-lt"/>
                <a:ea typeface="+mj-ea"/>
                <a:cs typeface="+mj-cs"/>
              </a:rPr>
              <a:t>energy aware </a:t>
            </a:r>
            <a:r>
              <a:rPr lang="en-GB" sz="4800" b="1" kern="0" dirty="0">
                <a:solidFill>
                  <a:srgbClr val="A50021"/>
                </a:solidFill>
                <a:latin typeface="+mj-lt"/>
                <a:ea typeface="+mj-ea"/>
                <a:cs typeface="+mj-cs"/>
              </a:rPr>
              <a:t>computing</a:t>
            </a:r>
            <a:endParaRPr kumimoji="0" lang="en-US" sz="5400" b="0" i="0" u="none" strike="noStrike" kern="0" cap="none" spc="0" normalizeH="0" baseline="0" noProof="0" dirty="0" smtClean="0">
              <a:ln>
                <a:noFill/>
              </a:ln>
              <a:solidFill>
                <a:srgbClr val="A50021"/>
              </a:solidFill>
              <a:effectLst/>
              <a:uLnTx/>
              <a:uFillTx/>
              <a:latin typeface="+mj-lt"/>
              <a:ea typeface="+mj-ea"/>
              <a:cs typeface="+mj-cs"/>
            </a:endParaRPr>
          </a:p>
        </p:txBody>
      </p:sp>
      <p:sp>
        <p:nvSpPr>
          <p:cNvPr id="14" name="Rectangle 3"/>
          <p:cNvSpPr txBox="1">
            <a:spLocks noChangeArrowheads="1"/>
          </p:cNvSpPr>
          <p:nvPr/>
        </p:nvSpPr>
        <p:spPr bwMode="auto">
          <a:xfrm>
            <a:off x="0" y="4365779"/>
            <a:ext cx="9144000" cy="11953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Clr>
                <a:srgbClr val="A50021"/>
              </a:buClr>
              <a:buFontTx/>
              <a:buNone/>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r>
              <a:rPr lang="en-US" sz="2800" b="1" dirty="0" smtClean="0">
                <a:solidFill>
                  <a:schemeClr val="tx2"/>
                </a:solidFill>
              </a:rPr>
              <a:t>Kerstin Eder</a:t>
            </a:r>
            <a:endParaRPr lang="en-GB" sz="2400" b="1" dirty="0" smtClean="0"/>
          </a:p>
          <a:p>
            <a:pPr eaLnBrk="1" hangingPunct="1">
              <a:lnSpc>
                <a:spcPct val="0"/>
              </a:lnSpc>
            </a:pPr>
            <a:endParaRPr lang="en-US" sz="2400" dirty="0" smtClean="0"/>
          </a:p>
          <a:p>
            <a:pPr eaLnBrk="1" hangingPunct="1"/>
            <a:r>
              <a:rPr lang="en-US" sz="2000" dirty="0" smtClean="0"/>
              <a:t>Design Automation and Verification, Microelectronics</a:t>
            </a:r>
          </a:p>
          <a:p>
            <a:pPr eaLnBrk="1" hangingPunct="1">
              <a:spcBef>
                <a:spcPts val="0"/>
              </a:spcBef>
            </a:pPr>
            <a:r>
              <a:rPr lang="en-US" sz="2000" dirty="0" smtClean="0"/>
              <a:t>Verification and Validation for Safety in Robots, Bristol Robotics Laboratory</a:t>
            </a:r>
          </a:p>
        </p:txBody>
      </p:sp>
      <p:sp>
        <p:nvSpPr>
          <p:cNvPr id="17" name="Rectangle 2"/>
          <p:cNvSpPr txBox="1">
            <a:spLocks noChangeArrowheads="1"/>
          </p:cNvSpPr>
          <p:nvPr/>
        </p:nvSpPr>
        <p:spPr bwMode="auto">
          <a:xfrm>
            <a:off x="313766" y="2973295"/>
            <a:ext cx="8530788" cy="133275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1" i="1" u="none" strike="noStrike" kern="0" cap="none" spc="0" normalizeH="0" baseline="0" noProof="0" dirty="0" smtClean="0">
                <a:ln>
                  <a:noFill/>
                </a:ln>
                <a:solidFill>
                  <a:srgbClr val="A50021"/>
                </a:solidFill>
                <a:effectLst/>
                <a:uLnTx/>
                <a:uFillTx/>
                <a:latin typeface="+mn-lt"/>
                <a:ea typeface="+mj-ea"/>
                <a:cs typeface="+mj-cs"/>
              </a:rPr>
              <a:t>More</a:t>
            </a:r>
            <a:r>
              <a:rPr kumimoji="0" lang="en-US" sz="3600" b="1" i="1" u="none" strike="noStrike" kern="0" cap="none" spc="0" normalizeH="0" noProof="0" dirty="0" smtClean="0">
                <a:ln>
                  <a:noFill/>
                </a:ln>
                <a:solidFill>
                  <a:srgbClr val="A50021"/>
                </a:solidFill>
                <a:effectLst/>
                <a:uLnTx/>
                <a:uFillTx/>
                <a:latin typeface="+mn-lt"/>
                <a:ea typeface="+mj-ea"/>
                <a:cs typeface="+mj-cs"/>
              </a:rPr>
              <a:t> </a:t>
            </a:r>
            <a:r>
              <a:rPr lang="en-GB" sz="3600" b="1" i="1" kern="0" dirty="0" smtClean="0">
                <a:solidFill>
                  <a:srgbClr val="A50021"/>
                </a:solidFill>
                <a:latin typeface="+mn-lt"/>
                <a:ea typeface="+mj-ea"/>
                <a:cs typeface="+mj-cs"/>
              </a:rPr>
              <a:t>p</a:t>
            </a:r>
            <a:r>
              <a:rPr kumimoji="0" lang="en-GB" sz="3600" b="1" i="1" u="none" strike="noStrike" kern="0" cap="none" spc="0" normalizeH="0" dirty="0" smtClean="0">
                <a:ln>
                  <a:noFill/>
                </a:ln>
                <a:solidFill>
                  <a:srgbClr val="A50021"/>
                </a:solidFill>
                <a:effectLst/>
                <a:uLnTx/>
                <a:uFillTx/>
                <a:latin typeface="+mn-lt"/>
                <a:ea typeface="+mj-ea"/>
                <a:cs typeface="+mj-cs"/>
              </a:rPr>
              <a:t>ower</a:t>
            </a:r>
            <a:r>
              <a:rPr kumimoji="0" lang="en-US" sz="3600" b="1" i="1" u="none" strike="noStrike" kern="0" cap="none" spc="0" normalizeH="0" noProof="0" dirty="0" smtClean="0">
                <a:ln>
                  <a:noFill/>
                </a:ln>
                <a:solidFill>
                  <a:srgbClr val="A50021"/>
                </a:solidFill>
                <a:effectLst/>
                <a:uLnTx/>
                <a:uFillTx/>
                <a:latin typeface="+mn-lt"/>
                <a:ea typeface="+mj-ea"/>
                <a:cs typeface="+mj-cs"/>
              </a:rPr>
              <a:t> to software </a:t>
            </a:r>
            <a:r>
              <a:rPr lang="en-GB" sz="3600" b="1" i="1" kern="0" dirty="0" smtClean="0">
                <a:solidFill>
                  <a:srgbClr val="A50021"/>
                </a:solidFill>
                <a:latin typeface="+mn-lt"/>
                <a:ea typeface="+mj-ea"/>
                <a:cs typeface="+mj-cs"/>
              </a:rPr>
              <a:t>d</a:t>
            </a:r>
            <a:r>
              <a:rPr kumimoji="0" lang="en-GB" sz="3600" b="1" i="1" u="none" strike="noStrike" kern="0" cap="none" spc="0" normalizeH="0" dirty="0" smtClean="0">
                <a:ln>
                  <a:noFill/>
                </a:ln>
                <a:solidFill>
                  <a:srgbClr val="A50021"/>
                </a:solidFill>
                <a:effectLst/>
                <a:uLnTx/>
                <a:uFillTx/>
                <a:latin typeface="+mn-lt"/>
                <a:ea typeface="+mj-ea"/>
                <a:cs typeface="+mj-cs"/>
              </a:rPr>
              <a:t>evelopers</a:t>
            </a:r>
            <a:r>
              <a:rPr kumimoji="0" lang="en-US" sz="3600" b="1" i="1" u="none" strike="noStrike" kern="0" cap="none" spc="0" normalizeH="0" noProof="0" dirty="0" smtClean="0">
                <a:ln>
                  <a:noFill/>
                </a:ln>
                <a:solidFill>
                  <a:srgbClr val="A50021"/>
                </a:solidFill>
                <a:effectLst/>
                <a:uLnTx/>
                <a:uFillTx/>
                <a:latin typeface="+mn-lt"/>
                <a:ea typeface="+mj-ea"/>
                <a:cs typeface="+mj-cs"/>
              </a:rPr>
              <a:t>!</a:t>
            </a:r>
            <a:endParaRPr kumimoji="0" lang="en-US" sz="3600" b="1" i="1" u="none" strike="noStrike" kern="0" cap="none" spc="0" normalizeH="0" baseline="0" noProof="0" dirty="0" smtClean="0">
              <a:ln>
                <a:noFill/>
              </a:ln>
              <a:solidFill>
                <a:srgbClr val="A50021"/>
              </a:solidFill>
              <a:effectLst/>
              <a:uLnTx/>
              <a:uFillTx/>
              <a:latin typeface="+mn-lt"/>
              <a:ea typeface="+mj-ea"/>
              <a:cs typeface="+mj-cs"/>
            </a:endParaRPr>
          </a:p>
        </p:txBody>
      </p:sp>
      <p:sp>
        <p:nvSpPr>
          <p:cNvPr id="18" name="Line 10"/>
          <p:cNvSpPr>
            <a:spLocks noChangeShapeType="1"/>
          </p:cNvSpPr>
          <p:nvPr/>
        </p:nvSpPr>
        <p:spPr bwMode="auto">
          <a:xfrm>
            <a:off x="569882" y="3070800"/>
            <a:ext cx="7992000" cy="0"/>
          </a:xfrm>
          <a:prstGeom prst="line">
            <a:avLst/>
          </a:prstGeom>
          <a:noFill/>
          <a:ln w="38100">
            <a:solidFill>
              <a:srgbClr val="A50021"/>
            </a:solidFill>
            <a:round/>
            <a:headEnd/>
            <a:tailEnd/>
          </a:ln>
        </p:spPr>
        <p:txBody>
          <a:bodyPr/>
          <a:lstStyle/>
          <a:p>
            <a:endParaRPr lang="en-GB"/>
          </a:p>
        </p:txBody>
      </p:sp>
    </p:spTree>
    <p:extLst>
      <p:ext uri="{BB962C8B-B14F-4D97-AF65-F5344CB8AC3E}">
        <p14:creationId xmlns:p14="http://schemas.microsoft.com/office/powerpoint/2010/main" val="12509612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1FC634"/>
                </a:solidFill>
              </a:rPr>
              <a:t>Learning Objectives</a:t>
            </a:r>
            <a:endParaRPr lang="en-GB" dirty="0">
              <a:solidFill>
                <a:srgbClr val="1FC634"/>
              </a:solidFill>
            </a:endParaRPr>
          </a:p>
        </p:txBody>
      </p:sp>
      <p:sp>
        <p:nvSpPr>
          <p:cNvPr id="3" name="Content Placeholder 2"/>
          <p:cNvSpPr>
            <a:spLocks noGrp="1"/>
          </p:cNvSpPr>
          <p:nvPr>
            <p:ph idx="1"/>
          </p:nvPr>
        </p:nvSpPr>
        <p:spPr>
          <a:xfrm>
            <a:off x="468312" y="1422868"/>
            <a:ext cx="8451569" cy="5001837"/>
          </a:xfrm>
        </p:spPr>
        <p:txBody>
          <a:bodyPr/>
          <a:lstStyle/>
          <a:p>
            <a:pPr>
              <a:buClr>
                <a:srgbClr val="1DAD58"/>
              </a:buClr>
              <a:buFont typeface="Wingdings" charset="2"/>
              <a:buChar char="ü"/>
            </a:pPr>
            <a:r>
              <a:rPr lang="en-GB" sz="2800" dirty="0" smtClean="0"/>
              <a:t>Why software is key to energy efficient computing</a:t>
            </a:r>
            <a:endParaRPr lang="en-GB" sz="2400" dirty="0" smtClean="0"/>
          </a:p>
          <a:p>
            <a:pPr>
              <a:buClr>
                <a:srgbClr val="1DAD58"/>
              </a:buClr>
              <a:buFont typeface="Wingdings" charset="2"/>
              <a:buChar char="ü"/>
            </a:pPr>
            <a:r>
              <a:rPr lang="en-GB" sz="2800" dirty="0" smtClean="0"/>
              <a:t>What energy transparency means and why we need energy transparency to achieve energy efficient computing</a:t>
            </a:r>
            <a:endParaRPr lang="en-GB" sz="2400" dirty="0"/>
          </a:p>
          <a:p>
            <a:pPr>
              <a:buClr>
                <a:srgbClr val="1DAD58"/>
              </a:buClr>
            </a:pPr>
            <a:r>
              <a:rPr lang="en-GB" sz="2800" dirty="0" smtClean="0">
                <a:solidFill>
                  <a:schemeClr val="bg2"/>
                </a:solidFill>
              </a:rPr>
              <a:t>How to measure the energy consumed by software</a:t>
            </a:r>
          </a:p>
          <a:p>
            <a:pPr>
              <a:buClr>
                <a:srgbClr val="1DAD58"/>
              </a:buClr>
            </a:pPr>
            <a:r>
              <a:rPr lang="en-GB" sz="2800" dirty="0" smtClean="0">
                <a:solidFill>
                  <a:schemeClr val="bg2"/>
                </a:solidFill>
              </a:rPr>
              <a:t>How to estimate the energy consumed by software </a:t>
            </a:r>
            <a:r>
              <a:rPr lang="en-GB" sz="2800" i="1" dirty="0" smtClean="0">
                <a:solidFill>
                  <a:schemeClr val="bg2"/>
                </a:solidFill>
              </a:rPr>
              <a:t>without m</a:t>
            </a:r>
            <a:r>
              <a:rPr lang="en-GB" sz="2800" dirty="0" smtClean="0">
                <a:solidFill>
                  <a:schemeClr val="bg2"/>
                </a:solidFill>
              </a:rPr>
              <a:t>easuring</a:t>
            </a:r>
          </a:p>
          <a:p>
            <a:pPr>
              <a:buClr>
                <a:srgbClr val="1DAD58"/>
              </a:buClr>
            </a:pPr>
            <a:r>
              <a:rPr lang="en-GB" sz="2800" dirty="0" smtClean="0">
                <a:solidFill>
                  <a:schemeClr val="bg2"/>
                </a:solidFill>
              </a:rPr>
              <a:t>How to construct energy consumption models</a:t>
            </a:r>
          </a:p>
        </p:txBody>
      </p:sp>
      <p:cxnSp>
        <p:nvCxnSpPr>
          <p:cNvPr id="4" name="Straight Connector 3"/>
          <p:cNvCxnSpPr/>
          <p:nvPr/>
        </p:nvCxnSpPr>
        <p:spPr bwMode="auto">
          <a:xfrm flipV="1">
            <a:off x="0" y="1270077"/>
            <a:ext cx="9144000" cy="1"/>
          </a:xfrm>
          <a:prstGeom prst="line">
            <a:avLst/>
          </a:prstGeom>
          <a:noFill/>
          <a:ln w="38100" cap="flat" cmpd="sng" algn="ctr">
            <a:solidFill>
              <a:srgbClr val="1DAD58"/>
            </a:solidFill>
            <a:prstDash val="solid"/>
            <a:round/>
            <a:headEnd type="none" w="med" len="med"/>
            <a:tailEnd type="none" w="med" len="med"/>
          </a:ln>
          <a:effectLst/>
        </p:spPr>
      </p:cxnSp>
    </p:spTree>
    <p:extLst>
      <p:ext uri="{BB962C8B-B14F-4D97-AF65-F5344CB8AC3E}">
        <p14:creationId xmlns:p14="http://schemas.microsoft.com/office/powerpoint/2010/main" val="212640257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1FC634"/>
                </a:solidFill>
              </a:rPr>
              <a:t>Learning Objectives</a:t>
            </a:r>
            <a:endParaRPr lang="en-GB" dirty="0">
              <a:solidFill>
                <a:srgbClr val="1FC634"/>
              </a:solidFill>
            </a:endParaRPr>
          </a:p>
        </p:txBody>
      </p:sp>
      <p:sp>
        <p:nvSpPr>
          <p:cNvPr id="3" name="Content Placeholder 2"/>
          <p:cNvSpPr>
            <a:spLocks noGrp="1"/>
          </p:cNvSpPr>
          <p:nvPr>
            <p:ph idx="1"/>
          </p:nvPr>
        </p:nvSpPr>
        <p:spPr>
          <a:xfrm>
            <a:off x="468312" y="1422868"/>
            <a:ext cx="8451569" cy="5001837"/>
          </a:xfrm>
        </p:spPr>
        <p:txBody>
          <a:bodyPr/>
          <a:lstStyle/>
          <a:p>
            <a:pPr>
              <a:buClr>
                <a:srgbClr val="1DAD58"/>
              </a:buClr>
              <a:buFont typeface="Wingdings" charset="2"/>
              <a:buChar char="ü"/>
            </a:pPr>
            <a:r>
              <a:rPr lang="en-GB" sz="2800" dirty="0" smtClean="0"/>
              <a:t>Why software is key to energy efficient computing</a:t>
            </a:r>
            <a:endParaRPr lang="en-GB" sz="2400" dirty="0" smtClean="0"/>
          </a:p>
          <a:p>
            <a:pPr>
              <a:buClr>
                <a:srgbClr val="1DAD58"/>
              </a:buClr>
              <a:buFont typeface="Wingdings" charset="2"/>
              <a:buChar char="ü"/>
            </a:pPr>
            <a:r>
              <a:rPr lang="en-GB" sz="2800" dirty="0" smtClean="0"/>
              <a:t>What energy transparency means and why we need energy transparency to achieve energy efficient computing</a:t>
            </a:r>
            <a:endParaRPr lang="en-GB" sz="2400" dirty="0"/>
          </a:p>
          <a:p>
            <a:pPr>
              <a:buClr>
                <a:srgbClr val="1DAD58"/>
              </a:buClr>
            </a:pPr>
            <a:r>
              <a:rPr lang="en-GB" sz="2800" dirty="0" smtClean="0"/>
              <a:t>How to measure the energy consumed by software</a:t>
            </a:r>
          </a:p>
          <a:p>
            <a:pPr>
              <a:buClr>
                <a:srgbClr val="1DAD58"/>
              </a:buClr>
            </a:pPr>
            <a:r>
              <a:rPr lang="en-GB" sz="2800" dirty="0" smtClean="0">
                <a:solidFill>
                  <a:schemeClr val="bg2"/>
                </a:solidFill>
              </a:rPr>
              <a:t>How to estimate the energy consumed by software </a:t>
            </a:r>
            <a:r>
              <a:rPr lang="en-GB" sz="2800" i="1" dirty="0" smtClean="0">
                <a:solidFill>
                  <a:schemeClr val="bg2"/>
                </a:solidFill>
              </a:rPr>
              <a:t>without m</a:t>
            </a:r>
            <a:r>
              <a:rPr lang="en-GB" sz="2800" dirty="0" smtClean="0">
                <a:solidFill>
                  <a:schemeClr val="bg2"/>
                </a:solidFill>
              </a:rPr>
              <a:t>easuring</a:t>
            </a:r>
          </a:p>
          <a:p>
            <a:pPr>
              <a:buClr>
                <a:srgbClr val="1DAD58"/>
              </a:buClr>
            </a:pPr>
            <a:r>
              <a:rPr lang="en-GB" sz="2800" dirty="0" smtClean="0">
                <a:solidFill>
                  <a:schemeClr val="bg2"/>
                </a:solidFill>
              </a:rPr>
              <a:t>How to construct energy consumption models</a:t>
            </a:r>
          </a:p>
        </p:txBody>
      </p:sp>
      <p:cxnSp>
        <p:nvCxnSpPr>
          <p:cNvPr id="4" name="Straight Connector 3"/>
          <p:cNvCxnSpPr/>
          <p:nvPr/>
        </p:nvCxnSpPr>
        <p:spPr bwMode="auto">
          <a:xfrm flipV="1">
            <a:off x="0" y="1270077"/>
            <a:ext cx="9144000" cy="1"/>
          </a:xfrm>
          <a:prstGeom prst="line">
            <a:avLst/>
          </a:prstGeom>
          <a:noFill/>
          <a:ln w="38100" cap="flat" cmpd="sng" algn="ctr">
            <a:solidFill>
              <a:srgbClr val="1DAD58"/>
            </a:solidFill>
            <a:prstDash val="solid"/>
            <a:round/>
            <a:headEnd type="none" w="med" len="med"/>
            <a:tailEnd type="none" w="med" len="med"/>
          </a:ln>
          <a:effectLst/>
        </p:spPr>
      </p:cxnSp>
    </p:spTree>
    <p:extLst>
      <p:ext uri="{BB962C8B-B14F-4D97-AF65-F5344CB8AC3E}">
        <p14:creationId xmlns:p14="http://schemas.microsoft.com/office/powerpoint/2010/main" val="19141177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75342" y="2612571"/>
            <a:ext cx="8229600" cy="1342119"/>
          </a:xfrm>
        </p:spPr>
        <p:txBody>
          <a:bodyPr/>
          <a:lstStyle/>
          <a:p>
            <a:pPr marL="0" indent="0" algn="l"/>
            <a:r>
              <a:rPr lang="en-GB" dirty="0" smtClean="0"/>
              <a:t>Measuring the Energy Consumption of Computation</a:t>
            </a:r>
            <a:endParaRPr lang="en-GB" dirty="0"/>
          </a:p>
        </p:txBody>
      </p:sp>
      <p:pic>
        <p:nvPicPr>
          <p:cNvPr id="3" name="Picture 3"/>
          <p:cNvPicPr>
            <a:picLocks noChangeAspect="1" noChangeArrowheads="1"/>
          </p:cNvPicPr>
          <p:nvPr/>
        </p:nvPicPr>
        <p:blipFill>
          <a:blip r:embed="rId3" cstate="print"/>
          <a:srcRect/>
          <a:stretch>
            <a:fillRect/>
          </a:stretch>
        </p:blipFill>
        <p:spPr bwMode="auto">
          <a:xfrm>
            <a:off x="4515774" y="4255248"/>
            <a:ext cx="4114458" cy="2140231"/>
          </a:xfrm>
          <a:prstGeom prst="rect">
            <a:avLst/>
          </a:prstGeom>
          <a:noFill/>
          <a:ln w="9525" cap="flat">
            <a:noFill/>
            <a:round/>
            <a:headEnd/>
            <a:tailEnd/>
          </a:ln>
          <a:effectLst/>
        </p:spPr>
      </p:pic>
    </p:spTree>
    <p:extLst>
      <p:ext uri="{BB962C8B-B14F-4D97-AF65-F5344CB8AC3E}">
        <p14:creationId xmlns:p14="http://schemas.microsoft.com/office/powerpoint/2010/main" val="2755608889"/>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p:cNvSpPr>
            <a:spLocks noChangeArrowheads="1"/>
          </p:cNvSpPr>
          <p:nvPr/>
        </p:nvSpPr>
        <p:spPr bwMode="auto">
          <a:xfrm>
            <a:off x="2351520" y="3624862"/>
            <a:ext cx="4669920" cy="2939348"/>
          </a:xfrm>
          <a:prstGeom prst="rect">
            <a:avLst/>
          </a:prstGeom>
          <a:solidFill>
            <a:srgbClr val="FFFFFF"/>
          </a:solidFill>
          <a:ln w="9525" cap="flat">
            <a:solidFill>
              <a:srgbClr val="999999"/>
            </a:solidFill>
            <a:round/>
            <a:headEnd/>
            <a:tailEnd/>
          </a:ln>
          <a:effectLst/>
        </p:spPr>
        <p:txBody>
          <a:bodyPr wrap="none" lIns="82945" tIns="41473" rIns="82945" bIns="41473" anchor="ctr"/>
          <a:lstStyle/>
          <a:p>
            <a:endParaRPr lang="en-GB"/>
          </a:p>
        </p:txBody>
      </p:sp>
      <p:sp>
        <p:nvSpPr>
          <p:cNvPr id="4098" name="Rectangle 2"/>
          <p:cNvSpPr>
            <a:spLocks noGrp="1" noChangeArrowheads="1"/>
          </p:cNvSpPr>
          <p:nvPr>
            <p:ph type="title"/>
          </p:nvPr>
        </p:nvSpPr>
        <p:spPr>
          <a:xfrm>
            <a:off x="456481" y="273629"/>
            <a:ext cx="8228160" cy="1144921"/>
          </a:xfrm>
          <a:ln/>
        </p:spPr>
        <p:txBody>
          <a:bodyPr tIns="30174"/>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GB" dirty="0"/>
              <a:t>Measuring Power</a:t>
            </a:r>
          </a:p>
        </p:txBody>
      </p:sp>
      <p:pic>
        <p:nvPicPr>
          <p:cNvPr id="4099" name="Picture 3"/>
          <p:cNvPicPr>
            <a:picLocks noChangeAspect="1" noChangeArrowheads="1"/>
          </p:cNvPicPr>
          <p:nvPr/>
        </p:nvPicPr>
        <p:blipFill>
          <a:blip r:embed="rId3" cstate="print"/>
          <a:srcRect/>
          <a:stretch>
            <a:fillRect/>
          </a:stretch>
        </p:blipFill>
        <p:spPr bwMode="auto">
          <a:xfrm>
            <a:off x="2449440" y="3787598"/>
            <a:ext cx="4572000" cy="2786693"/>
          </a:xfrm>
          <a:prstGeom prst="rect">
            <a:avLst/>
          </a:prstGeom>
          <a:noFill/>
          <a:ln w="9525" cap="flat">
            <a:noFill/>
            <a:round/>
            <a:headEnd/>
            <a:tailEnd/>
          </a:ln>
          <a:effectLst/>
        </p:spPr>
      </p:pic>
      <p:sp>
        <p:nvSpPr>
          <p:cNvPr id="4100" name="Text Box 4"/>
          <p:cNvSpPr txBox="1">
            <a:spLocks noChangeArrowheads="1"/>
          </p:cNvSpPr>
          <p:nvPr/>
        </p:nvSpPr>
        <p:spPr bwMode="auto">
          <a:xfrm>
            <a:off x="1666080" y="1795869"/>
            <a:ext cx="2221920" cy="545817"/>
          </a:xfrm>
          <a:prstGeom prst="rect">
            <a:avLst/>
          </a:prstGeom>
          <a:noFill/>
          <a:ln w="9525" cap="flat">
            <a:noFill/>
            <a:round/>
            <a:headEnd/>
            <a:tailEnd/>
          </a:ln>
          <a:effectLst/>
        </p:spPr>
        <p:txBody>
          <a:bodyPr wrap="none" lIns="81639" tIns="53162" rIns="81639" bIns="40820"/>
          <a:lstStyle/>
          <a:p>
            <a:pPr>
              <a:spcBef>
                <a:spcPts val="0"/>
              </a:spcBef>
              <a:tabLst>
                <a:tab pos="407526" algn="l"/>
                <a:tab pos="815052" algn="l"/>
                <a:tab pos="1222578" algn="l"/>
                <a:tab pos="1630104" algn="l"/>
                <a:tab pos="2037631" algn="l"/>
              </a:tabLst>
            </a:pPr>
            <a:r>
              <a:rPr lang="en-GB" dirty="0">
                <a:solidFill>
                  <a:srgbClr val="000000"/>
                </a:solidFill>
                <a:ea typeface="WenQuanYi Micro Hei" charset="0"/>
                <a:cs typeface="WenQuanYi Micro Hei" charset="0"/>
              </a:rPr>
              <a:t>Measure voltage drop </a:t>
            </a:r>
          </a:p>
          <a:p>
            <a:pPr>
              <a:spcBef>
                <a:spcPts val="0"/>
              </a:spcBef>
              <a:tabLst>
                <a:tab pos="407526" algn="l"/>
                <a:tab pos="815052" algn="l"/>
                <a:tab pos="1222578" algn="l"/>
                <a:tab pos="1630104" algn="l"/>
                <a:tab pos="2037631" algn="l"/>
              </a:tabLst>
            </a:pPr>
            <a:r>
              <a:rPr lang="en-GB" dirty="0">
                <a:solidFill>
                  <a:srgbClr val="000000"/>
                </a:solidFill>
                <a:ea typeface="WenQuanYi Micro Hei" charset="0"/>
                <a:cs typeface="WenQuanYi Micro Hei" charset="0"/>
              </a:rPr>
              <a:t>across the resistor</a:t>
            </a:r>
          </a:p>
        </p:txBody>
      </p:sp>
      <p:sp>
        <p:nvSpPr>
          <p:cNvPr id="4101" name="Text Box 5"/>
          <p:cNvSpPr txBox="1">
            <a:spLocks noChangeArrowheads="1"/>
          </p:cNvSpPr>
          <p:nvPr/>
        </p:nvSpPr>
        <p:spPr bwMode="auto">
          <a:xfrm>
            <a:off x="4472641" y="1873638"/>
            <a:ext cx="3661920" cy="313953"/>
          </a:xfrm>
          <a:prstGeom prst="rect">
            <a:avLst/>
          </a:prstGeom>
          <a:noFill/>
          <a:ln w="9525" cap="flat">
            <a:noFill/>
            <a:round/>
            <a:headEnd/>
            <a:tailEnd/>
          </a:ln>
          <a:effectLst/>
        </p:spPr>
        <p:txBody>
          <a:bodyPr wrap="none" lIns="81639" tIns="53162" rIns="81639" bIns="40820"/>
          <a:lstStyle/>
          <a:p>
            <a:pPr>
              <a:tabLst>
                <a:tab pos="407526" algn="l"/>
                <a:tab pos="815052" algn="l"/>
                <a:tab pos="1222578" algn="l"/>
                <a:tab pos="1630104" algn="l"/>
                <a:tab pos="2037631" algn="l"/>
                <a:tab pos="2445156" algn="l"/>
                <a:tab pos="2852683" algn="l"/>
                <a:tab pos="3260208" algn="l"/>
              </a:tabLst>
            </a:pPr>
            <a:r>
              <a:rPr lang="en-GB" dirty="0">
                <a:solidFill>
                  <a:srgbClr val="000000"/>
                </a:solidFill>
                <a:ea typeface="WenQuanYi Micro Hei" charset="0"/>
                <a:cs typeface="WenQuanYi Micro Hei" charset="0"/>
              </a:rPr>
              <a:t>I = </a:t>
            </a:r>
            <a:r>
              <a:rPr lang="en-GB" dirty="0" err="1">
                <a:solidFill>
                  <a:srgbClr val="000000"/>
                </a:solidFill>
                <a:ea typeface="WenQuanYi Micro Hei" charset="0"/>
                <a:cs typeface="WenQuanYi Micro Hei" charset="0"/>
              </a:rPr>
              <a:t>V</a:t>
            </a:r>
            <a:r>
              <a:rPr lang="en-GB" baseline="-25000" dirty="0" err="1">
                <a:solidFill>
                  <a:srgbClr val="000000"/>
                </a:solidFill>
                <a:ea typeface="WenQuanYi Micro Hei" charset="0"/>
                <a:cs typeface="WenQuanYi Micro Hei" charset="0"/>
              </a:rPr>
              <a:t>shunt</a:t>
            </a:r>
            <a:r>
              <a:rPr lang="en-GB" dirty="0">
                <a:solidFill>
                  <a:srgbClr val="000000"/>
                </a:solidFill>
                <a:ea typeface="WenQuanYi Micro Hei" charset="0"/>
                <a:cs typeface="WenQuanYi Micro Hei" charset="0"/>
              </a:rPr>
              <a:t> / </a:t>
            </a:r>
            <a:r>
              <a:rPr lang="en-GB" dirty="0" err="1">
                <a:solidFill>
                  <a:srgbClr val="000000"/>
                </a:solidFill>
                <a:ea typeface="WenQuanYi Micro Hei" charset="0"/>
                <a:cs typeface="WenQuanYi Micro Hei" charset="0"/>
              </a:rPr>
              <a:t>R</a:t>
            </a:r>
            <a:r>
              <a:rPr lang="en-GB" baseline="-25000" dirty="0" err="1">
                <a:solidFill>
                  <a:srgbClr val="000000"/>
                </a:solidFill>
                <a:ea typeface="WenQuanYi Micro Hei" charset="0"/>
                <a:cs typeface="WenQuanYi Micro Hei" charset="0"/>
              </a:rPr>
              <a:t>shunt</a:t>
            </a:r>
            <a:r>
              <a:rPr lang="en-GB" dirty="0">
                <a:solidFill>
                  <a:srgbClr val="000000"/>
                </a:solidFill>
                <a:ea typeface="WenQuanYi Micro Hei" charset="0"/>
                <a:cs typeface="WenQuanYi Micro Hei" charset="0"/>
              </a:rPr>
              <a:t>  to find the </a:t>
            </a:r>
            <a:r>
              <a:rPr lang="en-GB" dirty="0" smtClean="0">
                <a:solidFill>
                  <a:srgbClr val="000000"/>
                </a:solidFill>
                <a:ea typeface="WenQuanYi Micro Hei" charset="0"/>
                <a:cs typeface="WenQuanYi Micro Hei" charset="0"/>
              </a:rPr>
              <a:t>current.</a:t>
            </a:r>
            <a:endParaRPr lang="en-GB" dirty="0">
              <a:solidFill>
                <a:srgbClr val="000000"/>
              </a:solidFill>
              <a:ea typeface="WenQuanYi Micro Hei" charset="0"/>
              <a:cs typeface="WenQuanYi Micro Hei" charset="0"/>
            </a:endParaRPr>
          </a:p>
        </p:txBody>
      </p:sp>
      <p:sp>
        <p:nvSpPr>
          <p:cNvPr id="4102" name="Text Box 6"/>
          <p:cNvSpPr txBox="1">
            <a:spLocks noChangeArrowheads="1"/>
          </p:cNvSpPr>
          <p:nvPr/>
        </p:nvSpPr>
        <p:spPr bwMode="auto">
          <a:xfrm>
            <a:off x="1666080" y="2579311"/>
            <a:ext cx="2257920" cy="545817"/>
          </a:xfrm>
          <a:prstGeom prst="rect">
            <a:avLst/>
          </a:prstGeom>
          <a:noFill/>
          <a:ln w="9525" cap="flat">
            <a:noFill/>
            <a:round/>
            <a:headEnd/>
            <a:tailEnd/>
          </a:ln>
          <a:effectLst/>
        </p:spPr>
        <p:txBody>
          <a:bodyPr wrap="none" lIns="81639" tIns="53162" rIns="81639" bIns="40820"/>
          <a:lstStyle/>
          <a:p>
            <a:pPr>
              <a:spcBef>
                <a:spcPts val="0"/>
              </a:spcBef>
              <a:tabLst>
                <a:tab pos="407526" algn="l"/>
                <a:tab pos="815052" algn="l"/>
                <a:tab pos="1222578" algn="l"/>
                <a:tab pos="1630104" algn="l"/>
                <a:tab pos="2037631" algn="l"/>
              </a:tabLst>
            </a:pPr>
            <a:r>
              <a:rPr lang="en-GB" dirty="0">
                <a:solidFill>
                  <a:srgbClr val="000000"/>
                </a:solidFill>
                <a:ea typeface="WenQuanYi Micro Hei" charset="0"/>
                <a:cs typeface="WenQuanYi Micro Hei" charset="0"/>
              </a:rPr>
              <a:t>Measure voltage at </a:t>
            </a:r>
          </a:p>
          <a:p>
            <a:pPr>
              <a:spcBef>
                <a:spcPts val="0"/>
              </a:spcBef>
              <a:tabLst>
                <a:tab pos="407526" algn="l"/>
                <a:tab pos="815052" algn="l"/>
                <a:tab pos="1222578" algn="l"/>
                <a:tab pos="1630104" algn="l"/>
                <a:tab pos="2037631" algn="l"/>
              </a:tabLst>
            </a:pPr>
            <a:r>
              <a:rPr lang="en-GB" dirty="0">
                <a:solidFill>
                  <a:srgbClr val="000000"/>
                </a:solidFill>
                <a:ea typeface="WenQuanYi Micro Hei" charset="0"/>
                <a:cs typeface="WenQuanYi Micro Hei" charset="0"/>
              </a:rPr>
              <a:t>one side of the resistor</a:t>
            </a:r>
          </a:p>
        </p:txBody>
      </p:sp>
      <p:sp>
        <p:nvSpPr>
          <p:cNvPr id="4103" name="Text Box 7"/>
          <p:cNvSpPr txBox="1">
            <a:spLocks noChangeArrowheads="1"/>
          </p:cNvSpPr>
          <p:nvPr/>
        </p:nvSpPr>
        <p:spPr bwMode="auto">
          <a:xfrm>
            <a:off x="4474080" y="2645559"/>
            <a:ext cx="3098880" cy="313953"/>
          </a:xfrm>
          <a:prstGeom prst="rect">
            <a:avLst/>
          </a:prstGeom>
          <a:noFill/>
          <a:ln w="9525" cap="flat">
            <a:noFill/>
            <a:round/>
            <a:headEnd/>
            <a:tailEnd/>
          </a:ln>
          <a:effectLst/>
        </p:spPr>
        <p:txBody>
          <a:bodyPr wrap="none" lIns="81639" tIns="53162" rIns="81639" bIns="40820"/>
          <a:lstStyle/>
          <a:p>
            <a:pPr>
              <a:tabLst>
                <a:tab pos="407526" algn="l"/>
                <a:tab pos="815052" algn="l"/>
                <a:tab pos="1222578" algn="l"/>
                <a:tab pos="1630104" algn="l"/>
                <a:tab pos="2037631" algn="l"/>
                <a:tab pos="2445156" algn="l"/>
                <a:tab pos="2852683" algn="l"/>
              </a:tabLst>
            </a:pPr>
            <a:r>
              <a:rPr lang="en-GB" dirty="0">
                <a:solidFill>
                  <a:srgbClr val="000000"/>
                </a:solidFill>
                <a:ea typeface="WenQuanYi Micro Hei" charset="0"/>
                <a:cs typeface="WenQuanYi Micro Hei" charset="0"/>
              </a:rPr>
              <a:t>P = I </a:t>
            </a:r>
            <a:r>
              <a:rPr lang="en-GB" dirty="0">
                <a:solidFill>
                  <a:srgbClr val="000000"/>
                </a:solidFill>
                <a:cs typeface="Arial" charset="0"/>
              </a:rPr>
              <a:t>×</a:t>
            </a:r>
            <a:r>
              <a:rPr lang="en-GB" dirty="0">
                <a:solidFill>
                  <a:srgbClr val="000000"/>
                </a:solidFill>
                <a:ea typeface="WenQuanYi Micro Hei" charset="0"/>
                <a:cs typeface="WenQuanYi Micro Hei" charset="0"/>
              </a:rPr>
              <a:t> V  to calculate the </a:t>
            </a:r>
            <a:r>
              <a:rPr lang="en-GB" dirty="0" smtClean="0">
                <a:solidFill>
                  <a:srgbClr val="000000"/>
                </a:solidFill>
                <a:ea typeface="WenQuanYi Micro Hei" charset="0"/>
                <a:cs typeface="WenQuanYi Micro Hei" charset="0"/>
              </a:rPr>
              <a:t>power.</a:t>
            </a:r>
            <a:endParaRPr lang="en-GB" dirty="0">
              <a:solidFill>
                <a:srgbClr val="000000"/>
              </a:solidFill>
              <a:ea typeface="WenQuanYi Micro Hei" charset="0"/>
              <a:cs typeface="WenQuanYi Micro Hei" charset="0"/>
            </a:endParaRPr>
          </a:p>
        </p:txBody>
      </p:sp>
    </p:spTree>
    <p:extLst>
      <p:ext uri="{BB962C8B-B14F-4D97-AF65-F5344CB8AC3E}">
        <p14:creationId xmlns:p14="http://schemas.microsoft.com/office/powerpoint/2010/main" val="127788583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4100"/>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410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additive="repl">
                                        <p:cTn id="12" dur="1" fill="hold">
                                          <p:stCondLst>
                                            <p:cond delay="0"/>
                                          </p:stCondLst>
                                        </p:cTn>
                                        <p:tgtEl>
                                          <p:spTgt spid="4102"/>
                                        </p:tgtEl>
                                        <p:attrNameLst>
                                          <p:attrName>style.visibility</p:attrName>
                                        </p:attrNameLst>
                                      </p:cBhvr>
                                      <p:to>
                                        <p:strVal val="visible"/>
                                      </p:to>
                                    </p:set>
                                  </p:childTnLst>
                                </p:cTn>
                              </p:par>
                              <p:par>
                                <p:cTn id="13" presetID="1" presetClass="entr" fill="hold" nodeType="withEffect">
                                  <p:stCondLst>
                                    <p:cond delay="0"/>
                                  </p:stCondLst>
                                  <p:childTnLst>
                                    <p:set>
                                      <p:cBhvr additive="repl">
                                        <p:cTn id="14" dur="1" fill="hold">
                                          <p:stCondLst>
                                            <p:cond delay="0"/>
                                          </p:stCondLst>
                                        </p:cTn>
                                        <p:tgtEl>
                                          <p:spTgt spid="4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p:cNvSpPr>
            <a:spLocks noChangeArrowheads="1"/>
          </p:cNvSpPr>
          <p:nvPr/>
        </p:nvSpPr>
        <p:spPr bwMode="auto">
          <a:xfrm>
            <a:off x="522720" y="4082829"/>
            <a:ext cx="8098560" cy="2449697"/>
          </a:xfrm>
          <a:prstGeom prst="rect">
            <a:avLst/>
          </a:prstGeom>
          <a:solidFill>
            <a:srgbClr val="FFFFFF"/>
          </a:solidFill>
          <a:ln w="9525" cap="flat">
            <a:solidFill>
              <a:srgbClr val="999999"/>
            </a:solidFill>
            <a:round/>
            <a:headEnd/>
            <a:tailEnd/>
          </a:ln>
          <a:effectLst/>
        </p:spPr>
        <p:txBody>
          <a:bodyPr wrap="none" lIns="82945" tIns="41473" rIns="82945" bIns="41473" anchor="ctr"/>
          <a:lstStyle/>
          <a:p>
            <a:endParaRPr lang="en-GB"/>
          </a:p>
        </p:txBody>
      </p:sp>
      <p:sp>
        <p:nvSpPr>
          <p:cNvPr id="5122" name="Rectangle 2"/>
          <p:cNvSpPr>
            <a:spLocks noChangeArrowheads="1"/>
          </p:cNvSpPr>
          <p:nvPr/>
        </p:nvSpPr>
        <p:spPr bwMode="auto">
          <a:xfrm>
            <a:off x="1339200" y="1468955"/>
            <a:ext cx="6400800" cy="2416574"/>
          </a:xfrm>
          <a:prstGeom prst="rect">
            <a:avLst/>
          </a:prstGeom>
          <a:solidFill>
            <a:srgbClr val="FFFFFF"/>
          </a:solidFill>
          <a:ln w="9525" cap="flat">
            <a:solidFill>
              <a:srgbClr val="999999"/>
            </a:solidFill>
            <a:round/>
            <a:headEnd/>
            <a:tailEnd/>
          </a:ln>
          <a:effectLst/>
        </p:spPr>
        <p:txBody>
          <a:bodyPr wrap="none" lIns="82945" tIns="41473" rIns="82945" bIns="41473" anchor="ctr"/>
          <a:lstStyle/>
          <a:p>
            <a:endParaRPr lang="en-GB"/>
          </a:p>
        </p:txBody>
      </p:sp>
      <p:sp>
        <p:nvSpPr>
          <p:cNvPr id="5123" name="Rectangle 3"/>
          <p:cNvSpPr>
            <a:spLocks noGrp="1" noChangeArrowheads="1"/>
          </p:cNvSpPr>
          <p:nvPr>
            <p:ph type="title"/>
          </p:nvPr>
        </p:nvSpPr>
        <p:spPr>
          <a:xfrm>
            <a:off x="456481" y="273629"/>
            <a:ext cx="8228160" cy="1144921"/>
          </a:xfrm>
          <a:ln/>
        </p:spPr>
        <p:txBody>
          <a:bodyPr tIns="30174"/>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GB" dirty="0"/>
              <a:t>The Power Monitor</a:t>
            </a:r>
          </a:p>
        </p:txBody>
      </p:sp>
      <p:pic>
        <p:nvPicPr>
          <p:cNvPr id="5124" name="Picture 4"/>
          <p:cNvPicPr>
            <a:picLocks noChangeAspect="1" noChangeArrowheads="1"/>
          </p:cNvPicPr>
          <p:nvPr/>
        </p:nvPicPr>
        <p:blipFill>
          <a:blip r:embed="rId3" cstate="print"/>
          <a:srcRect/>
          <a:stretch>
            <a:fillRect/>
          </a:stretch>
        </p:blipFill>
        <p:spPr bwMode="auto">
          <a:xfrm>
            <a:off x="1926720" y="1764186"/>
            <a:ext cx="5486400" cy="1932683"/>
          </a:xfrm>
          <a:prstGeom prst="rect">
            <a:avLst/>
          </a:prstGeom>
          <a:noFill/>
          <a:ln w="9525" cap="flat">
            <a:noFill/>
            <a:round/>
            <a:headEnd/>
            <a:tailEnd/>
          </a:ln>
          <a:effectLst/>
        </p:spPr>
      </p:pic>
      <p:pic>
        <p:nvPicPr>
          <p:cNvPr id="5125" name="Picture 5"/>
          <p:cNvPicPr>
            <a:picLocks noChangeAspect="1" noChangeArrowheads="1"/>
          </p:cNvPicPr>
          <p:nvPr/>
        </p:nvPicPr>
        <p:blipFill>
          <a:blip r:embed="rId4" cstate="print"/>
          <a:srcRect/>
          <a:stretch>
            <a:fillRect/>
          </a:stretch>
        </p:blipFill>
        <p:spPr bwMode="auto">
          <a:xfrm>
            <a:off x="849601" y="4310373"/>
            <a:ext cx="7475040" cy="1585606"/>
          </a:xfrm>
          <a:prstGeom prst="rect">
            <a:avLst/>
          </a:prstGeom>
          <a:noFill/>
          <a:ln w="9525" cap="flat">
            <a:noFill/>
            <a:round/>
            <a:headEnd/>
            <a:tailEnd/>
          </a:ln>
          <a:effectLst/>
        </p:spPr>
      </p:pic>
      <p:sp>
        <p:nvSpPr>
          <p:cNvPr id="5126" name="Text Box 6"/>
          <p:cNvSpPr txBox="1">
            <a:spLocks noChangeArrowheads="1"/>
          </p:cNvSpPr>
          <p:nvPr/>
        </p:nvSpPr>
        <p:spPr bwMode="auto">
          <a:xfrm>
            <a:off x="2579041" y="6139365"/>
            <a:ext cx="1372320" cy="313953"/>
          </a:xfrm>
          <a:prstGeom prst="rect">
            <a:avLst/>
          </a:prstGeom>
          <a:noFill/>
          <a:ln w="9525" cap="flat">
            <a:noFill/>
            <a:round/>
            <a:headEnd/>
            <a:tailEnd/>
          </a:ln>
          <a:effectLst/>
        </p:spPr>
        <p:txBody>
          <a:bodyPr lIns="81639" tIns="53162" rIns="81639" bIns="40820"/>
          <a:lstStyle/>
          <a:p>
            <a:pPr algn="ctr">
              <a:tabLst>
                <a:tab pos="407526" algn="l"/>
                <a:tab pos="815052" algn="l"/>
                <a:tab pos="1222578" algn="l"/>
              </a:tabLst>
            </a:pPr>
            <a:r>
              <a:rPr lang="en-GB" dirty="0">
                <a:solidFill>
                  <a:srgbClr val="000000"/>
                </a:solidFill>
                <a:ea typeface="WenQuanYi Micro Hei" charset="0"/>
                <a:cs typeface="WenQuanYi Micro Hei" charset="0"/>
              </a:rPr>
              <a:t>Amplifier</a:t>
            </a:r>
          </a:p>
        </p:txBody>
      </p:sp>
      <p:sp>
        <p:nvSpPr>
          <p:cNvPr id="5127" name="Text Box 7"/>
          <p:cNvSpPr txBox="1">
            <a:spLocks noChangeArrowheads="1"/>
          </p:cNvSpPr>
          <p:nvPr/>
        </p:nvSpPr>
        <p:spPr bwMode="auto">
          <a:xfrm>
            <a:off x="5289121" y="6139365"/>
            <a:ext cx="1372320" cy="313953"/>
          </a:xfrm>
          <a:prstGeom prst="rect">
            <a:avLst/>
          </a:prstGeom>
          <a:noFill/>
          <a:ln w="9525" cap="flat">
            <a:noFill/>
            <a:round/>
            <a:headEnd/>
            <a:tailEnd/>
          </a:ln>
          <a:effectLst/>
        </p:spPr>
        <p:txBody>
          <a:bodyPr lIns="81639" tIns="53162" rIns="81639" bIns="40820"/>
          <a:lstStyle/>
          <a:p>
            <a:pPr algn="ctr">
              <a:tabLst>
                <a:tab pos="407526" algn="l"/>
                <a:tab pos="815052" algn="l"/>
                <a:tab pos="1222578" algn="l"/>
              </a:tabLst>
            </a:pPr>
            <a:r>
              <a:rPr lang="en-GB" dirty="0">
                <a:solidFill>
                  <a:srgbClr val="000000"/>
                </a:solidFill>
                <a:ea typeface="WenQuanYi Micro Hei" charset="0"/>
                <a:cs typeface="WenQuanYi Micro Hei" charset="0"/>
              </a:rPr>
              <a:t>ADC</a:t>
            </a:r>
          </a:p>
        </p:txBody>
      </p:sp>
      <p:sp>
        <p:nvSpPr>
          <p:cNvPr id="5128" name="Line 8"/>
          <p:cNvSpPr>
            <a:spLocks noChangeShapeType="1"/>
          </p:cNvSpPr>
          <p:nvPr/>
        </p:nvSpPr>
        <p:spPr bwMode="auto">
          <a:xfrm>
            <a:off x="1370880" y="6303543"/>
            <a:ext cx="1370880" cy="1440"/>
          </a:xfrm>
          <a:prstGeom prst="line">
            <a:avLst/>
          </a:prstGeom>
          <a:noFill/>
          <a:ln w="9525" cap="flat">
            <a:solidFill>
              <a:srgbClr val="000000"/>
            </a:solidFill>
            <a:round/>
            <a:headEnd/>
            <a:tailEnd type="triangle" w="med" len="med"/>
          </a:ln>
          <a:effectLst/>
        </p:spPr>
        <p:txBody>
          <a:bodyPr lIns="82945" tIns="41473" rIns="82945" bIns="41473"/>
          <a:lstStyle/>
          <a:p>
            <a:endParaRPr lang="en-GB"/>
          </a:p>
        </p:txBody>
      </p:sp>
      <p:sp>
        <p:nvSpPr>
          <p:cNvPr id="5129" name="Line 9"/>
          <p:cNvSpPr>
            <a:spLocks noChangeShapeType="1"/>
          </p:cNvSpPr>
          <p:nvPr/>
        </p:nvSpPr>
        <p:spPr bwMode="auto">
          <a:xfrm>
            <a:off x="4049280" y="6303543"/>
            <a:ext cx="1370880" cy="1440"/>
          </a:xfrm>
          <a:prstGeom prst="line">
            <a:avLst/>
          </a:prstGeom>
          <a:noFill/>
          <a:ln w="9525" cap="flat">
            <a:solidFill>
              <a:srgbClr val="000000"/>
            </a:solidFill>
            <a:round/>
            <a:headEnd/>
            <a:tailEnd type="triangle" w="med" len="med"/>
          </a:ln>
          <a:effectLst/>
        </p:spPr>
        <p:txBody>
          <a:bodyPr lIns="82945" tIns="41473" rIns="82945" bIns="41473"/>
          <a:lstStyle/>
          <a:p>
            <a:endParaRPr lang="en-GB"/>
          </a:p>
        </p:txBody>
      </p:sp>
      <p:sp>
        <p:nvSpPr>
          <p:cNvPr id="5130" name="Line 10"/>
          <p:cNvSpPr>
            <a:spLocks noChangeShapeType="1"/>
          </p:cNvSpPr>
          <p:nvPr/>
        </p:nvSpPr>
        <p:spPr bwMode="auto">
          <a:xfrm>
            <a:off x="6400800" y="6303543"/>
            <a:ext cx="1370880" cy="1440"/>
          </a:xfrm>
          <a:prstGeom prst="line">
            <a:avLst/>
          </a:prstGeom>
          <a:noFill/>
          <a:ln w="9525" cap="flat">
            <a:solidFill>
              <a:srgbClr val="000000"/>
            </a:solidFill>
            <a:round/>
            <a:headEnd/>
            <a:tailEnd type="triangle" w="med" len="med"/>
          </a:ln>
          <a:effectLst/>
        </p:spPr>
        <p:txBody>
          <a:bodyPr lIns="82945" tIns="41473" rIns="82945" bIns="41473"/>
          <a:lstStyle/>
          <a:p>
            <a:endParaRPr lang="en-GB"/>
          </a:p>
        </p:txBody>
      </p:sp>
    </p:spTree>
    <p:extLst>
      <p:ext uri="{BB962C8B-B14F-4D97-AF65-F5344CB8AC3E}">
        <p14:creationId xmlns:p14="http://schemas.microsoft.com/office/powerpoint/2010/main" val="2598062741"/>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grpId="0" nodeType="clickEffect">
                                  <p:stCondLst>
                                    <p:cond delay="0"/>
                                  </p:stCondLst>
                                  <p:childTnLst>
                                    <p:set>
                                      <p:cBhvr additive="repl">
                                        <p:cTn id="6" dur="1" fill="hold">
                                          <p:stCondLst>
                                            <p:cond delay="0"/>
                                          </p:stCondLst>
                                        </p:cTn>
                                        <p:tgtEl>
                                          <p:spTgt spid="5121"/>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5125"/>
                                        </p:tgtEl>
                                        <p:attrNameLst>
                                          <p:attrName>style.visibility</p:attrName>
                                        </p:attrNameLst>
                                      </p:cBhvr>
                                      <p:to>
                                        <p:strVal val="visible"/>
                                      </p:to>
                                    </p:set>
                                  </p:childTnLst>
                                </p:cTn>
                              </p:par>
                              <p:par>
                                <p:cTn id="9" presetID="1" presetClass="entr" fill="hold" nodeType="withEffect">
                                  <p:stCondLst>
                                    <p:cond delay="0"/>
                                  </p:stCondLst>
                                  <p:childTnLst>
                                    <p:set>
                                      <p:cBhvr additive="repl">
                                        <p:cTn id="10" dur="1" fill="hold">
                                          <p:stCondLst>
                                            <p:cond delay="0"/>
                                          </p:stCondLst>
                                        </p:cTn>
                                        <p:tgtEl>
                                          <p:spTgt spid="5126"/>
                                        </p:tgtEl>
                                        <p:attrNameLst>
                                          <p:attrName>style.visibility</p:attrName>
                                        </p:attrNameLst>
                                      </p:cBhvr>
                                      <p:to>
                                        <p:strVal val="visible"/>
                                      </p:to>
                                    </p:set>
                                  </p:childTnLst>
                                </p:cTn>
                              </p:par>
                              <p:par>
                                <p:cTn id="11" presetID="1" presetClass="entr" fill="hold" nodeType="withEffect">
                                  <p:stCondLst>
                                    <p:cond delay="0"/>
                                  </p:stCondLst>
                                  <p:childTnLst>
                                    <p:set>
                                      <p:cBhvr additive="repl">
                                        <p:cTn id="12" dur="1" fill="hold">
                                          <p:stCondLst>
                                            <p:cond delay="0"/>
                                          </p:stCondLst>
                                        </p:cTn>
                                        <p:tgtEl>
                                          <p:spTgt spid="5127"/>
                                        </p:tgtEl>
                                        <p:attrNameLst>
                                          <p:attrName>style.visibility</p:attrName>
                                        </p:attrNameLst>
                                      </p:cBhvr>
                                      <p:to>
                                        <p:strVal val="visible"/>
                                      </p:to>
                                    </p:set>
                                  </p:childTnLst>
                                </p:cTn>
                              </p:par>
                              <p:par>
                                <p:cTn id="13" presetID="1" presetClass="entr" fill="hold" grpId="0" nodeType="withEffect">
                                  <p:stCondLst>
                                    <p:cond delay="0"/>
                                  </p:stCondLst>
                                  <p:childTnLst>
                                    <p:set>
                                      <p:cBhvr additive="repl">
                                        <p:cTn id="14" dur="1" fill="hold">
                                          <p:stCondLst>
                                            <p:cond delay="0"/>
                                          </p:stCondLst>
                                        </p:cTn>
                                        <p:tgtEl>
                                          <p:spTgt spid="5128"/>
                                        </p:tgtEl>
                                        <p:attrNameLst>
                                          <p:attrName>style.visibility</p:attrName>
                                        </p:attrNameLst>
                                      </p:cBhvr>
                                      <p:to>
                                        <p:strVal val="visible"/>
                                      </p:to>
                                    </p:set>
                                  </p:childTnLst>
                                </p:cTn>
                              </p:par>
                              <p:par>
                                <p:cTn id="15" presetID="1" presetClass="entr" fill="hold" grpId="0" nodeType="withEffect">
                                  <p:stCondLst>
                                    <p:cond delay="0"/>
                                  </p:stCondLst>
                                  <p:childTnLst>
                                    <p:set>
                                      <p:cBhvr additive="repl">
                                        <p:cTn id="16" dur="1" fill="hold">
                                          <p:stCondLst>
                                            <p:cond delay="0"/>
                                          </p:stCondLst>
                                        </p:cTn>
                                        <p:tgtEl>
                                          <p:spTgt spid="5129"/>
                                        </p:tgtEl>
                                        <p:attrNameLst>
                                          <p:attrName>style.visibility</p:attrName>
                                        </p:attrNameLst>
                                      </p:cBhvr>
                                      <p:to>
                                        <p:strVal val="visible"/>
                                      </p:to>
                                    </p:set>
                                  </p:childTnLst>
                                </p:cTn>
                              </p:par>
                              <p:par>
                                <p:cTn id="17" presetID="1" presetClass="entr" fill="hold" grpId="0" nodeType="withEffect">
                                  <p:stCondLst>
                                    <p:cond delay="0"/>
                                  </p:stCondLst>
                                  <p:childTnLst>
                                    <p:set>
                                      <p:cBhvr additive="repl">
                                        <p:cTn id="18" dur="1" fill="hold">
                                          <p:stCondLst>
                                            <p:cond delay="0"/>
                                          </p:stCondLst>
                                        </p:cTn>
                                        <p:tgtEl>
                                          <p:spTgt spid="5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animBg="1"/>
      <p:bldP spid="5128" grpId="0" animBg="1"/>
      <p:bldP spid="5129" grpId="0" animBg="1"/>
      <p:bldP spid="513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p:cNvSpPr>
            <a:spLocks noChangeArrowheads="1"/>
          </p:cNvSpPr>
          <p:nvPr/>
        </p:nvSpPr>
        <p:spPr bwMode="auto">
          <a:xfrm>
            <a:off x="2351520" y="3624862"/>
            <a:ext cx="4669920" cy="2939348"/>
          </a:xfrm>
          <a:prstGeom prst="rect">
            <a:avLst/>
          </a:prstGeom>
          <a:solidFill>
            <a:srgbClr val="FFFFFF"/>
          </a:solidFill>
          <a:ln w="9525" cap="flat">
            <a:solidFill>
              <a:srgbClr val="999999"/>
            </a:solidFill>
            <a:round/>
            <a:headEnd/>
            <a:tailEnd/>
          </a:ln>
          <a:effectLst/>
        </p:spPr>
        <p:txBody>
          <a:bodyPr wrap="none" lIns="82945" tIns="41473" rIns="82945" bIns="41473" anchor="ctr"/>
          <a:lstStyle/>
          <a:p>
            <a:endParaRPr lang="en-GB"/>
          </a:p>
        </p:txBody>
      </p:sp>
      <p:sp>
        <p:nvSpPr>
          <p:cNvPr id="4098" name="Rectangle 2"/>
          <p:cNvSpPr>
            <a:spLocks noGrp="1" noChangeArrowheads="1"/>
          </p:cNvSpPr>
          <p:nvPr>
            <p:ph type="title"/>
          </p:nvPr>
        </p:nvSpPr>
        <p:spPr>
          <a:xfrm>
            <a:off x="456481" y="273629"/>
            <a:ext cx="8228160" cy="1144921"/>
          </a:xfrm>
          <a:ln/>
        </p:spPr>
        <p:txBody>
          <a:bodyPr tIns="30174"/>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GB" dirty="0"/>
              <a:t>Measuring Power</a:t>
            </a:r>
          </a:p>
        </p:txBody>
      </p:sp>
      <p:pic>
        <p:nvPicPr>
          <p:cNvPr id="4099" name="Picture 3"/>
          <p:cNvPicPr>
            <a:picLocks noChangeAspect="1" noChangeArrowheads="1"/>
          </p:cNvPicPr>
          <p:nvPr/>
        </p:nvPicPr>
        <p:blipFill>
          <a:blip r:embed="rId3" cstate="print"/>
          <a:srcRect/>
          <a:stretch>
            <a:fillRect/>
          </a:stretch>
        </p:blipFill>
        <p:spPr bwMode="auto">
          <a:xfrm>
            <a:off x="2449440" y="3787598"/>
            <a:ext cx="4572000" cy="2786693"/>
          </a:xfrm>
          <a:prstGeom prst="rect">
            <a:avLst/>
          </a:prstGeom>
          <a:noFill/>
          <a:ln w="9525" cap="flat">
            <a:noFill/>
            <a:round/>
            <a:headEnd/>
            <a:tailEnd/>
          </a:ln>
          <a:effectLst/>
        </p:spPr>
      </p:pic>
      <p:sp>
        <p:nvSpPr>
          <p:cNvPr id="4100" name="Text Box 4"/>
          <p:cNvSpPr txBox="1">
            <a:spLocks noChangeArrowheads="1"/>
          </p:cNvSpPr>
          <p:nvPr/>
        </p:nvSpPr>
        <p:spPr bwMode="auto">
          <a:xfrm>
            <a:off x="1666080" y="1795869"/>
            <a:ext cx="2221920" cy="545817"/>
          </a:xfrm>
          <a:prstGeom prst="rect">
            <a:avLst/>
          </a:prstGeom>
          <a:noFill/>
          <a:ln w="9525" cap="flat">
            <a:noFill/>
            <a:round/>
            <a:headEnd/>
            <a:tailEnd/>
          </a:ln>
          <a:effectLst/>
        </p:spPr>
        <p:txBody>
          <a:bodyPr wrap="none" lIns="81639" tIns="53162" rIns="81639" bIns="40820"/>
          <a:lstStyle/>
          <a:p>
            <a:pPr>
              <a:spcBef>
                <a:spcPts val="0"/>
              </a:spcBef>
              <a:tabLst>
                <a:tab pos="407526" algn="l"/>
                <a:tab pos="815052" algn="l"/>
                <a:tab pos="1222578" algn="l"/>
                <a:tab pos="1630104" algn="l"/>
                <a:tab pos="2037631" algn="l"/>
              </a:tabLst>
            </a:pPr>
            <a:r>
              <a:rPr lang="en-GB" dirty="0">
                <a:solidFill>
                  <a:srgbClr val="000000"/>
                </a:solidFill>
                <a:ea typeface="WenQuanYi Micro Hei" charset="0"/>
                <a:cs typeface="WenQuanYi Micro Hei" charset="0"/>
              </a:rPr>
              <a:t>Measure voltage drop </a:t>
            </a:r>
          </a:p>
          <a:p>
            <a:pPr>
              <a:spcBef>
                <a:spcPts val="0"/>
              </a:spcBef>
              <a:tabLst>
                <a:tab pos="407526" algn="l"/>
                <a:tab pos="815052" algn="l"/>
                <a:tab pos="1222578" algn="l"/>
                <a:tab pos="1630104" algn="l"/>
                <a:tab pos="2037631" algn="l"/>
              </a:tabLst>
            </a:pPr>
            <a:r>
              <a:rPr lang="en-GB" dirty="0">
                <a:solidFill>
                  <a:srgbClr val="000000"/>
                </a:solidFill>
                <a:ea typeface="WenQuanYi Micro Hei" charset="0"/>
                <a:cs typeface="WenQuanYi Micro Hei" charset="0"/>
              </a:rPr>
              <a:t>across the resistor</a:t>
            </a:r>
          </a:p>
        </p:txBody>
      </p:sp>
      <p:sp>
        <p:nvSpPr>
          <p:cNvPr id="4101" name="Text Box 5"/>
          <p:cNvSpPr txBox="1">
            <a:spLocks noChangeArrowheads="1"/>
          </p:cNvSpPr>
          <p:nvPr/>
        </p:nvSpPr>
        <p:spPr bwMode="auto">
          <a:xfrm>
            <a:off x="4472641" y="1873638"/>
            <a:ext cx="3661920" cy="313953"/>
          </a:xfrm>
          <a:prstGeom prst="rect">
            <a:avLst/>
          </a:prstGeom>
          <a:noFill/>
          <a:ln w="9525" cap="flat">
            <a:noFill/>
            <a:round/>
            <a:headEnd/>
            <a:tailEnd/>
          </a:ln>
          <a:effectLst/>
        </p:spPr>
        <p:txBody>
          <a:bodyPr wrap="none" lIns="81639" tIns="53162" rIns="81639" bIns="40820"/>
          <a:lstStyle/>
          <a:p>
            <a:pPr>
              <a:tabLst>
                <a:tab pos="407526" algn="l"/>
                <a:tab pos="815052" algn="l"/>
                <a:tab pos="1222578" algn="l"/>
                <a:tab pos="1630104" algn="l"/>
                <a:tab pos="2037631" algn="l"/>
                <a:tab pos="2445156" algn="l"/>
                <a:tab pos="2852683" algn="l"/>
                <a:tab pos="3260208" algn="l"/>
              </a:tabLst>
            </a:pPr>
            <a:r>
              <a:rPr lang="en-GB" dirty="0">
                <a:solidFill>
                  <a:srgbClr val="000000"/>
                </a:solidFill>
                <a:ea typeface="WenQuanYi Micro Hei" charset="0"/>
                <a:cs typeface="WenQuanYi Micro Hei" charset="0"/>
              </a:rPr>
              <a:t>I = </a:t>
            </a:r>
            <a:r>
              <a:rPr lang="en-GB" dirty="0" err="1">
                <a:solidFill>
                  <a:srgbClr val="000000"/>
                </a:solidFill>
                <a:ea typeface="WenQuanYi Micro Hei" charset="0"/>
                <a:cs typeface="WenQuanYi Micro Hei" charset="0"/>
              </a:rPr>
              <a:t>V</a:t>
            </a:r>
            <a:r>
              <a:rPr lang="en-GB" baseline="-25000" dirty="0" err="1">
                <a:solidFill>
                  <a:srgbClr val="000000"/>
                </a:solidFill>
                <a:ea typeface="WenQuanYi Micro Hei" charset="0"/>
                <a:cs typeface="WenQuanYi Micro Hei" charset="0"/>
              </a:rPr>
              <a:t>shunt</a:t>
            </a:r>
            <a:r>
              <a:rPr lang="en-GB" dirty="0">
                <a:solidFill>
                  <a:srgbClr val="000000"/>
                </a:solidFill>
                <a:ea typeface="WenQuanYi Micro Hei" charset="0"/>
                <a:cs typeface="WenQuanYi Micro Hei" charset="0"/>
              </a:rPr>
              <a:t> / </a:t>
            </a:r>
            <a:r>
              <a:rPr lang="en-GB" dirty="0" err="1">
                <a:solidFill>
                  <a:srgbClr val="000000"/>
                </a:solidFill>
                <a:ea typeface="WenQuanYi Micro Hei" charset="0"/>
                <a:cs typeface="WenQuanYi Micro Hei" charset="0"/>
              </a:rPr>
              <a:t>R</a:t>
            </a:r>
            <a:r>
              <a:rPr lang="en-GB" baseline="-25000" dirty="0" err="1">
                <a:solidFill>
                  <a:srgbClr val="000000"/>
                </a:solidFill>
                <a:ea typeface="WenQuanYi Micro Hei" charset="0"/>
                <a:cs typeface="WenQuanYi Micro Hei" charset="0"/>
              </a:rPr>
              <a:t>shunt</a:t>
            </a:r>
            <a:r>
              <a:rPr lang="en-GB" dirty="0">
                <a:solidFill>
                  <a:srgbClr val="000000"/>
                </a:solidFill>
                <a:ea typeface="WenQuanYi Micro Hei" charset="0"/>
                <a:cs typeface="WenQuanYi Micro Hei" charset="0"/>
              </a:rPr>
              <a:t>  to find the current</a:t>
            </a:r>
          </a:p>
        </p:txBody>
      </p:sp>
      <p:sp>
        <p:nvSpPr>
          <p:cNvPr id="4102" name="Text Box 6"/>
          <p:cNvSpPr txBox="1">
            <a:spLocks noChangeArrowheads="1"/>
          </p:cNvSpPr>
          <p:nvPr/>
        </p:nvSpPr>
        <p:spPr bwMode="auto">
          <a:xfrm>
            <a:off x="1666080" y="2579311"/>
            <a:ext cx="2257920" cy="545817"/>
          </a:xfrm>
          <a:prstGeom prst="rect">
            <a:avLst/>
          </a:prstGeom>
          <a:noFill/>
          <a:ln w="9525" cap="flat">
            <a:noFill/>
            <a:round/>
            <a:headEnd/>
            <a:tailEnd/>
          </a:ln>
          <a:effectLst/>
        </p:spPr>
        <p:txBody>
          <a:bodyPr wrap="none" lIns="81639" tIns="53162" rIns="81639" bIns="40820"/>
          <a:lstStyle/>
          <a:p>
            <a:pPr>
              <a:spcBef>
                <a:spcPts val="0"/>
              </a:spcBef>
              <a:tabLst>
                <a:tab pos="407526" algn="l"/>
                <a:tab pos="815052" algn="l"/>
                <a:tab pos="1222578" algn="l"/>
                <a:tab pos="1630104" algn="l"/>
                <a:tab pos="2037631" algn="l"/>
              </a:tabLst>
            </a:pPr>
            <a:r>
              <a:rPr lang="en-GB" dirty="0">
                <a:solidFill>
                  <a:srgbClr val="000000"/>
                </a:solidFill>
                <a:ea typeface="WenQuanYi Micro Hei" charset="0"/>
                <a:cs typeface="WenQuanYi Micro Hei" charset="0"/>
              </a:rPr>
              <a:t>Measure voltage at </a:t>
            </a:r>
          </a:p>
          <a:p>
            <a:pPr>
              <a:spcBef>
                <a:spcPts val="0"/>
              </a:spcBef>
              <a:tabLst>
                <a:tab pos="407526" algn="l"/>
                <a:tab pos="815052" algn="l"/>
                <a:tab pos="1222578" algn="l"/>
                <a:tab pos="1630104" algn="l"/>
                <a:tab pos="2037631" algn="l"/>
              </a:tabLst>
            </a:pPr>
            <a:r>
              <a:rPr lang="en-GB" dirty="0">
                <a:solidFill>
                  <a:srgbClr val="000000"/>
                </a:solidFill>
                <a:ea typeface="WenQuanYi Micro Hei" charset="0"/>
                <a:cs typeface="WenQuanYi Micro Hei" charset="0"/>
              </a:rPr>
              <a:t>one side of the resistor</a:t>
            </a:r>
          </a:p>
        </p:txBody>
      </p:sp>
      <p:sp>
        <p:nvSpPr>
          <p:cNvPr id="4103" name="Text Box 7"/>
          <p:cNvSpPr txBox="1">
            <a:spLocks noChangeArrowheads="1"/>
          </p:cNvSpPr>
          <p:nvPr/>
        </p:nvSpPr>
        <p:spPr bwMode="auto">
          <a:xfrm>
            <a:off x="4474080" y="2645559"/>
            <a:ext cx="3098880" cy="313953"/>
          </a:xfrm>
          <a:prstGeom prst="rect">
            <a:avLst/>
          </a:prstGeom>
          <a:noFill/>
          <a:ln w="9525" cap="flat">
            <a:noFill/>
            <a:round/>
            <a:headEnd/>
            <a:tailEnd/>
          </a:ln>
          <a:effectLst/>
        </p:spPr>
        <p:txBody>
          <a:bodyPr wrap="none" lIns="81639" tIns="53162" rIns="81639" bIns="40820"/>
          <a:lstStyle/>
          <a:p>
            <a:pPr>
              <a:tabLst>
                <a:tab pos="407526" algn="l"/>
                <a:tab pos="815052" algn="l"/>
                <a:tab pos="1222578" algn="l"/>
                <a:tab pos="1630104" algn="l"/>
                <a:tab pos="2037631" algn="l"/>
                <a:tab pos="2445156" algn="l"/>
                <a:tab pos="2852683" algn="l"/>
              </a:tabLst>
            </a:pPr>
            <a:r>
              <a:rPr lang="en-GB" dirty="0">
                <a:solidFill>
                  <a:srgbClr val="000000"/>
                </a:solidFill>
                <a:ea typeface="WenQuanYi Micro Hei" charset="0"/>
                <a:cs typeface="WenQuanYi Micro Hei" charset="0"/>
              </a:rPr>
              <a:t>P = I </a:t>
            </a:r>
            <a:r>
              <a:rPr lang="en-GB" dirty="0">
                <a:solidFill>
                  <a:srgbClr val="000000"/>
                </a:solidFill>
                <a:cs typeface="Arial" charset="0"/>
              </a:rPr>
              <a:t>×</a:t>
            </a:r>
            <a:r>
              <a:rPr lang="en-GB" dirty="0">
                <a:solidFill>
                  <a:srgbClr val="000000"/>
                </a:solidFill>
                <a:ea typeface="WenQuanYi Micro Hei" charset="0"/>
                <a:cs typeface="WenQuanYi Micro Hei" charset="0"/>
              </a:rPr>
              <a:t> V  to calculate the power</a:t>
            </a:r>
          </a:p>
        </p:txBody>
      </p:sp>
      <p:sp>
        <p:nvSpPr>
          <p:cNvPr id="4104" name="Line 8"/>
          <p:cNvSpPr>
            <a:spLocks noChangeShapeType="1"/>
          </p:cNvSpPr>
          <p:nvPr/>
        </p:nvSpPr>
        <p:spPr bwMode="auto">
          <a:xfrm flipH="1">
            <a:off x="1523571" y="1779580"/>
            <a:ext cx="198720" cy="1440"/>
          </a:xfrm>
          <a:prstGeom prst="line">
            <a:avLst/>
          </a:prstGeom>
          <a:noFill/>
          <a:ln w="9525" cap="flat">
            <a:solidFill>
              <a:srgbClr val="000000"/>
            </a:solidFill>
            <a:round/>
            <a:headEnd/>
            <a:tailEnd/>
          </a:ln>
          <a:effectLst/>
        </p:spPr>
        <p:txBody>
          <a:bodyPr lIns="82945" tIns="41473" rIns="82945" bIns="41473"/>
          <a:lstStyle/>
          <a:p>
            <a:endParaRPr lang="en-GB"/>
          </a:p>
        </p:txBody>
      </p:sp>
      <p:sp>
        <p:nvSpPr>
          <p:cNvPr id="4105" name="Line 9"/>
          <p:cNvSpPr>
            <a:spLocks noChangeShapeType="1"/>
          </p:cNvSpPr>
          <p:nvPr/>
        </p:nvSpPr>
        <p:spPr bwMode="auto">
          <a:xfrm flipH="1">
            <a:off x="1520272" y="3277738"/>
            <a:ext cx="198720" cy="1441"/>
          </a:xfrm>
          <a:prstGeom prst="line">
            <a:avLst/>
          </a:prstGeom>
          <a:noFill/>
          <a:ln w="9525" cap="flat">
            <a:solidFill>
              <a:srgbClr val="000000"/>
            </a:solidFill>
            <a:round/>
            <a:headEnd/>
            <a:tailEnd/>
          </a:ln>
          <a:effectLst/>
        </p:spPr>
        <p:txBody>
          <a:bodyPr lIns="82945" tIns="41473" rIns="82945" bIns="41473"/>
          <a:lstStyle/>
          <a:p>
            <a:endParaRPr lang="en-GB"/>
          </a:p>
        </p:txBody>
      </p:sp>
      <p:sp>
        <p:nvSpPr>
          <p:cNvPr id="4106" name="Line 10"/>
          <p:cNvSpPr>
            <a:spLocks noChangeShapeType="1"/>
          </p:cNvSpPr>
          <p:nvPr/>
        </p:nvSpPr>
        <p:spPr bwMode="auto">
          <a:xfrm flipH="1">
            <a:off x="1524000" y="1787277"/>
            <a:ext cx="1012" cy="1491632"/>
          </a:xfrm>
          <a:prstGeom prst="line">
            <a:avLst/>
          </a:prstGeom>
          <a:noFill/>
          <a:ln w="9525" cap="flat">
            <a:solidFill>
              <a:srgbClr val="000000"/>
            </a:solidFill>
            <a:round/>
            <a:headEnd/>
            <a:tailEnd/>
          </a:ln>
          <a:effectLst/>
        </p:spPr>
        <p:txBody>
          <a:bodyPr lIns="82945" tIns="41473" rIns="82945" bIns="41473"/>
          <a:lstStyle/>
          <a:p>
            <a:endParaRPr lang="en-GB"/>
          </a:p>
        </p:txBody>
      </p:sp>
      <p:sp>
        <p:nvSpPr>
          <p:cNvPr id="4107" name="Text Box 11"/>
          <p:cNvSpPr txBox="1">
            <a:spLocks noChangeArrowheads="1"/>
          </p:cNvSpPr>
          <p:nvPr/>
        </p:nvSpPr>
        <p:spPr bwMode="auto">
          <a:xfrm>
            <a:off x="131040" y="1991730"/>
            <a:ext cx="1336320" cy="1010986"/>
          </a:xfrm>
          <a:prstGeom prst="rect">
            <a:avLst/>
          </a:prstGeom>
          <a:noFill/>
          <a:ln w="9525" cap="flat">
            <a:noFill/>
            <a:round/>
            <a:headEnd/>
            <a:tailEnd/>
          </a:ln>
          <a:effectLst/>
        </p:spPr>
        <p:txBody>
          <a:bodyPr wrap="square" lIns="81639" tIns="53162" rIns="81639" bIns="40820"/>
          <a:lstStyle/>
          <a:p>
            <a:pPr algn="ctr">
              <a:spcBef>
                <a:spcPts val="0"/>
              </a:spcBef>
              <a:tabLst>
                <a:tab pos="407526" algn="l"/>
                <a:tab pos="815052" algn="l"/>
                <a:tab pos="1222578" algn="l"/>
              </a:tabLst>
            </a:pPr>
            <a:r>
              <a:rPr lang="en-GB" sz="1600" i="1" dirty="0" smtClean="0">
                <a:solidFill>
                  <a:srgbClr val="000000"/>
                </a:solidFill>
                <a:ea typeface="WenQuanYi Micro Hei" charset="0"/>
                <a:cs typeface="WenQuanYi Micro Hei" charset="0"/>
              </a:rPr>
              <a:t>Repeat frequently, timestamp</a:t>
            </a:r>
          </a:p>
          <a:p>
            <a:pPr algn="ctr">
              <a:spcBef>
                <a:spcPts val="0"/>
              </a:spcBef>
              <a:tabLst>
                <a:tab pos="407526" algn="l"/>
                <a:tab pos="815052" algn="l"/>
                <a:tab pos="1222578" algn="l"/>
              </a:tabLst>
            </a:pPr>
            <a:r>
              <a:rPr lang="en-GB" sz="1600" i="1" dirty="0" smtClean="0">
                <a:solidFill>
                  <a:srgbClr val="000000"/>
                </a:solidFill>
                <a:ea typeface="WenQuanYi Micro Hei" charset="0"/>
                <a:cs typeface="WenQuanYi Micro Hei" charset="0"/>
              </a:rPr>
              <a:t>each sample</a:t>
            </a:r>
            <a:endParaRPr lang="en-GB" sz="1600" i="1" dirty="0">
              <a:solidFill>
                <a:srgbClr val="000000"/>
              </a:solidFill>
              <a:ea typeface="WenQuanYi Micro Hei" charset="0"/>
              <a:cs typeface="WenQuanYi Micro Hei" charset="0"/>
            </a:endParaRPr>
          </a:p>
        </p:txBody>
      </p:sp>
    </p:spTree>
    <p:extLst>
      <p:ext uri="{BB962C8B-B14F-4D97-AF65-F5344CB8AC3E}">
        <p14:creationId xmlns:p14="http://schemas.microsoft.com/office/powerpoint/2010/main" val="50391128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grpId="0" nodeType="clickEffect">
                                  <p:stCondLst>
                                    <p:cond delay="0"/>
                                  </p:stCondLst>
                                  <p:childTnLst>
                                    <p:set>
                                      <p:cBhvr additive="repl">
                                        <p:cTn id="6" dur="1" fill="hold">
                                          <p:stCondLst>
                                            <p:cond delay="0"/>
                                          </p:stCondLst>
                                        </p:cTn>
                                        <p:tgtEl>
                                          <p:spTgt spid="4104"/>
                                        </p:tgtEl>
                                        <p:attrNameLst>
                                          <p:attrName>style.visibility</p:attrName>
                                        </p:attrNameLst>
                                      </p:cBhvr>
                                      <p:to>
                                        <p:strVal val="visible"/>
                                      </p:to>
                                    </p:set>
                                  </p:childTnLst>
                                </p:cTn>
                              </p:par>
                              <p:par>
                                <p:cTn id="7" presetID="1" presetClass="entr" fill="hold" grpId="0" nodeType="withEffect">
                                  <p:stCondLst>
                                    <p:cond delay="0"/>
                                  </p:stCondLst>
                                  <p:childTnLst>
                                    <p:set>
                                      <p:cBhvr additive="repl">
                                        <p:cTn id="8" dur="1" fill="hold">
                                          <p:stCondLst>
                                            <p:cond delay="0"/>
                                          </p:stCondLst>
                                        </p:cTn>
                                        <p:tgtEl>
                                          <p:spTgt spid="4105"/>
                                        </p:tgtEl>
                                        <p:attrNameLst>
                                          <p:attrName>style.visibility</p:attrName>
                                        </p:attrNameLst>
                                      </p:cBhvr>
                                      <p:to>
                                        <p:strVal val="visible"/>
                                      </p:to>
                                    </p:set>
                                  </p:childTnLst>
                                </p:cTn>
                              </p:par>
                              <p:par>
                                <p:cTn id="9" presetID="1" presetClass="entr" fill="hold" grpId="0" nodeType="withEffect">
                                  <p:stCondLst>
                                    <p:cond delay="0"/>
                                  </p:stCondLst>
                                  <p:childTnLst>
                                    <p:set>
                                      <p:cBhvr additive="repl">
                                        <p:cTn id="10" dur="1" fill="hold">
                                          <p:stCondLst>
                                            <p:cond delay="0"/>
                                          </p:stCondLst>
                                        </p:cTn>
                                        <p:tgtEl>
                                          <p:spTgt spid="4106"/>
                                        </p:tgtEl>
                                        <p:attrNameLst>
                                          <p:attrName>style.visibility</p:attrName>
                                        </p:attrNameLst>
                                      </p:cBhvr>
                                      <p:to>
                                        <p:strVal val="visible"/>
                                      </p:to>
                                    </p:set>
                                  </p:childTnLst>
                                </p:cTn>
                              </p:par>
                              <p:par>
                                <p:cTn id="11" presetID="1" presetClass="entr" fill="hold" nodeType="withEffect">
                                  <p:stCondLst>
                                    <p:cond delay="0"/>
                                  </p:stCondLst>
                                  <p:childTnLst>
                                    <p:set>
                                      <p:cBhvr additive="repl">
                                        <p:cTn id="12" dur="1" fill="hold">
                                          <p:stCondLst>
                                            <p:cond delay="0"/>
                                          </p:stCondLst>
                                        </p:cTn>
                                        <p:tgtEl>
                                          <p:spTgt spid="4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4" grpId="0" animBg="1"/>
      <p:bldP spid="4105" grpId="0" animBg="1"/>
      <p:bldP spid="410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xfrm>
            <a:off x="456481" y="273629"/>
            <a:ext cx="8228160" cy="1144921"/>
          </a:xfrm>
          <a:ln/>
        </p:spPr>
        <p:txBody>
          <a:bodyPr tIns="30174"/>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GB" dirty="0"/>
              <a:t>Measuring Energy</a:t>
            </a:r>
          </a:p>
        </p:txBody>
      </p:sp>
      <p:sp>
        <p:nvSpPr>
          <p:cNvPr id="7170" name="Line 2"/>
          <p:cNvSpPr>
            <a:spLocks noChangeShapeType="1"/>
          </p:cNvSpPr>
          <p:nvPr/>
        </p:nvSpPr>
        <p:spPr bwMode="auto">
          <a:xfrm flipV="1">
            <a:off x="914401" y="1415669"/>
            <a:ext cx="1440" cy="4006501"/>
          </a:xfrm>
          <a:prstGeom prst="line">
            <a:avLst/>
          </a:prstGeom>
          <a:noFill/>
          <a:ln w="9525" cap="flat">
            <a:solidFill>
              <a:srgbClr val="000000"/>
            </a:solidFill>
            <a:round/>
            <a:headEnd/>
            <a:tailEnd type="triangle" w="med" len="med"/>
          </a:ln>
          <a:effectLst/>
        </p:spPr>
        <p:txBody>
          <a:bodyPr lIns="82945" tIns="41473" rIns="82945" bIns="41473"/>
          <a:lstStyle/>
          <a:p>
            <a:endParaRPr lang="en-GB"/>
          </a:p>
        </p:txBody>
      </p:sp>
      <p:sp>
        <p:nvSpPr>
          <p:cNvPr id="7171" name="Line 3"/>
          <p:cNvSpPr>
            <a:spLocks noChangeShapeType="1"/>
          </p:cNvSpPr>
          <p:nvPr/>
        </p:nvSpPr>
        <p:spPr bwMode="auto">
          <a:xfrm>
            <a:off x="914400" y="5420729"/>
            <a:ext cx="7511040" cy="1441"/>
          </a:xfrm>
          <a:prstGeom prst="line">
            <a:avLst/>
          </a:prstGeom>
          <a:noFill/>
          <a:ln w="9525" cap="flat">
            <a:solidFill>
              <a:srgbClr val="000000"/>
            </a:solidFill>
            <a:round/>
            <a:headEnd/>
            <a:tailEnd type="triangle" w="med" len="med"/>
          </a:ln>
          <a:effectLst/>
        </p:spPr>
        <p:txBody>
          <a:bodyPr lIns="82945" tIns="41473" rIns="82945" bIns="41473"/>
          <a:lstStyle/>
          <a:p>
            <a:endParaRPr lang="en-GB"/>
          </a:p>
        </p:txBody>
      </p:sp>
      <p:grpSp>
        <p:nvGrpSpPr>
          <p:cNvPr id="2" name="Group 4"/>
          <p:cNvGrpSpPr>
            <a:grpSpLocks/>
          </p:cNvGrpSpPr>
          <p:nvPr/>
        </p:nvGrpSpPr>
        <p:grpSpPr bwMode="auto">
          <a:xfrm>
            <a:off x="1501920" y="2089660"/>
            <a:ext cx="5418720" cy="3329630"/>
            <a:chOff x="1043" y="1451"/>
            <a:chExt cx="3763" cy="2312"/>
          </a:xfrm>
        </p:grpSpPr>
        <p:sp>
          <p:nvSpPr>
            <p:cNvPr id="7173" name="Line 5"/>
            <p:cNvSpPr>
              <a:spLocks noChangeShapeType="1"/>
            </p:cNvSpPr>
            <p:nvPr/>
          </p:nvSpPr>
          <p:spPr bwMode="auto">
            <a:xfrm>
              <a:off x="1043" y="1814"/>
              <a:ext cx="0" cy="1949"/>
            </a:xfrm>
            <a:prstGeom prst="line">
              <a:avLst/>
            </a:prstGeom>
            <a:noFill/>
            <a:ln w="72000" cap="flat">
              <a:solidFill>
                <a:srgbClr val="000080"/>
              </a:solidFill>
              <a:round/>
              <a:headEnd/>
              <a:tailEnd/>
            </a:ln>
            <a:effectLst/>
          </p:spPr>
          <p:txBody>
            <a:bodyPr/>
            <a:lstStyle/>
            <a:p>
              <a:endParaRPr lang="en-GB"/>
            </a:p>
          </p:txBody>
        </p:sp>
        <p:sp>
          <p:nvSpPr>
            <p:cNvPr id="7174" name="Line 6"/>
            <p:cNvSpPr>
              <a:spLocks noChangeShapeType="1"/>
            </p:cNvSpPr>
            <p:nvPr/>
          </p:nvSpPr>
          <p:spPr bwMode="auto">
            <a:xfrm>
              <a:off x="1357" y="1497"/>
              <a:ext cx="0" cy="2267"/>
            </a:xfrm>
            <a:prstGeom prst="line">
              <a:avLst/>
            </a:prstGeom>
            <a:noFill/>
            <a:ln w="72000" cap="flat">
              <a:solidFill>
                <a:srgbClr val="000080"/>
              </a:solidFill>
              <a:round/>
              <a:headEnd/>
              <a:tailEnd/>
            </a:ln>
            <a:effectLst/>
          </p:spPr>
          <p:txBody>
            <a:bodyPr/>
            <a:lstStyle/>
            <a:p>
              <a:endParaRPr lang="en-GB"/>
            </a:p>
          </p:txBody>
        </p:sp>
        <p:sp>
          <p:nvSpPr>
            <p:cNvPr id="7175" name="Line 7"/>
            <p:cNvSpPr>
              <a:spLocks noChangeShapeType="1"/>
            </p:cNvSpPr>
            <p:nvPr/>
          </p:nvSpPr>
          <p:spPr bwMode="auto">
            <a:xfrm>
              <a:off x="1670" y="1905"/>
              <a:ext cx="0" cy="1859"/>
            </a:xfrm>
            <a:prstGeom prst="line">
              <a:avLst/>
            </a:prstGeom>
            <a:noFill/>
            <a:ln w="72000" cap="flat">
              <a:solidFill>
                <a:srgbClr val="000080"/>
              </a:solidFill>
              <a:round/>
              <a:headEnd/>
              <a:tailEnd/>
            </a:ln>
            <a:effectLst/>
          </p:spPr>
          <p:txBody>
            <a:bodyPr/>
            <a:lstStyle/>
            <a:p>
              <a:endParaRPr lang="en-GB"/>
            </a:p>
          </p:txBody>
        </p:sp>
        <p:sp>
          <p:nvSpPr>
            <p:cNvPr id="7176" name="Line 8"/>
            <p:cNvSpPr>
              <a:spLocks noChangeShapeType="1"/>
            </p:cNvSpPr>
            <p:nvPr/>
          </p:nvSpPr>
          <p:spPr bwMode="auto">
            <a:xfrm>
              <a:off x="1984" y="1996"/>
              <a:ext cx="0" cy="1768"/>
            </a:xfrm>
            <a:prstGeom prst="line">
              <a:avLst/>
            </a:prstGeom>
            <a:noFill/>
            <a:ln w="72000" cap="flat">
              <a:solidFill>
                <a:srgbClr val="000080"/>
              </a:solidFill>
              <a:round/>
              <a:headEnd/>
              <a:tailEnd/>
            </a:ln>
            <a:effectLst/>
          </p:spPr>
          <p:txBody>
            <a:bodyPr/>
            <a:lstStyle/>
            <a:p>
              <a:endParaRPr lang="en-GB"/>
            </a:p>
          </p:txBody>
        </p:sp>
        <p:sp>
          <p:nvSpPr>
            <p:cNvPr id="7177" name="Line 9"/>
            <p:cNvSpPr>
              <a:spLocks noChangeShapeType="1"/>
            </p:cNvSpPr>
            <p:nvPr/>
          </p:nvSpPr>
          <p:spPr bwMode="auto">
            <a:xfrm>
              <a:off x="2306" y="2132"/>
              <a:ext cx="0" cy="1632"/>
            </a:xfrm>
            <a:prstGeom prst="line">
              <a:avLst/>
            </a:prstGeom>
            <a:noFill/>
            <a:ln w="72000" cap="flat">
              <a:solidFill>
                <a:srgbClr val="000080"/>
              </a:solidFill>
              <a:round/>
              <a:headEnd/>
              <a:tailEnd/>
            </a:ln>
            <a:effectLst/>
          </p:spPr>
          <p:txBody>
            <a:bodyPr/>
            <a:lstStyle/>
            <a:p>
              <a:endParaRPr lang="en-GB"/>
            </a:p>
          </p:txBody>
        </p:sp>
        <p:sp>
          <p:nvSpPr>
            <p:cNvPr id="7178" name="Line 10"/>
            <p:cNvSpPr>
              <a:spLocks noChangeShapeType="1"/>
            </p:cNvSpPr>
            <p:nvPr/>
          </p:nvSpPr>
          <p:spPr bwMode="auto">
            <a:xfrm flipH="1">
              <a:off x="2620" y="1814"/>
              <a:ext cx="11" cy="1949"/>
            </a:xfrm>
            <a:prstGeom prst="line">
              <a:avLst/>
            </a:prstGeom>
            <a:noFill/>
            <a:ln w="72000" cap="flat">
              <a:solidFill>
                <a:srgbClr val="000080"/>
              </a:solidFill>
              <a:round/>
              <a:headEnd/>
              <a:tailEnd/>
            </a:ln>
            <a:effectLst/>
          </p:spPr>
          <p:txBody>
            <a:bodyPr/>
            <a:lstStyle/>
            <a:p>
              <a:endParaRPr lang="en-GB"/>
            </a:p>
          </p:txBody>
        </p:sp>
        <p:sp>
          <p:nvSpPr>
            <p:cNvPr id="7179" name="Line 11"/>
            <p:cNvSpPr>
              <a:spLocks noChangeShapeType="1"/>
            </p:cNvSpPr>
            <p:nvPr/>
          </p:nvSpPr>
          <p:spPr bwMode="auto">
            <a:xfrm flipH="1">
              <a:off x="2936" y="1451"/>
              <a:ext cx="12" cy="2312"/>
            </a:xfrm>
            <a:prstGeom prst="line">
              <a:avLst/>
            </a:prstGeom>
            <a:noFill/>
            <a:ln w="72000" cap="flat">
              <a:solidFill>
                <a:srgbClr val="000080"/>
              </a:solidFill>
              <a:round/>
              <a:headEnd/>
              <a:tailEnd/>
            </a:ln>
            <a:effectLst/>
          </p:spPr>
          <p:txBody>
            <a:bodyPr/>
            <a:lstStyle/>
            <a:p>
              <a:endParaRPr lang="en-GB"/>
            </a:p>
          </p:txBody>
        </p:sp>
        <p:sp>
          <p:nvSpPr>
            <p:cNvPr id="7180" name="Line 12"/>
            <p:cNvSpPr>
              <a:spLocks noChangeShapeType="1"/>
            </p:cNvSpPr>
            <p:nvPr/>
          </p:nvSpPr>
          <p:spPr bwMode="auto">
            <a:xfrm>
              <a:off x="3252" y="2132"/>
              <a:ext cx="0" cy="1632"/>
            </a:xfrm>
            <a:prstGeom prst="line">
              <a:avLst/>
            </a:prstGeom>
            <a:noFill/>
            <a:ln w="72000" cap="flat">
              <a:solidFill>
                <a:srgbClr val="000080"/>
              </a:solidFill>
              <a:round/>
              <a:headEnd/>
              <a:tailEnd/>
            </a:ln>
            <a:effectLst/>
          </p:spPr>
          <p:txBody>
            <a:bodyPr/>
            <a:lstStyle/>
            <a:p>
              <a:endParaRPr lang="en-GB"/>
            </a:p>
          </p:txBody>
        </p:sp>
        <p:sp>
          <p:nvSpPr>
            <p:cNvPr id="7181" name="Line 13"/>
            <p:cNvSpPr>
              <a:spLocks noChangeShapeType="1"/>
            </p:cNvSpPr>
            <p:nvPr/>
          </p:nvSpPr>
          <p:spPr bwMode="auto">
            <a:xfrm>
              <a:off x="3568" y="2585"/>
              <a:ext cx="0" cy="1178"/>
            </a:xfrm>
            <a:prstGeom prst="line">
              <a:avLst/>
            </a:prstGeom>
            <a:noFill/>
            <a:ln w="72000" cap="flat">
              <a:solidFill>
                <a:srgbClr val="000080"/>
              </a:solidFill>
              <a:round/>
              <a:headEnd/>
              <a:tailEnd/>
            </a:ln>
            <a:effectLst/>
          </p:spPr>
          <p:txBody>
            <a:bodyPr/>
            <a:lstStyle/>
            <a:p>
              <a:endParaRPr lang="en-GB"/>
            </a:p>
          </p:txBody>
        </p:sp>
        <p:sp>
          <p:nvSpPr>
            <p:cNvPr id="7182" name="Line 14"/>
            <p:cNvSpPr>
              <a:spLocks noChangeShapeType="1"/>
            </p:cNvSpPr>
            <p:nvPr/>
          </p:nvSpPr>
          <p:spPr bwMode="auto">
            <a:xfrm>
              <a:off x="3866" y="3175"/>
              <a:ext cx="0" cy="589"/>
            </a:xfrm>
            <a:prstGeom prst="line">
              <a:avLst/>
            </a:prstGeom>
            <a:noFill/>
            <a:ln w="72000" cap="flat">
              <a:solidFill>
                <a:srgbClr val="000080"/>
              </a:solidFill>
              <a:round/>
              <a:headEnd/>
              <a:tailEnd/>
            </a:ln>
            <a:effectLst/>
          </p:spPr>
          <p:txBody>
            <a:bodyPr/>
            <a:lstStyle/>
            <a:p>
              <a:endParaRPr lang="en-GB"/>
            </a:p>
          </p:txBody>
        </p:sp>
        <p:sp>
          <p:nvSpPr>
            <p:cNvPr id="7183" name="Line 15"/>
            <p:cNvSpPr>
              <a:spLocks noChangeShapeType="1"/>
            </p:cNvSpPr>
            <p:nvPr/>
          </p:nvSpPr>
          <p:spPr bwMode="auto">
            <a:xfrm>
              <a:off x="4173" y="3447"/>
              <a:ext cx="7" cy="316"/>
            </a:xfrm>
            <a:prstGeom prst="line">
              <a:avLst/>
            </a:prstGeom>
            <a:noFill/>
            <a:ln w="72000" cap="flat">
              <a:solidFill>
                <a:srgbClr val="000080"/>
              </a:solidFill>
              <a:round/>
              <a:headEnd/>
              <a:tailEnd/>
            </a:ln>
            <a:effectLst/>
          </p:spPr>
          <p:txBody>
            <a:bodyPr/>
            <a:lstStyle/>
            <a:p>
              <a:endParaRPr lang="en-GB"/>
            </a:p>
          </p:txBody>
        </p:sp>
        <p:sp>
          <p:nvSpPr>
            <p:cNvPr id="7184" name="Line 16"/>
            <p:cNvSpPr>
              <a:spLocks noChangeShapeType="1"/>
            </p:cNvSpPr>
            <p:nvPr/>
          </p:nvSpPr>
          <p:spPr bwMode="auto">
            <a:xfrm>
              <a:off x="4494" y="3538"/>
              <a:ext cx="0" cy="226"/>
            </a:xfrm>
            <a:prstGeom prst="line">
              <a:avLst/>
            </a:prstGeom>
            <a:noFill/>
            <a:ln w="72000" cap="flat">
              <a:solidFill>
                <a:srgbClr val="000080"/>
              </a:solidFill>
              <a:round/>
              <a:headEnd/>
              <a:tailEnd/>
            </a:ln>
            <a:effectLst/>
          </p:spPr>
          <p:txBody>
            <a:bodyPr/>
            <a:lstStyle/>
            <a:p>
              <a:endParaRPr lang="en-GB"/>
            </a:p>
          </p:txBody>
        </p:sp>
        <p:sp>
          <p:nvSpPr>
            <p:cNvPr id="7185" name="Line 17"/>
            <p:cNvSpPr>
              <a:spLocks noChangeShapeType="1"/>
            </p:cNvSpPr>
            <p:nvPr/>
          </p:nvSpPr>
          <p:spPr bwMode="auto">
            <a:xfrm>
              <a:off x="4808" y="3538"/>
              <a:ext cx="0" cy="226"/>
            </a:xfrm>
            <a:prstGeom prst="line">
              <a:avLst/>
            </a:prstGeom>
            <a:noFill/>
            <a:ln w="72000" cap="flat">
              <a:solidFill>
                <a:srgbClr val="000080"/>
              </a:solidFill>
              <a:round/>
              <a:headEnd/>
              <a:tailEnd/>
            </a:ln>
            <a:effectLst/>
          </p:spPr>
          <p:txBody>
            <a:bodyPr/>
            <a:lstStyle/>
            <a:p>
              <a:endParaRPr lang="en-GB"/>
            </a:p>
          </p:txBody>
        </p:sp>
      </p:grpSp>
      <p:sp>
        <p:nvSpPr>
          <p:cNvPr id="7186" name="Text Box 18"/>
          <p:cNvSpPr txBox="1">
            <a:spLocks noChangeArrowheads="1"/>
          </p:cNvSpPr>
          <p:nvPr/>
        </p:nvSpPr>
        <p:spPr bwMode="auto">
          <a:xfrm>
            <a:off x="3395520" y="5682837"/>
            <a:ext cx="616320" cy="313953"/>
          </a:xfrm>
          <a:prstGeom prst="rect">
            <a:avLst/>
          </a:prstGeom>
          <a:noFill/>
          <a:ln w="9525" cap="flat">
            <a:noFill/>
            <a:round/>
            <a:headEnd/>
            <a:tailEnd/>
          </a:ln>
          <a:effectLst/>
        </p:spPr>
        <p:txBody>
          <a:bodyPr wrap="none" lIns="81639" tIns="53162" rIns="81639" bIns="40820"/>
          <a:lstStyle/>
          <a:p>
            <a:pPr>
              <a:tabLst>
                <a:tab pos="407526" algn="l"/>
              </a:tabLst>
            </a:pPr>
            <a:r>
              <a:rPr lang="en-GB" dirty="0">
                <a:solidFill>
                  <a:srgbClr val="000000"/>
                </a:solidFill>
                <a:ea typeface="WenQuanYi Micro Hei" charset="0"/>
                <a:cs typeface="WenQuanYi Micro Hei" charset="0"/>
              </a:rPr>
              <a:t>Time</a:t>
            </a:r>
          </a:p>
        </p:txBody>
      </p:sp>
      <p:sp>
        <p:nvSpPr>
          <p:cNvPr id="7187" name="Text Box 19"/>
          <p:cNvSpPr txBox="1">
            <a:spLocks noChangeArrowheads="1"/>
          </p:cNvSpPr>
          <p:nvPr/>
        </p:nvSpPr>
        <p:spPr bwMode="auto">
          <a:xfrm rot="16140000">
            <a:off x="262761" y="3628478"/>
            <a:ext cx="750319" cy="313920"/>
          </a:xfrm>
          <a:prstGeom prst="rect">
            <a:avLst/>
          </a:prstGeom>
          <a:noFill/>
          <a:ln w="9525" cap="flat">
            <a:noFill/>
            <a:round/>
            <a:headEnd/>
            <a:tailEnd/>
          </a:ln>
          <a:effectLst/>
        </p:spPr>
        <p:txBody>
          <a:bodyPr wrap="none" lIns="81639" tIns="53162" rIns="81639" bIns="40820"/>
          <a:lstStyle/>
          <a:p>
            <a:pPr>
              <a:tabLst>
                <a:tab pos="407526" algn="l"/>
              </a:tabLst>
            </a:pPr>
            <a:r>
              <a:rPr lang="en-GB" dirty="0">
                <a:solidFill>
                  <a:srgbClr val="000000"/>
                </a:solidFill>
                <a:ea typeface="WenQuanYi Micro Hei" charset="0"/>
                <a:cs typeface="WenQuanYi Micro Hei" charset="0"/>
              </a:rPr>
              <a:t>Power</a:t>
            </a:r>
          </a:p>
        </p:txBody>
      </p:sp>
      <p:sp>
        <p:nvSpPr>
          <p:cNvPr id="7188" name="Freeform 20"/>
          <p:cNvSpPr>
            <a:spLocks noChangeArrowheads="1"/>
          </p:cNvSpPr>
          <p:nvPr/>
        </p:nvSpPr>
        <p:spPr bwMode="auto">
          <a:xfrm>
            <a:off x="1501920" y="2155907"/>
            <a:ext cx="455040" cy="3266263"/>
          </a:xfrm>
          <a:custGeom>
            <a:avLst/>
            <a:gdLst/>
            <a:ahLst/>
            <a:cxnLst>
              <a:cxn ang="0">
                <a:pos x="42" y="1400"/>
              </a:cxn>
              <a:cxn ang="0">
                <a:pos x="1384" y="0"/>
              </a:cxn>
              <a:cxn ang="0">
                <a:pos x="1392" y="10000"/>
              </a:cxn>
              <a:cxn ang="0">
                <a:pos x="0" y="10000"/>
              </a:cxn>
              <a:cxn ang="0">
                <a:pos x="42" y="1400"/>
              </a:cxn>
            </a:cxnLst>
            <a:rect l="0" t="0" r="r" b="b"/>
            <a:pathLst>
              <a:path w="1393" h="10001">
                <a:moveTo>
                  <a:pt x="42" y="1400"/>
                </a:moveTo>
                <a:lnTo>
                  <a:pt x="1384" y="0"/>
                </a:lnTo>
                <a:lnTo>
                  <a:pt x="1392" y="10000"/>
                </a:lnTo>
                <a:lnTo>
                  <a:pt x="0" y="10000"/>
                </a:lnTo>
                <a:lnTo>
                  <a:pt x="42" y="1400"/>
                </a:lnTo>
              </a:path>
            </a:pathLst>
          </a:custGeom>
          <a:solidFill>
            <a:srgbClr val="00FF00">
              <a:alpha val="50000"/>
            </a:srgbClr>
          </a:solidFill>
          <a:ln w="9525" cap="flat">
            <a:noFill/>
            <a:round/>
            <a:headEnd/>
            <a:tailEnd/>
          </a:ln>
          <a:effectLst/>
        </p:spPr>
        <p:txBody>
          <a:bodyPr wrap="none" lIns="82945" tIns="41473" rIns="82945" bIns="41473" anchor="ctr"/>
          <a:lstStyle/>
          <a:p>
            <a:endParaRPr lang="en-GB"/>
          </a:p>
        </p:txBody>
      </p:sp>
      <p:sp>
        <p:nvSpPr>
          <p:cNvPr id="7189" name="Freeform 21"/>
          <p:cNvSpPr>
            <a:spLocks noChangeArrowheads="1"/>
          </p:cNvSpPr>
          <p:nvPr/>
        </p:nvSpPr>
        <p:spPr bwMode="auto">
          <a:xfrm>
            <a:off x="1501921" y="2089660"/>
            <a:ext cx="5421600" cy="3331069"/>
          </a:xfrm>
          <a:custGeom>
            <a:avLst/>
            <a:gdLst/>
            <a:ahLst/>
            <a:cxnLst>
              <a:cxn ang="0">
                <a:pos x="2766" y="2000"/>
              </a:cxn>
              <a:cxn ang="0">
                <a:pos x="4150" y="2400"/>
              </a:cxn>
              <a:cxn ang="0">
                <a:pos x="5567" y="3000"/>
              </a:cxn>
              <a:cxn ang="0">
                <a:pos x="7000" y="1600"/>
              </a:cxn>
              <a:cxn ang="0">
                <a:pos x="8400" y="0"/>
              </a:cxn>
              <a:cxn ang="0">
                <a:pos x="9742" y="3000"/>
              </a:cxn>
              <a:cxn ang="0">
                <a:pos x="11133" y="5000"/>
              </a:cxn>
              <a:cxn ang="0">
                <a:pos x="12450" y="7600"/>
              </a:cxn>
              <a:cxn ang="0">
                <a:pos x="13799" y="8800"/>
              </a:cxn>
              <a:cxn ang="0">
                <a:pos x="15216" y="9200"/>
              </a:cxn>
              <a:cxn ang="0">
                <a:pos x="16599" y="9200"/>
              </a:cxn>
              <a:cxn ang="0">
                <a:pos x="16600" y="10200"/>
              </a:cxn>
              <a:cxn ang="0">
                <a:pos x="0" y="10200"/>
              </a:cxn>
              <a:cxn ang="0">
                <a:pos x="0" y="1600"/>
              </a:cxn>
              <a:cxn ang="0">
                <a:pos x="1392" y="200"/>
              </a:cxn>
              <a:cxn ang="0">
                <a:pos x="2766" y="2000"/>
              </a:cxn>
            </a:cxnLst>
            <a:rect l="0" t="0" r="r" b="b"/>
            <a:pathLst>
              <a:path w="16601" h="10201">
                <a:moveTo>
                  <a:pt x="2766" y="2000"/>
                </a:moveTo>
                <a:lnTo>
                  <a:pt x="4150" y="2400"/>
                </a:lnTo>
                <a:lnTo>
                  <a:pt x="5567" y="3000"/>
                </a:lnTo>
                <a:lnTo>
                  <a:pt x="7000" y="1600"/>
                </a:lnTo>
                <a:lnTo>
                  <a:pt x="8400" y="0"/>
                </a:lnTo>
                <a:lnTo>
                  <a:pt x="9742" y="3000"/>
                </a:lnTo>
                <a:lnTo>
                  <a:pt x="11133" y="5000"/>
                </a:lnTo>
                <a:lnTo>
                  <a:pt x="12450" y="7600"/>
                </a:lnTo>
                <a:lnTo>
                  <a:pt x="13799" y="8800"/>
                </a:lnTo>
                <a:lnTo>
                  <a:pt x="15216" y="9200"/>
                </a:lnTo>
                <a:lnTo>
                  <a:pt x="16599" y="9200"/>
                </a:lnTo>
                <a:lnTo>
                  <a:pt x="16600" y="10200"/>
                </a:lnTo>
                <a:lnTo>
                  <a:pt x="0" y="10200"/>
                </a:lnTo>
                <a:lnTo>
                  <a:pt x="0" y="1600"/>
                </a:lnTo>
                <a:lnTo>
                  <a:pt x="1392" y="200"/>
                </a:lnTo>
                <a:lnTo>
                  <a:pt x="2766" y="2000"/>
                </a:lnTo>
              </a:path>
            </a:pathLst>
          </a:custGeom>
          <a:solidFill>
            <a:srgbClr val="00FF00">
              <a:alpha val="50000"/>
            </a:srgbClr>
          </a:solidFill>
          <a:ln w="9525" cap="flat">
            <a:noFill/>
            <a:round/>
            <a:headEnd/>
            <a:tailEnd/>
          </a:ln>
          <a:effectLst/>
        </p:spPr>
        <p:txBody>
          <a:bodyPr wrap="none" lIns="82945" tIns="41473" rIns="82945" bIns="41473" anchor="ctr"/>
          <a:lstStyle/>
          <a:p>
            <a:endParaRPr lang="en-GB"/>
          </a:p>
        </p:txBody>
      </p:sp>
      <p:sp>
        <p:nvSpPr>
          <p:cNvPr id="7190" name="Line 22"/>
          <p:cNvSpPr>
            <a:spLocks noChangeShapeType="1"/>
          </p:cNvSpPr>
          <p:nvPr/>
        </p:nvSpPr>
        <p:spPr bwMode="auto">
          <a:xfrm flipV="1">
            <a:off x="4832641" y="2610995"/>
            <a:ext cx="1110240" cy="1113236"/>
          </a:xfrm>
          <a:prstGeom prst="line">
            <a:avLst/>
          </a:prstGeom>
          <a:noFill/>
          <a:ln w="9525" cap="flat">
            <a:solidFill>
              <a:srgbClr val="000000"/>
            </a:solidFill>
            <a:round/>
            <a:headEnd/>
            <a:tailEnd type="triangle" w="med" len="med"/>
          </a:ln>
          <a:effectLst/>
        </p:spPr>
        <p:txBody>
          <a:bodyPr lIns="82945" tIns="41473" rIns="82945" bIns="41473"/>
          <a:lstStyle/>
          <a:p>
            <a:endParaRPr lang="en-GB"/>
          </a:p>
        </p:txBody>
      </p:sp>
      <p:sp>
        <p:nvSpPr>
          <p:cNvPr id="7191" name="Text Box 23"/>
          <p:cNvSpPr txBox="1">
            <a:spLocks noChangeArrowheads="1"/>
          </p:cNvSpPr>
          <p:nvPr/>
        </p:nvSpPr>
        <p:spPr bwMode="auto">
          <a:xfrm>
            <a:off x="5973120" y="2429536"/>
            <a:ext cx="819360" cy="313953"/>
          </a:xfrm>
          <a:prstGeom prst="rect">
            <a:avLst/>
          </a:prstGeom>
          <a:noFill/>
          <a:ln w="9525" cap="flat">
            <a:noFill/>
            <a:round/>
            <a:headEnd/>
            <a:tailEnd/>
          </a:ln>
          <a:effectLst/>
        </p:spPr>
        <p:txBody>
          <a:bodyPr wrap="none" lIns="81639" tIns="53162" rIns="81639" bIns="40820"/>
          <a:lstStyle/>
          <a:p>
            <a:pPr>
              <a:tabLst>
                <a:tab pos="407526" algn="l"/>
                <a:tab pos="815052" algn="l"/>
              </a:tabLst>
            </a:pPr>
            <a:r>
              <a:rPr lang="en-GB" dirty="0">
                <a:solidFill>
                  <a:srgbClr val="000000"/>
                </a:solidFill>
                <a:ea typeface="WenQuanYi Micro Hei" charset="0"/>
                <a:cs typeface="WenQuanYi Micro Hei" charset="0"/>
              </a:rPr>
              <a:t>Energy</a:t>
            </a:r>
          </a:p>
        </p:txBody>
      </p:sp>
      <p:sp>
        <p:nvSpPr>
          <p:cNvPr id="26" name="Slide Number Placeholder 5"/>
          <p:cNvSpPr>
            <a:spLocks noGrp="1"/>
          </p:cNvSpPr>
          <p:nvPr>
            <p:ph type="sldNum" sz="quarter" idx="12"/>
          </p:nvPr>
        </p:nvSpPr>
        <p:spPr bwMode="auto">
          <a:xfrm>
            <a:off x="8701088" y="6492875"/>
            <a:ext cx="442912" cy="365125"/>
          </a:xfr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CCD144CB-DF33-4F03-B278-1417C36024B7}" type="slidenum">
              <a:rPr lang="en-US" sz="1100" smtClean="0"/>
              <a:pPr fontAlgn="base">
                <a:spcBef>
                  <a:spcPct val="0"/>
                </a:spcBef>
                <a:spcAft>
                  <a:spcPct val="0"/>
                </a:spcAft>
              </a:pPr>
              <a:t>46</a:t>
            </a:fld>
            <a:endParaRPr lang="en-US" sz="1100" dirty="0" smtClean="0"/>
          </a:p>
        </p:txBody>
      </p:sp>
    </p:spTree>
    <p:extLst>
      <p:ext uri="{BB962C8B-B14F-4D97-AF65-F5344CB8AC3E}">
        <p14:creationId xmlns:p14="http://schemas.microsoft.com/office/powerpoint/2010/main" val="2177119455"/>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grpId="0" nodeType="clickEffect">
                                  <p:stCondLst>
                                    <p:cond delay="0"/>
                                  </p:stCondLst>
                                  <p:childTnLst>
                                    <p:set>
                                      <p:cBhvr additive="repl">
                                        <p:cTn id="6" dur="1" fill="hold">
                                          <p:stCondLst>
                                            <p:cond delay="0"/>
                                          </p:stCondLst>
                                        </p:cTn>
                                        <p:tgtEl>
                                          <p:spTgt spid="71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fill="hold" grpId="1" nodeType="clickEffect">
                                  <p:stCondLst>
                                    <p:cond delay="0"/>
                                  </p:stCondLst>
                                  <p:childTnLst>
                                    <p:set>
                                      <p:cBhvr additive="repl">
                                        <p:cTn id="10" dur="1" fill="hold">
                                          <p:stCondLst>
                                            <p:cond delay="0"/>
                                          </p:stCondLst>
                                        </p:cTn>
                                        <p:tgtEl>
                                          <p:spTgt spid="7188"/>
                                        </p:tgtEl>
                                        <p:attrNameLst>
                                          <p:attrName>style.visibility</p:attrName>
                                        </p:attrNameLst>
                                      </p:cBhvr>
                                      <p:to>
                                        <p:strVal val="hidden"/>
                                      </p:to>
                                    </p:set>
                                  </p:childTnLst>
                                </p:cTn>
                              </p:par>
                              <p:par>
                                <p:cTn id="11" presetID="1" presetClass="entr" fill="hold" grpId="0" nodeType="withEffect">
                                  <p:stCondLst>
                                    <p:cond delay="0"/>
                                  </p:stCondLst>
                                  <p:childTnLst>
                                    <p:set>
                                      <p:cBhvr additive="repl">
                                        <p:cTn id="12" dur="1" fill="hold">
                                          <p:stCondLst>
                                            <p:cond delay="0"/>
                                          </p:stCondLst>
                                        </p:cTn>
                                        <p:tgtEl>
                                          <p:spTgt spid="718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fill="hold" grpId="0" nodeType="clickEffect">
                                  <p:stCondLst>
                                    <p:cond delay="0"/>
                                  </p:stCondLst>
                                  <p:childTnLst>
                                    <p:set>
                                      <p:cBhvr additive="repl">
                                        <p:cTn id="16" dur="1" fill="hold">
                                          <p:stCondLst>
                                            <p:cond delay="0"/>
                                          </p:stCondLst>
                                        </p:cTn>
                                        <p:tgtEl>
                                          <p:spTgt spid="7190"/>
                                        </p:tgtEl>
                                        <p:attrNameLst>
                                          <p:attrName>style.visibility</p:attrName>
                                        </p:attrNameLst>
                                      </p:cBhvr>
                                      <p:to>
                                        <p:strVal val="visible"/>
                                      </p:to>
                                    </p:set>
                                  </p:childTnLst>
                                </p:cTn>
                              </p:par>
                              <p:par>
                                <p:cTn id="17" presetID="1" presetClass="entr" fill="hold" nodeType="withEffect">
                                  <p:stCondLst>
                                    <p:cond delay="0"/>
                                  </p:stCondLst>
                                  <p:childTnLst>
                                    <p:set>
                                      <p:cBhvr additive="repl">
                                        <p:cTn id="18" dur="1" fill="hold">
                                          <p:stCondLst>
                                            <p:cond delay="0"/>
                                          </p:stCondLst>
                                        </p:cTn>
                                        <p:tgtEl>
                                          <p:spTgt spid="71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8" grpId="0" animBg="1"/>
      <p:bldP spid="7188" grpId="1" animBg="1"/>
      <p:bldP spid="7189" grpId="0" animBg="1"/>
      <p:bldP spid="719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456481" y="273629"/>
            <a:ext cx="8228160" cy="1144921"/>
          </a:xfrm>
          <a:ln/>
        </p:spPr>
        <p:txBody>
          <a:bodyPr tIns="30174"/>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GB" dirty="0"/>
              <a:t>How much data?</a:t>
            </a:r>
          </a:p>
        </p:txBody>
      </p:sp>
      <p:sp>
        <p:nvSpPr>
          <p:cNvPr id="6146" name="Rectangle 2"/>
          <p:cNvSpPr>
            <a:spLocks noGrp="1" noChangeArrowheads="1"/>
          </p:cNvSpPr>
          <p:nvPr>
            <p:ph type="body" idx="1"/>
          </p:nvPr>
        </p:nvSpPr>
        <p:spPr>
          <a:xfrm>
            <a:off x="456481" y="1604329"/>
            <a:ext cx="8228160" cy="3977698"/>
          </a:xfrm>
          <a:ln/>
        </p:spPr>
        <p:txBody>
          <a:bodyPr/>
          <a:lstStyle/>
          <a:p>
            <a:pPr marL="391686" indent="-293764" algn="ctr">
              <a:buSzPct val="45000"/>
              <a:buNone/>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GB" dirty="0"/>
              <a:t>Currently 500,000 Samples/second</a:t>
            </a:r>
          </a:p>
          <a:p>
            <a:pPr marL="391686" indent="-293764" algn="ctr">
              <a:buSzPct val="45000"/>
              <a:buNone/>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GB" dirty="0"/>
              <a:t>6,000,000 S/s possible in bursts</a:t>
            </a:r>
          </a:p>
          <a:p>
            <a:pPr marL="391686" indent="-293764" algn="ctr">
              <a:buSzPct val="45000"/>
              <a:buNone/>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endParaRPr lang="en-GB" dirty="0"/>
          </a:p>
        </p:txBody>
      </p:sp>
      <p:pic>
        <p:nvPicPr>
          <p:cNvPr id="6147" name="Picture 3"/>
          <p:cNvPicPr>
            <a:picLocks noChangeAspect="1" noChangeArrowheads="1"/>
          </p:cNvPicPr>
          <p:nvPr/>
        </p:nvPicPr>
        <p:blipFill>
          <a:blip r:embed="rId3" cstate="print"/>
          <a:srcRect/>
          <a:stretch>
            <a:fillRect/>
          </a:stretch>
        </p:blipFill>
        <p:spPr bwMode="auto">
          <a:xfrm>
            <a:off x="816480" y="3310909"/>
            <a:ext cx="7706880" cy="2600913"/>
          </a:xfrm>
          <a:prstGeom prst="rect">
            <a:avLst/>
          </a:prstGeom>
          <a:noFill/>
          <a:ln w="9525" cap="flat">
            <a:noFill/>
            <a:round/>
            <a:headEnd/>
            <a:tailEnd/>
          </a:ln>
          <a:effectLst/>
        </p:spPr>
      </p:pic>
    </p:spTree>
    <p:extLst>
      <p:ext uri="{BB962C8B-B14F-4D97-AF65-F5344CB8AC3E}">
        <p14:creationId xmlns:p14="http://schemas.microsoft.com/office/powerpoint/2010/main" val="21002431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56481" y="273629"/>
            <a:ext cx="8228160" cy="1144921"/>
          </a:xfrm>
          <a:ln/>
        </p:spPr>
        <p:txBody>
          <a:bodyPr tIns="30174"/>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GB" dirty="0" smtClean="0"/>
              <a:t>The Showstopper </a:t>
            </a:r>
            <a:r>
              <a:rPr lang="en-GB" dirty="0" smtClean="0">
                <a:sym typeface="Wingdings"/>
              </a:rPr>
              <a:t></a:t>
            </a:r>
            <a:endParaRPr lang="en-GB" dirty="0"/>
          </a:p>
        </p:txBody>
      </p:sp>
      <p:pic>
        <p:nvPicPr>
          <p:cNvPr id="4099" name="Picture 3"/>
          <p:cNvPicPr>
            <a:picLocks noChangeAspect="1" noChangeArrowheads="1"/>
          </p:cNvPicPr>
          <p:nvPr/>
        </p:nvPicPr>
        <p:blipFill>
          <a:blip r:embed="rId3" cstate="print"/>
          <a:srcRect/>
          <a:stretch>
            <a:fillRect/>
          </a:stretch>
        </p:blipFill>
        <p:spPr bwMode="auto">
          <a:xfrm>
            <a:off x="408252" y="1692400"/>
            <a:ext cx="4572000" cy="2786693"/>
          </a:xfrm>
          <a:prstGeom prst="rect">
            <a:avLst/>
          </a:prstGeom>
          <a:noFill/>
          <a:ln w="9525" cap="flat">
            <a:noFill/>
            <a:round/>
            <a:headEnd/>
            <a:tailEnd/>
          </a:ln>
          <a:effectLst/>
        </p:spPr>
      </p:pic>
      <p:sp>
        <p:nvSpPr>
          <p:cNvPr id="2" name="Oval 1"/>
          <p:cNvSpPr/>
          <p:nvPr/>
        </p:nvSpPr>
        <p:spPr bwMode="auto">
          <a:xfrm>
            <a:off x="1418408" y="2241978"/>
            <a:ext cx="654288" cy="974904"/>
          </a:xfrm>
          <a:prstGeom prst="ellipse">
            <a:avLst/>
          </a:prstGeom>
          <a:noFill/>
          <a:ln w="476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3" name="Picture 2"/>
          <p:cNvPicPr>
            <a:picLocks noChangeAspect="1"/>
          </p:cNvPicPr>
          <p:nvPr/>
        </p:nvPicPr>
        <p:blipFill>
          <a:blip r:embed="rId4"/>
          <a:stretch>
            <a:fillRect/>
          </a:stretch>
        </p:blipFill>
        <p:spPr>
          <a:xfrm>
            <a:off x="347464" y="4558450"/>
            <a:ext cx="3911600" cy="2070100"/>
          </a:xfrm>
          <a:prstGeom prst="rect">
            <a:avLst/>
          </a:prstGeom>
        </p:spPr>
      </p:pic>
      <p:cxnSp>
        <p:nvCxnSpPr>
          <p:cNvPr id="5" name="Straight Connector 4"/>
          <p:cNvCxnSpPr>
            <a:stCxn id="2" idx="3"/>
          </p:cNvCxnSpPr>
          <p:nvPr/>
        </p:nvCxnSpPr>
        <p:spPr bwMode="auto">
          <a:xfrm flipH="1">
            <a:off x="658462" y="3074111"/>
            <a:ext cx="855764" cy="1473062"/>
          </a:xfrm>
          <a:prstGeom prst="line">
            <a:avLst/>
          </a:prstGeom>
          <a:noFill/>
          <a:ln w="47625" cap="flat" cmpd="sng" algn="ctr">
            <a:solidFill>
              <a:srgbClr val="A50021"/>
            </a:solidFill>
            <a:prstDash val="solid"/>
            <a:round/>
            <a:headEnd type="none" w="med" len="med"/>
            <a:tailEnd type="none" w="med" len="med"/>
          </a:ln>
          <a:effectLst/>
        </p:spPr>
      </p:cxnSp>
      <p:pic>
        <p:nvPicPr>
          <p:cNvPr id="6" name="Picture 5" descr="Screen Shot 2015-04-28 at 08.03.2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4197" y="1615028"/>
            <a:ext cx="3862330" cy="4880389"/>
          </a:xfrm>
          <a:prstGeom prst="rect">
            <a:avLst/>
          </a:prstGeom>
        </p:spPr>
      </p:pic>
    </p:spTree>
    <p:extLst>
      <p:ext uri="{BB962C8B-B14F-4D97-AF65-F5344CB8AC3E}">
        <p14:creationId xmlns:p14="http://schemas.microsoft.com/office/powerpoint/2010/main" val="290399399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8486"/>
            <a:ext cx="9143999" cy="1143480"/>
          </a:xfrm>
        </p:spPr>
        <p:txBody>
          <a:bodyPr/>
          <a:lstStyle/>
          <a:p>
            <a:r>
              <a:rPr lang="en-GB" dirty="0"/>
              <a:t>Open Energy </a:t>
            </a:r>
            <a:r>
              <a:rPr lang="en-GB" dirty="0" smtClean="0"/>
              <a:t>Measurement Board</a:t>
            </a:r>
            <a:endParaRPr lang="en-US" dirty="0"/>
          </a:p>
        </p:txBody>
      </p:sp>
      <p:sp>
        <p:nvSpPr>
          <p:cNvPr id="6" name="Rectangle 2"/>
          <p:cNvSpPr txBox="1">
            <a:spLocks noChangeArrowheads="1"/>
          </p:cNvSpPr>
          <p:nvPr/>
        </p:nvSpPr>
        <p:spPr>
          <a:xfrm>
            <a:off x="152400" y="6174818"/>
            <a:ext cx="9144000" cy="685174"/>
          </a:xfrm>
          <a:prstGeom prst="rect">
            <a:avLst/>
          </a:prstGeom>
          <a:ln/>
        </p:spPr>
        <p:txBody>
          <a:bodyPr/>
          <a:lstStyle>
            <a:lvl1pPr marL="342900" indent="-342900" algn="l" rtl="0" eaLnBrk="0" fontAlgn="base" hangingPunct="0">
              <a:spcBef>
                <a:spcPct val="20000"/>
              </a:spcBef>
              <a:spcAft>
                <a:spcPct val="0"/>
              </a:spcAft>
              <a:buClr>
                <a:srgbClr val="A50021"/>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91686" indent="-293764" algn="ctr">
              <a:buSzPct val="45000"/>
              <a:buNone/>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GB" sz="2000" dirty="0">
                <a:solidFill>
                  <a:srgbClr val="0000FF"/>
                </a:solidFill>
                <a:hlinkClick r:id="rId3"/>
              </a:rPr>
              <a:t>http://</a:t>
            </a:r>
            <a:r>
              <a:rPr lang="en-GB" sz="2000" dirty="0" err="1">
                <a:solidFill>
                  <a:srgbClr val="0000FF"/>
                </a:solidFill>
                <a:hlinkClick r:id="rId3"/>
              </a:rPr>
              <a:t>mageec.org</a:t>
            </a:r>
            <a:r>
              <a:rPr lang="en-GB" sz="2000" dirty="0">
                <a:solidFill>
                  <a:srgbClr val="0000FF"/>
                </a:solidFill>
                <a:hlinkClick r:id="rId3"/>
              </a:rPr>
              <a:t>/</a:t>
            </a:r>
            <a:endParaRPr lang="en-GB" sz="2000" dirty="0">
              <a:solidFill>
                <a:srgbClr val="0000FF"/>
              </a:solidFill>
            </a:endParaRPr>
          </a:p>
        </p:txBody>
      </p:sp>
      <p:pic>
        <p:nvPicPr>
          <p:cNvPr id="5" name="Picture 3"/>
          <p:cNvPicPr>
            <a:picLocks noChangeAspect="1" noChangeArrowheads="1"/>
          </p:cNvPicPr>
          <p:nvPr/>
        </p:nvPicPr>
        <p:blipFill>
          <a:blip r:embed="rId4" cstate="print"/>
          <a:srcRect/>
          <a:stretch>
            <a:fillRect/>
          </a:stretch>
        </p:blipFill>
        <p:spPr bwMode="auto">
          <a:xfrm>
            <a:off x="1012320" y="1697939"/>
            <a:ext cx="7135200" cy="4013701"/>
          </a:xfrm>
          <a:prstGeom prst="rect">
            <a:avLst/>
          </a:prstGeom>
          <a:noFill/>
          <a:ln w="9525" cap="flat">
            <a:noFill/>
            <a:round/>
            <a:headEnd/>
            <a:tailEnd/>
          </a:ln>
          <a:effectLst/>
        </p:spPr>
      </p:pic>
    </p:spTree>
    <p:extLst>
      <p:ext uri="{BB962C8B-B14F-4D97-AF65-F5344CB8AC3E}">
        <p14:creationId xmlns:p14="http://schemas.microsoft.com/office/powerpoint/2010/main" val="78554870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Overview</a:t>
            </a:r>
            <a:endParaRPr lang="en-GB" dirty="0"/>
          </a:p>
        </p:txBody>
      </p:sp>
      <p:sp>
        <p:nvSpPr>
          <p:cNvPr id="3" name="Content Placeholder 2"/>
          <p:cNvSpPr>
            <a:spLocks noGrp="1"/>
          </p:cNvSpPr>
          <p:nvPr>
            <p:ph idx="1"/>
          </p:nvPr>
        </p:nvSpPr>
        <p:spPr>
          <a:xfrm>
            <a:off x="378665" y="1437810"/>
            <a:ext cx="8511334" cy="4942074"/>
          </a:xfrm>
        </p:spPr>
        <p:txBody>
          <a:bodyPr/>
          <a:lstStyle/>
          <a:p>
            <a:r>
              <a:rPr lang="en-GB" sz="2800" dirty="0" smtClean="0"/>
              <a:t>Introduction and Motivation</a:t>
            </a:r>
          </a:p>
          <a:p>
            <a:pPr lvl="1"/>
            <a:r>
              <a:rPr lang="en-GB" sz="2400" dirty="0"/>
              <a:t>E</a:t>
            </a:r>
            <a:r>
              <a:rPr lang="en-GB" sz="2400" dirty="0" smtClean="0"/>
              <a:t>nergy consumption of Computing</a:t>
            </a:r>
          </a:p>
          <a:p>
            <a:pPr lvl="1"/>
            <a:r>
              <a:rPr lang="en-GB" sz="2400" dirty="0" smtClean="0"/>
              <a:t>Software </a:t>
            </a:r>
            <a:r>
              <a:rPr lang="en-GB" sz="2400" dirty="0" err="1" smtClean="0"/>
              <a:t>vs</a:t>
            </a:r>
            <a:r>
              <a:rPr lang="en-GB" sz="2400" dirty="0" smtClean="0"/>
              <a:t> Hardware</a:t>
            </a:r>
          </a:p>
          <a:p>
            <a:pPr marL="457200" lvl="1" indent="0">
              <a:buNone/>
            </a:pPr>
            <a:endParaRPr lang="en-GB" sz="2400" dirty="0"/>
          </a:p>
        </p:txBody>
      </p:sp>
      <p:pic>
        <p:nvPicPr>
          <p:cNvPr id="5" name="Picture 4"/>
          <p:cNvPicPr>
            <a:picLocks noChangeAspect="1"/>
          </p:cNvPicPr>
          <p:nvPr/>
        </p:nvPicPr>
        <p:blipFill>
          <a:blip r:embed="rId2"/>
          <a:stretch>
            <a:fillRect/>
          </a:stretch>
        </p:blipFill>
        <p:spPr>
          <a:xfrm>
            <a:off x="6690019" y="1454522"/>
            <a:ext cx="1512000" cy="1836662"/>
          </a:xfrm>
          <a:prstGeom prst="rect">
            <a:avLst/>
          </a:prstGeom>
        </p:spPr>
      </p:pic>
    </p:spTree>
    <p:extLst>
      <p:ext uri="{BB962C8B-B14F-4D97-AF65-F5344CB8AC3E}">
        <p14:creationId xmlns:p14="http://schemas.microsoft.com/office/powerpoint/2010/main" val="36699505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8486"/>
            <a:ext cx="9143999" cy="1143480"/>
          </a:xfrm>
        </p:spPr>
        <p:txBody>
          <a:bodyPr/>
          <a:lstStyle/>
          <a:p>
            <a:r>
              <a:rPr lang="en-GB" dirty="0"/>
              <a:t>Open Energy </a:t>
            </a:r>
            <a:r>
              <a:rPr lang="en-GB" dirty="0" smtClean="0"/>
              <a:t>Measurement Board</a:t>
            </a:r>
            <a:endParaRPr lang="en-US" dirty="0"/>
          </a:p>
        </p:txBody>
      </p:sp>
      <p:pic>
        <p:nvPicPr>
          <p:cNvPr id="3" name="Picture 3"/>
          <p:cNvPicPr>
            <a:picLocks noChangeAspect="1" noChangeArrowheads="1"/>
          </p:cNvPicPr>
          <p:nvPr/>
        </p:nvPicPr>
        <p:blipFill>
          <a:blip r:embed="rId3" cstate="print"/>
          <a:srcRect/>
          <a:stretch>
            <a:fillRect/>
          </a:stretch>
        </p:blipFill>
        <p:spPr bwMode="auto">
          <a:xfrm>
            <a:off x="1030936" y="1792706"/>
            <a:ext cx="7017184" cy="3650151"/>
          </a:xfrm>
          <a:prstGeom prst="rect">
            <a:avLst/>
          </a:prstGeom>
          <a:noFill/>
          <a:ln w="9525" cap="flat">
            <a:noFill/>
            <a:round/>
            <a:headEnd/>
            <a:tailEnd/>
          </a:ln>
          <a:effectLst/>
        </p:spPr>
      </p:pic>
      <p:sp>
        <p:nvSpPr>
          <p:cNvPr id="6" name="Rectangle 2"/>
          <p:cNvSpPr txBox="1">
            <a:spLocks noChangeArrowheads="1"/>
          </p:cNvSpPr>
          <p:nvPr/>
        </p:nvSpPr>
        <p:spPr>
          <a:xfrm>
            <a:off x="152400" y="6174818"/>
            <a:ext cx="9144000" cy="685174"/>
          </a:xfrm>
          <a:prstGeom prst="rect">
            <a:avLst/>
          </a:prstGeom>
          <a:ln/>
        </p:spPr>
        <p:txBody>
          <a:bodyPr/>
          <a:lstStyle>
            <a:lvl1pPr marL="342900" indent="-342900" algn="l" rtl="0" eaLnBrk="0" fontAlgn="base" hangingPunct="0">
              <a:spcBef>
                <a:spcPct val="20000"/>
              </a:spcBef>
              <a:spcAft>
                <a:spcPct val="0"/>
              </a:spcAft>
              <a:buClr>
                <a:srgbClr val="A50021"/>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91686" indent="-293764" algn="ctr">
              <a:buSzPct val="45000"/>
              <a:buNone/>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GB" sz="2000" dirty="0">
                <a:solidFill>
                  <a:srgbClr val="0000FF"/>
                </a:solidFill>
                <a:hlinkClick r:id="rId4"/>
              </a:rPr>
              <a:t>http://</a:t>
            </a:r>
            <a:r>
              <a:rPr lang="en-GB" sz="2000" dirty="0" err="1">
                <a:solidFill>
                  <a:srgbClr val="0000FF"/>
                </a:solidFill>
                <a:hlinkClick r:id="rId4"/>
              </a:rPr>
              <a:t>mageec.org</a:t>
            </a:r>
            <a:r>
              <a:rPr lang="en-GB" sz="2000" dirty="0">
                <a:solidFill>
                  <a:srgbClr val="0000FF"/>
                </a:solidFill>
                <a:hlinkClick r:id="rId4"/>
              </a:rPr>
              <a:t>/</a:t>
            </a:r>
            <a:endParaRPr lang="en-GB" sz="2000" dirty="0">
              <a:solidFill>
                <a:srgbClr val="0000FF"/>
              </a:solidFill>
            </a:endParaRPr>
          </a:p>
        </p:txBody>
      </p:sp>
    </p:spTree>
    <p:extLst>
      <p:ext uri="{BB962C8B-B14F-4D97-AF65-F5344CB8AC3E}">
        <p14:creationId xmlns:p14="http://schemas.microsoft.com/office/powerpoint/2010/main" val="126539457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8486"/>
            <a:ext cx="9143999" cy="1143480"/>
          </a:xfrm>
        </p:spPr>
        <p:txBody>
          <a:bodyPr/>
          <a:lstStyle/>
          <a:p>
            <a:r>
              <a:rPr lang="en-GB" dirty="0"/>
              <a:t>Open Energy </a:t>
            </a:r>
            <a:r>
              <a:rPr lang="en-GB" dirty="0" smtClean="0"/>
              <a:t>Measurement Board</a:t>
            </a:r>
            <a:endParaRPr lang="en-US" dirty="0"/>
          </a:p>
        </p:txBody>
      </p:sp>
      <p:sp>
        <p:nvSpPr>
          <p:cNvPr id="4" name="Rectangle 2"/>
          <p:cNvSpPr txBox="1">
            <a:spLocks noChangeArrowheads="1"/>
          </p:cNvSpPr>
          <p:nvPr/>
        </p:nvSpPr>
        <p:spPr>
          <a:xfrm>
            <a:off x="0" y="6172826"/>
            <a:ext cx="9144000" cy="685174"/>
          </a:xfrm>
          <a:prstGeom prst="rect">
            <a:avLst/>
          </a:prstGeom>
          <a:ln/>
        </p:spPr>
        <p:txBody>
          <a:bodyPr/>
          <a:lstStyle>
            <a:lvl1pPr marL="342900" indent="-342900" algn="l" rtl="0" eaLnBrk="0" fontAlgn="base" hangingPunct="0">
              <a:spcBef>
                <a:spcPct val="20000"/>
              </a:spcBef>
              <a:spcAft>
                <a:spcPct val="0"/>
              </a:spcAft>
              <a:buClr>
                <a:srgbClr val="A50021"/>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91686" indent="-293764" algn="ctr">
              <a:buSzPct val="45000"/>
              <a:buNone/>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GB" sz="2000" dirty="0">
                <a:solidFill>
                  <a:srgbClr val="0000FF"/>
                </a:solidFill>
                <a:hlinkClick r:id="rId3"/>
              </a:rPr>
              <a:t>http://</a:t>
            </a:r>
            <a:r>
              <a:rPr lang="en-GB" sz="2000" dirty="0" err="1">
                <a:solidFill>
                  <a:srgbClr val="0000FF"/>
                </a:solidFill>
                <a:hlinkClick r:id="rId3"/>
              </a:rPr>
              <a:t>groundelectronics.com</a:t>
            </a:r>
            <a:r>
              <a:rPr lang="en-GB" sz="2000" dirty="0">
                <a:solidFill>
                  <a:srgbClr val="0000FF"/>
                </a:solidFill>
                <a:hlinkClick r:id="rId3"/>
              </a:rPr>
              <a:t>/products/</a:t>
            </a:r>
            <a:r>
              <a:rPr lang="en-GB" sz="2000" dirty="0" err="1">
                <a:solidFill>
                  <a:srgbClr val="0000FF"/>
                </a:solidFill>
                <a:hlinkClick r:id="rId3"/>
              </a:rPr>
              <a:t>mageec</a:t>
            </a:r>
            <a:r>
              <a:rPr lang="en-GB" sz="2000" dirty="0">
                <a:solidFill>
                  <a:srgbClr val="0000FF"/>
                </a:solidFill>
                <a:hlinkClick r:id="rId3"/>
              </a:rPr>
              <a:t>-energy-measurement-kit</a:t>
            </a:r>
            <a:endParaRPr lang="en-GB" sz="2000" dirty="0">
              <a:solidFill>
                <a:srgbClr val="0000FF"/>
              </a:solidFill>
            </a:endParaRPr>
          </a:p>
        </p:txBody>
      </p:sp>
      <p:pic>
        <p:nvPicPr>
          <p:cNvPr id="5" name="Picture 4" descr="Screen Shot 2015-04-28 at 11.12.2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5588" y="1554172"/>
            <a:ext cx="4721353" cy="4571048"/>
          </a:xfrm>
          <a:prstGeom prst="rect">
            <a:avLst/>
          </a:prstGeom>
        </p:spPr>
      </p:pic>
    </p:spTree>
    <p:extLst>
      <p:ext uri="{BB962C8B-B14F-4D97-AF65-F5344CB8AC3E}">
        <p14:creationId xmlns:p14="http://schemas.microsoft.com/office/powerpoint/2010/main" val="138595649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75342" y="3032353"/>
            <a:ext cx="8229600" cy="2466000"/>
          </a:xfrm>
        </p:spPr>
        <p:txBody>
          <a:bodyPr/>
          <a:lstStyle/>
          <a:p>
            <a:pPr marL="0" indent="0" algn="l"/>
            <a:r>
              <a:rPr lang="it-IT" dirty="0" smtClean="0"/>
              <a:t>Energy </a:t>
            </a:r>
            <a:r>
              <a:rPr lang="it-IT" dirty="0" err="1" smtClean="0"/>
              <a:t>Measurement</a:t>
            </a:r>
            <a:r>
              <a:rPr lang="it-IT" dirty="0" smtClean="0"/>
              <a:t> </a:t>
            </a:r>
            <a:br>
              <a:rPr lang="it-IT" dirty="0" smtClean="0"/>
            </a:br>
            <a:r>
              <a:rPr lang="it-IT" sz="3600" dirty="0" smtClean="0"/>
              <a:t>A </a:t>
            </a:r>
            <a:r>
              <a:rPr lang="it-IT" sz="3600" dirty="0" err="1" smtClean="0"/>
              <a:t>hands-on</a:t>
            </a:r>
            <a:r>
              <a:rPr lang="it-IT" sz="3600" dirty="0" smtClean="0"/>
              <a:t> session by Steve </a:t>
            </a:r>
            <a:r>
              <a:rPr lang="it-IT" sz="3600" dirty="0" err="1" smtClean="0"/>
              <a:t>Kerrison</a:t>
            </a:r>
            <a:endParaRPr lang="it-IT" sz="3600" dirty="0"/>
          </a:p>
        </p:txBody>
      </p:sp>
    </p:spTree>
    <p:extLst>
      <p:ext uri="{BB962C8B-B14F-4D97-AF65-F5344CB8AC3E}">
        <p14:creationId xmlns:p14="http://schemas.microsoft.com/office/powerpoint/2010/main" val="1539153698"/>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Summary: Energy Measurement</a:t>
            </a:r>
            <a:endParaRPr lang="en-GB" dirty="0"/>
          </a:p>
        </p:txBody>
      </p:sp>
      <p:sp>
        <p:nvSpPr>
          <p:cNvPr id="3" name="Content Placeholder 2"/>
          <p:cNvSpPr>
            <a:spLocks noGrp="1"/>
          </p:cNvSpPr>
          <p:nvPr>
            <p:ph idx="1"/>
          </p:nvPr>
        </p:nvSpPr>
        <p:spPr>
          <a:xfrm>
            <a:off x="453372" y="1856161"/>
            <a:ext cx="8229600" cy="4897250"/>
          </a:xfrm>
        </p:spPr>
        <p:txBody>
          <a:bodyPr/>
          <a:lstStyle/>
          <a:p>
            <a:r>
              <a:rPr lang="en-GB" sz="2800" dirty="0" smtClean="0"/>
              <a:t>We can directly measure the energy consumed during the execution of a program.</a:t>
            </a:r>
          </a:p>
          <a:p>
            <a:r>
              <a:rPr lang="en-GB" sz="2800" dirty="0" smtClean="0"/>
              <a:t>In most cases, specialized hardware and modifications to hardware are required to enable measurement.</a:t>
            </a:r>
          </a:p>
          <a:p>
            <a:r>
              <a:rPr lang="en-GB" sz="2800" dirty="0" smtClean="0"/>
              <a:t>The accuracy of the measurements depends on the sampling frequency, on the measuring hardware and on the characteristics of the target you want to measure.</a:t>
            </a:r>
          </a:p>
        </p:txBody>
      </p:sp>
    </p:spTree>
    <p:extLst>
      <p:ext uri="{BB962C8B-B14F-4D97-AF65-F5344CB8AC3E}">
        <p14:creationId xmlns:p14="http://schemas.microsoft.com/office/powerpoint/2010/main" val="614903601"/>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3372" y="4332940"/>
            <a:ext cx="8229600" cy="1750359"/>
          </a:xfrm>
        </p:spPr>
        <p:txBody>
          <a:bodyPr/>
          <a:lstStyle/>
          <a:p>
            <a:pPr marL="0" indent="0">
              <a:buNone/>
            </a:pPr>
            <a:r>
              <a:rPr lang="en-GB" sz="4800" dirty="0" smtClean="0">
                <a:solidFill>
                  <a:srgbClr val="A50021"/>
                </a:solidFill>
              </a:rPr>
              <a:t>BREAK</a:t>
            </a:r>
          </a:p>
          <a:p>
            <a:pPr marL="0" indent="0">
              <a:buNone/>
            </a:pPr>
            <a:r>
              <a:rPr lang="en-GB" sz="2800" dirty="0" smtClean="0">
                <a:solidFill>
                  <a:srgbClr val="A50021"/>
                </a:solidFill>
              </a:rPr>
              <a:t>(with the next two slides serving as screen cover during the break)</a:t>
            </a:r>
            <a:endParaRPr lang="en-GB" sz="2800" dirty="0">
              <a:solidFill>
                <a:srgbClr val="A50021"/>
              </a:solidFill>
            </a:endParaRPr>
          </a:p>
        </p:txBody>
      </p:sp>
      <p:pic>
        <p:nvPicPr>
          <p:cNvPr id="11" name="Picture 10" descr="Screen Shot 2016-08-16 at 10.25.4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1899" y="627530"/>
            <a:ext cx="4324338" cy="3242236"/>
          </a:xfrm>
          <a:prstGeom prst="rect">
            <a:avLst/>
          </a:prstGeom>
          <a:ln>
            <a:solidFill>
              <a:srgbClr val="A50021"/>
            </a:solidFill>
          </a:ln>
        </p:spPr>
      </p:pic>
    </p:spTree>
    <p:extLst>
      <p:ext uri="{BB962C8B-B14F-4D97-AF65-F5344CB8AC3E}">
        <p14:creationId xmlns:p14="http://schemas.microsoft.com/office/powerpoint/2010/main" val="2765714430"/>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GB"/>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528120" cy="6876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5"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5274" y="0"/>
            <a:ext cx="4618726" cy="6876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9867153"/>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75000"/>
            <a:alpha val="49000"/>
          </a:schemeClr>
        </a:solidFill>
        <a:effectLst/>
      </p:bgPr>
    </p:bg>
    <p:spTree>
      <p:nvGrpSpPr>
        <p:cNvPr id="1" name=""/>
        <p:cNvGrpSpPr/>
        <p:nvPr/>
      </p:nvGrpSpPr>
      <p:grpSpPr>
        <a:xfrm>
          <a:off x="0" y="0"/>
          <a:ext cx="0" cy="0"/>
          <a:chOff x="0" y="0"/>
          <a:chExt cx="0" cy="0"/>
        </a:xfrm>
      </p:grpSpPr>
      <p:sp>
        <p:nvSpPr>
          <p:cNvPr id="714" name="CustomShape 4"/>
          <p:cNvSpPr/>
          <p:nvPr/>
        </p:nvSpPr>
        <p:spPr>
          <a:xfrm>
            <a:off x="8701200" y="6492960"/>
            <a:ext cx="442440" cy="364680"/>
          </a:xfrm>
          <a:prstGeom prst="rect">
            <a:avLst/>
          </a:prstGeom>
          <a:noFill/>
          <a:ln>
            <a:noFill/>
          </a:ln>
        </p:spPr>
        <p:style>
          <a:lnRef idx="0">
            <a:scrgbClr r="0" g="0" b="0"/>
          </a:lnRef>
          <a:fillRef idx="0">
            <a:scrgbClr r="0" g="0" b="0"/>
          </a:fillRef>
          <a:effectRef idx="0">
            <a:scrgbClr r="0" g="0" b="0"/>
          </a:effectRef>
          <a:fontRef idx="minor"/>
        </p:style>
        <p:txBody>
          <a:bodyPr/>
          <a:lstStyle/>
          <a:p>
            <a:pPr fontAlgn="auto">
              <a:spcBef>
                <a:spcPts val="0"/>
              </a:spcBef>
              <a:spcAft>
                <a:spcPts val="0"/>
              </a:spcAft>
            </a:pPr>
            <a:fld id="{EF0F98F1-1104-47CA-9160-EA1C152FBBEE}" type="slidenum">
              <a:rPr lang="en-GB" sz="1100" spc="-1">
                <a:solidFill>
                  <a:srgbClr val="000000"/>
                </a:solidFill>
                <a:uFill>
                  <a:solidFill>
                    <a:srgbClr val="FFFFFF"/>
                  </a:solidFill>
                </a:uFill>
                <a:latin typeface="Arial"/>
              </a:rPr>
              <a:pPr fontAlgn="auto">
                <a:spcBef>
                  <a:spcPts val="0"/>
                </a:spcBef>
                <a:spcAft>
                  <a:spcPts val="0"/>
                </a:spcAft>
              </a:pPr>
              <a:t>56</a:t>
            </a:fld>
            <a:endParaRPr>
              <a:solidFill>
                <a:prstClr val="black"/>
              </a:solidFill>
              <a:latin typeface="Calibri"/>
            </a:endParaRPr>
          </a:p>
        </p:txBody>
      </p:sp>
      <p:sp>
        <p:nvSpPr>
          <p:cNvPr id="718" name="CustomShape 7"/>
          <p:cNvSpPr/>
          <p:nvPr/>
        </p:nvSpPr>
        <p:spPr>
          <a:xfrm>
            <a:off x="293761" y="783995"/>
            <a:ext cx="7922162" cy="5605082"/>
          </a:xfrm>
          <a:prstGeom prst="rect">
            <a:avLst/>
          </a:prstGeom>
          <a:noFill/>
          <a:ln w="9360">
            <a:noFill/>
          </a:ln>
        </p:spPr>
        <p:style>
          <a:lnRef idx="0">
            <a:scrgbClr r="0" g="0" b="0"/>
          </a:lnRef>
          <a:fillRef idx="0">
            <a:scrgbClr r="0" g="0" b="0"/>
          </a:fillRef>
          <a:effectRef idx="0">
            <a:scrgbClr r="0" g="0" b="0"/>
          </a:effectRef>
          <a:fontRef idx="minor"/>
        </p:style>
        <p:txBody>
          <a:bodyPr/>
          <a:lstStyle/>
          <a:p>
            <a:pPr fontAlgn="auto">
              <a:spcBef>
                <a:spcPts val="0"/>
              </a:spcBef>
              <a:spcAft>
                <a:spcPts val="0"/>
              </a:spcAft>
            </a:pPr>
            <a:r>
              <a:rPr lang="en-GB" b="1" dirty="0" smtClean="0">
                <a:solidFill>
                  <a:prstClr val="black"/>
                </a:solidFill>
                <a:latin typeface="Calibri"/>
              </a:rPr>
              <a:t>If </a:t>
            </a:r>
            <a:r>
              <a:rPr lang="en-GB" b="1" dirty="0">
                <a:solidFill>
                  <a:prstClr val="black"/>
                </a:solidFill>
                <a:latin typeface="Calibri"/>
              </a:rPr>
              <a:t>you want an ultimate low-power system, then you have to worry about </a:t>
            </a:r>
            <a:r>
              <a:rPr lang="en-GB" b="1" i="1" dirty="0">
                <a:solidFill>
                  <a:prstClr val="black"/>
                </a:solidFill>
                <a:latin typeface="Calibri"/>
              </a:rPr>
              <a:t>energy usage at every level in the system design</a:t>
            </a:r>
            <a:r>
              <a:rPr lang="en-GB" b="1" dirty="0">
                <a:solidFill>
                  <a:prstClr val="black"/>
                </a:solidFill>
                <a:latin typeface="Calibri"/>
              </a:rPr>
              <a:t>, and you have to get it right from top to bottom, because any level at which you get it wrong is going to lose you perhaps an order of magnitude in terms of power efficiency.</a:t>
            </a:r>
            <a:r>
              <a:rPr lang="en-GB" sz="1200" dirty="0">
                <a:solidFill>
                  <a:prstClr val="black"/>
                </a:solidFill>
                <a:latin typeface="Calibri"/>
              </a:rPr>
              <a:t> </a:t>
            </a:r>
            <a:endParaRPr lang="en-GB" sz="1200" dirty="0" smtClean="0">
              <a:solidFill>
                <a:prstClr val="black"/>
              </a:solidFill>
              <a:latin typeface="Calibri"/>
            </a:endParaRPr>
          </a:p>
          <a:p>
            <a:pPr fontAlgn="auto">
              <a:spcBef>
                <a:spcPts val="0"/>
              </a:spcBef>
              <a:spcAft>
                <a:spcPts val="0"/>
              </a:spcAft>
            </a:pPr>
            <a:r>
              <a:rPr lang="en-GB" sz="1200" dirty="0" smtClean="0">
                <a:solidFill>
                  <a:prstClr val="black"/>
                </a:solidFill>
                <a:latin typeface="Calibri"/>
              </a:rPr>
              <a:t>The </a:t>
            </a:r>
            <a:r>
              <a:rPr lang="en-GB" sz="1200" dirty="0">
                <a:solidFill>
                  <a:prstClr val="black"/>
                </a:solidFill>
                <a:latin typeface="Calibri"/>
              </a:rPr>
              <a:t>hardware technology has a first-order impact on the power efficiency of the system, but you've also got to have software at the top that avoids waste wherever it can. You need to avoid, for instance, anything that resembles a polling loop because that's just burning power to do nothing.</a:t>
            </a:r>
          </a:p>
          <a:p>
            <a:pPr fontAlgn="auto">
              <a:spcBef>
                <a:spcPts val="0"/>
              </a:spcBef>
              <a:spcAft>
                <a:spcPts val="0"/>
              </a:spcAft>
            </a:pPr>
            <a:endParaRPr lang="en-GB" sz="1200" dirty="0" smtClean="0">
              <a:solidFill>
                <a:prstClr val="black"/>
              </a:solidFill>
              <a:latin typeface="Calibri"/>
            </a:endParaRPr>
          </a:p>
          <a:p>
            <a:pPr fontAlgn="auto">
              <a:spcBef>
                <a:spcPts val="0"/>
              </a:spcBef>
              <a:spcAft>
                <a:spcPts val="0"/>
              </a:spcAft>
            </a:pPr>
            <a:r>
              <a:rPr lang="en-GB" sz="1200" dirty="0" smtClean="0">
                <a:solidFill>
                  <a:prstClr val="black"/>
                </a:solidFill>
                <a:latin typeface="Calibri"/>
              </a:rPr>
              <a:t>I </a:t>
            </a:r>
            <a:r>
              <a:rPr lang="en-GB" sz="1200" dirty="0">
                <a:solidFill>
                  <a:prstClr val="black"/>
                </a:solidFill>
                <a:latin typeface="Calibri"/>
              </a:rPr>
              <a:t>think one of the hard questions is whether you can pass the responsibility for the software efficiency right back to the programmer. </a:t>
            </a:r>
            <a:endParaRPr lang="en-GB" sz="1200" dirty="0" smtClean="0">
              <a:solidFill>
                <a:prstClr val="black"/>
              </a:solidFill>
              <a:latin typeface="Calibri"/>
            </a:endParaRPr>
          </a:p>
          <a:p>
            <a:pPr fontAlgn="auto">
              <a:spcBef>
                <a:spcPts val="0"/>
              </a:spcBef>
              <a:spcAft>
                <a:spcPts val="0"/>
              </a:spcAft>
            </a:pPr>
            <a:r>
              <a:rPr lang="en-GB" b="1" dirty="0" smtClean="0">
                <a:solidFill>
                  <a:prstClr val="black"/>
                </a:solidFill>
                <a:latin typeface="Calibri"/>
              </a:rPr>
              <a:t>Do </a:t>
            </a:r>
            <a:r>
              <a:rPr lang="en-GB" b="1" dirty="0">
                <a:solidFill>
                  <a:prstClr val="black"/>
                </a:solidFill>
                <a:latin typeface="Calibri"/>
              </a:rPr>
              <a:t>programmers really have any understanding of how much energy their algorithms consume? </a:t>
            </a:r>
            <a:endParaRPr lang="en-GB" b="1" dirty="0" smtClean="0">
              <a:solidFill>
                <a:prstClr val="black"/>
              </a:solidFill>
              <a:latin typeface="Calibri"/>
            </a:endParaRPr>
          </a:p>
          <a:p>
            <a:pPr fontAlgn="auto">
              <a:spcBef>
                <a:spcPts val="0"/>
              </a:spcBef>
              <a:spcAft>
                <a:spcPts val="0"/>
              </a:spcAft>
            </a:pPr>
            <a:r>
              <a:rPr lang="en-GB" sz="1200" dirty="0" smtClean="0">
                <a:solidFill>
                  <a:prstClr val="black"/>
                </a:solidFill>
                <a:latin typeface="Calibri"/>
              </a:rPr>
              <a:t>I </a:t>
            </a:r>
            <a:r>
              <a:rPr lang="en-GB" sz="1200" dirty="0">
                <a:solidFill>
                  <a:prstClr val="black"/>
                </a:solidFill>
                <a:latin typeface="Calibri"/>
              </a:rPr>
              <a:t>work in a computer science department, and it's not clear to me that we teach the students much about how long their algorithms take to execute, let alone how much energy they consume in the course of executing and how you go about optimizing an algorithm for its energy consumption.</a:t>
            </a:r>
          </a:p>
          <a:p>
            <a:pPr fontAlgn="auto">
              <a:spcBef>
                <a:spcPts val="0"/>
              </a:spcBef>
              <a:spcAft>
                <a:spcPts val="0"/>
              </a:spcAft>
            </a:pPr>
            <a:endParaRPr lang="en-GB" sz="1200" dirty="0" smtClean="0">
              <a:solidFill>
                <a:prstClr val="black"/>
              </a:solidFill>
              <a:latin typeface="Calibri"/>
            </a:endParaRPr>
          </a:p>
          <a:p>
            <a:pPr fontAlgn="auto">
              <a:spcBef>
                <a:spcPts val="0"/>
              </a:spcBef>
              <a:spcAft>
                <a:spcPts val="0"/>
              </a:spcAft>
            </a:pPr>
            <a:r>
              <a:rPr lang="en-GB" sz="1200" dirty="0">
                <a:solidFill>
                  <a:prstClr val="black"/>
                </a:solidFill>
                <a:latin typeface="Calibri"/>
              </a:rPr>
              <a:t>Some of the responsibility for that will probably get pushed down into compilers, but I still think that fundamentally, at </a:t>
            </a:r>
            <a:r>
              <a:rPr lang="en-GB" sz="1200" dirty="0" smtClean="0">
                <a:solidFill>
                  <a:prstClr val="black"/>
                </a:solidFill>
                <a:latin typeface="Calibri"/>
              </a:rPr>
              <a:t>the </a:t>
            </a:r>
            <a:r>
              <a:rPr lang="en-GB" sz="1200" dirty="0">
                <a:solidFill>
                  <a:prstClr val="black"/>
                </a:solidFill>
                <a:latin typeface="Calibri"/>
              </a:rPr>
              <a:t>top level, </a:t>
            </a:r>
            <a:r>
              <a:rPr lang="en-GB" b="1" dirty="0">
                <a:solidFill>
                  <a:prstClr val="black"/>
                </a:solidFill>
                <a:latin typeface="Calibri"/>
              </a:rPr>
              <a:t>programmers will not be able to afford to be ignorant about the energy cost of the programs they write</a:t>
            </a:r>
            <a:r>
              <a:rPr lang="en-GB" b="1" dirty="0" smtClean="0">
                <a:solidFill>
                  <a:prstClr val="black"/>
                </a:solidFill>
                <a:latin typeface="Calibri"/>
              </a:rPr>
              <a:t>.</a:t>
            </a:r>
          </a:p>
          <a:p>
            <a:pPr fontAlgn="auto">
              <a:spcBef>
                <a:spcPts val="0"/>
              </a:spcBef>
              <a:spcAft>
                <a:spcPts val="0"/>
              </a:spcAft>
            </a:pPr>
            <a:r>
              <a:rPr lang="en-GB" sz="1200" dirty="0" smtClean="0">
                <a:solidFill>
                  <a:prstClr val="black"/>
                </a:solidFill>
                <a:latin typeface="Calibri"/>
              </a:rPr>
              <a:t>What </a:t>
            </a:r>
            <a:r>
              <a:rPr lang="en-GB" sz="1200" dirty="0">
                <a:solidFill>
                  <a:prstClr val="black"/>
                </a:solidFill>
                <a:latin typeface="Calibri"/>
              </a:rPr>
              <a:t>you need in order to be able to work in this way at all is instrumentation that tells you that running this algorithm has this kind of energy cost and running that algorithm has that kind of energy cost. </a:t>
            </a:r>
            <a:endParaRPr lang="en-GB" sz="1200" dirty="0" smtClean="0">
              <a:solidFill>
                <a:prstClr val="black"/>
              </a:solidFill>
              <a:latin typeface="Calibri"/>
            </a:endParaRPr>
          </a:p>
          <a:p>
            <a:pPr fontAlgn="auto">
              <a:spcBef>
                <a:spcPts val="0"/>
              </a:spcBef>
              <a:spcAft>
                <a:spcPts val="0"/>
              </a:spcAft>
            </a:pPr>
            <a:r>
              <a:rPr lang="en-GB" b="1" dirty="0" smtClean="0">
                <a:solidFill>
                  <a:prstClr val="black"/>
                </a:solidFill>
                <a:latin typeface="Calibri"/>
              </a:rPr>
              <a:t>You </a:t>
            </a:r>
            <a:r>
              <a:rPr lang="en-GB" b="1" dirty="0">
                <a:solidFill>
                  <a:prstClr val="black"/>
                </a:solidFill>
                <a:latin typeface="Calibri"/>
              </a:rPr>
              <a:t>need tools that give you feedback and tell you how good your decisions are. </a:t>
            </a:r>
            <a:r>
              <a:rPr lang="en-GB" sz="1200" dirty="0">
                <a:solidFill>
                  <a:prstClr val="black"/>
                </a:solidFill>
                <a:latin typeface="Calibri"/>
              </a:rPr>
              <a:t>Currently the tools don't give you that kind of feedback.</a:t>
            </a:r>
          </a:p>
        </p:txBody>
      </p:sp>
      <p:sp>
        <p:nvSpPr>
          <p:cNvPr id="720" name="CustomShape 9"/>
          <p:cNvSpPr/>
          <p:nvPr/>
        </p:nvSpPr>
        <p:spPr>
          <a:xfrm>
            <a:off x="330089" y="6141425"/>
            <a:ext cx="5785406" cy="42686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fontAlgn="auto">
              <a:spcBef>
                <a:spcPts val="0"/>
              </a:spcBef>
              <a:spcAft>
                <a:spcPts val="0"/>
              </a:spcAft>
            </a:pPr>
            <a:r>
              <a:rPr lang="en-GB" sz="800" b="1" dirty="0" smtClean="0">
                <a:solidFill>
                  <a:prstClr val="black"/>
                </a:solidFill>
                <a:latin typeface="Calibri"/>
              </a:rPr>
              <a:t>February 2010, </a:t>
            </a:r>
            <a:r>
              <a:rPr lang="en-GB" sz="800" b="1" dirty="0" err="1" smtClean="0">
                <a:solidFill>
                  <a:prstClr val="black"/>
                </a:solidFill>
                <a:latin typeface="Calibri"/>
              </a:rPr>
              <a:t>acmqueue</a:t>
            </a:r>
            <a:r>
              <a:rPr lang="en-GB" sz="800" b="1" dirty="0" smtClean="0">
                <a:solidFill>
                  <a:prstClr val="black"/>
                </a:solidFill>
                <a:latin typeface="Calibri"/>
              </a:rPr>
              <a:t> Interview with Steve </a:t>
            </a:r>
            <a:r>
              <a:rPr lang="en-GB" sz="800" b="1" dirty="0" err="1" smtClean="0">
                <a:solidFill>
                  <a:prstClr val="black"/>
                </a:solidFill>
                <a:latin typeface="Calibri"/>
              </a:rPr>
              <a:t>Furber</a:t>
            </a:r>
            <a:r>
              <a:rPr lang="en-GB" sz="800" b="1" dirty="0" smtClean="0">
                <a:solidFill>
                  <a:prstClr val="black"/>
                </a:solidFill>
                <a:latin typeface="Calibri"/>
              </a:rPr>
              <a:t> </a:t>
            </a:r>
          </a:p>
          <a:p>
            <a:pPr fontAlgn="auto">
              <a:spcBef>
                <a:spcPts val="0"/>
              </a:spcBef>
              <a:spcAft>
                <a:spcPts val="0"/>
              </a:spcAft>
            </a:pPr>
            <a:r>
              <a:rPr lang="en-GB" sz="800" b="1" dirty="0" smtClean="0">
                <a:solidFill>
                  <a:prstClr val="black"/>
                </a:solidFill>
                <a:latin typeface="Calibri"/>
              </a:rPr>
              <a:t>The </a:t>
            </a:r>
            <a:r>
              <a:rPr lang="en-GB" sz="800" b="1" dirty="0">
                <a:solidFill>
                  <a:prstClr val="black"/>
                </a:solidFill>
                <a:latin typeface="Calibri"/>
              </a:rPr>
              <a:t>designer of the ARM chip shares lessons on energy-efficient </a:t>
            </a:r>
            <a:r>
              <a:rPr lang="en-GB" sz="800" b="1" dirty="0" smtClean="0">
                <a:solidFill>
                  <a:prstClr val="black"/>
                </a:solidFill>
                <a:latin typeface="Calibri"/>
              </a:rPr>
              <a:t>computing at:</a:t>
            </a:r>
            <a:r>
              <a:rPr lang="en-GB" sz="800" spc="-1" dirty="0" smtClean="0">
                <a:solidFill>
                  <a:srgbClr val="808080"/>
                </a:solidFill>
                <a:uFill>
                  <a:solidFill>
                    <a:srgbClr val="FFFFFF"/>
                  </a:solidFill>
                </a:uFill>
                <a:latin typeface="Arial"/>
              </a:rPr>
              <a:t> </a:t>
            </a:r>
            <a:r>
              <a:rPr lang="en-GB" sz="800" u="sng" spc="-1" dirty="0">
                <a:solidFill>
                  <a:srgbClr val="009999"/>
                </a:solidFill>
                <a:uFill>
                  <a:solidFill>
                    <a:srgbClr val="FFFFFF"/>
                  </a:solidFill>
                </a:uFill>
                <a:latin typeface="Arial"/>
              </a:rPr>
              <a:t>http://queue.acm.org/detail.cfm?id=1716385</a:t>
            </a:r>
            <a:endParaRPr dirty="0">
              <a:solidFill>
                <a:prstClr val="black"/>
              </a:solidFill>
              <a:latin typeface="Calibri"/>
            </a:endParaRPr>
          </a:p>
        </p:txBody>
      </p:sp>
      <p:sp>
        <p:nvSpPr>
          <p:cNvPr id="3" name="TextBox 2"/>
          <p:cNvSpPr txBox="1"/>
          <p:nvPr/>
        </p:nvSpPr>
        <p:spPr>
          <a:xfrm>
            <a:off x="6340653" y="6123942"/>
            <a:ext cx="1993557" cy="369332"/>
          </a:xfrm>
          <a:prstGeom prst="rect">
            <a:avLst/>
          </a:prstGeom>
          <a:noFill/>
        </p:spPr>
        <p:txBody>
          <a:bodyPr wrap="square" rtlCol="0">
            <a:spAutoFit/>
          </a:bodyPr>
          <a:lstStyle/>
          <a:p>
            <a:pPr algn="r" fontAlgn="auto">
              <a:spcBef>
                <a:spcPts val="0"/>
              </a:spcBef>
              <a:spcAft>
                <a:spcPts val="0"/>
              </a:spcAft>
            </a:pPr>
            <a:r>
              <a:rPr lang="en-GB" b="1" dirty="0">
                <a:solidFill>
                  <a:prstClr val="black"/>
                </a:solidFill>
                <a:latin typeface="Calibri"/>
              </a:rPr>
              <a:t>Steve </a:t>
            </a:r>
            <a:r>
              <a:rPr lang="en-GB" b="1" dirty="0" err="1" smtClean="0">
                <a:solidFill>
                  <a:prstClr val="black"/>
                </a:solidFill>
                <a:latin typeface="Calibri"/>
              </a:rPr>
              <a:t>Furber</a:t>
            </a:r>
            <a:endParaRPr lang="en-GB" b="1" dirty="0">
              <a:solidFill>
                <a:prstClr val="black"/>
              </a:solidFill>
              <a:latin typeface="Calibri"/>
            </a:endParaRPr>
          </a:p>
        </p:txBody>
      </p:sp>
    </p:spTree>
    <p:extLst>
      <p:ext uri="{BB962C8B-B14F-4D97-AF65-F5344CB8AC3E}">
        <p14:creationId xmlns:p14="http://schemas.microsoft.com/office/powerpoint/2010/main" val="1315383015"/>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75342" y="3032353"/>
            <a:ext cx="8229600" cy="1928118"/>
          </a:xfrm>
        </p:spPr>
        <p:txBody>
          <a:bodyPr/>
          <a:lstStyle/>
          <a:p>
            <a:pPr marL="0" indent="0" algn="l"/>
            <a:r>
              <a:rPr lang="it-IT" dirty="0" err="1"/>
              <a:t>Dynamic</a:t>
            </a:r>
            <a:r>
              <a:rPr lang="it-IT" dirty="0"/>
              <a:t> Energy </a:t>
            </a:r>
            <a:r>
              <a:rPr lang="it-IT" dirty="0" err="1" smtClean="0"/>
              <a:t>Monitoring</a:t>
            </a:r>
            <a:r>
              <a:rPr lang="it-IT" dirty="0" smtClean="0"/>
              <a:t> </a:t>
            </a:r>
            <a:br>
              <a:rPr lang="it-IT" dirty="0" smtClean="0"/>
            </a:br>
            <a:r>
              <a:rPr lang="it-IT" dirty="0" smtClean="0"/>
              <a:t>for desktop </a:t>
            </a:r>
            <a:r>
              <a:rPr lang="it-IT" dirty="0" err="1" smtClean="0"/>
              <a:t>applications</a:t>
            </a:r>
            <a:endParaRPr lang="it-IT" dirty="0"/>
          </a:p>
        </p:txBody>
      </p:sp>
    </p:spTree>
    <p:extLst>
      <p:ext uri="{BB962C8B-B14F-4D97-AF65-F5344CB8AC3E}">
        <p14:creationId xmlns:p14="http://schemas.microsoft.com/office/powerpoint/2010/main" val="3327366642"/>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32011" y="2964143"/>
            <a:ext cx="4114800" cy="1470025"/>
          </a:xfrm>
        </p:spPr>
        <p:txBody>
          <a:bodyPr/>
          <a:lstStyle/>
          <a:p>
            <a:r>
              <a:rPr lang="en-GB" sz="5400" dirty="0" smtClean="0"/>
              <a:t>The EACOF</a:t>
            </a:r>
            <a:endParaRPr lang="en-GB" sz="5400" dirty="0"/>
          </a:p>
        </p:txBody>
      </p:sp>
      <p:sp>
        <p:nvSpPr>
          <p:cNvPr id="5" name="Subtitle 4"/>
          <p:cNvSpPr>
            <a:spLocks noGrp="1"/>
          </p:cNvSpPr>
          <p:nvPr>
            <p:ph type="subTitle" idx="1"/>
          </p:nvPr>
        </p:nvSpPr>
        <p:spPr>
          <a:xfrm>
            <a:off x="497541" y="4370294"/>
            <a:ext cx="4867835" cy="1752600"/>
          </a:xfrm>
        </p:spPr>
        <p:txBody>
          <a:bodyPr/>
          <a:lstStyle/>
          <a:p>
            <a:pPr algn="l"/>
            <a:r>
              <a:rPr lang="en-GB" dirty="0" smtClean="0"/>
              <a:t>A simple Energy-Aware</a:t>
            </a:r>
          </a:p>
          <a:p>
            <a:pPr algn="l"/>
            <a:r>
              <a:rPr lang="en-GB" dirty="0" err="1" smtClean="0"/>
              <a:t>COmputing</a:t>
            </a:r>
            <a:r>
              <a:rPr lang="en-GB" dirty="0" smtClean="0"/>
              <a:t> Framework</a:t>
            </a:r>
          </a:p>
          <a:p>
            <a:pPr algn="l"/>
            <a:r>
              <a:rPr lang="en-GB" dirty="0" smtClean="0">
                <a:hlinkClick r:id="rId3"/>
              </a:rPr>
              <a:t>https://github.com/eacof</a:t>
            </a:r>
            <a:endParaRPr lang="en-GB" dirty="0" smtClean="0"/>
          </a:p>
          <a:p>
            <a:endParaRPr lang="en-GB" dirty="0"/>
          </a:p>
        </p:txBody>
      </p:sp>
      <p:pic>
        <p:nvPicPr>
          <p:cNvPr id="7" name="Picture 6" descr="P1020303.JPG"/>
          <p:cNvPicPr>
            <a:picLocks noChangeAspect="1"/>
          </p:cNvPicPr>
          <p:nvPr/>
        </p:nvPicPr>
        <p:blipFill>
          <a:blip r:embed="rId4" cstate="print"/>
          <a:stretch>
            <a:fillRect/>
          </a:stretch>
        </p:blipFill>
        <p:spPr>
          <a:xfrm>
            <a:off x="2326341" y="0"/>
            <a:ext cx="4320987" cy="3240741"/>
          </a:xfrm>
          <a:prstGeom prst="rect">
            <a:avLst/>
          </a:prstGeom>
        </p:spPr>
      </p:pic>
      <p:pic>
        <p:nvPicPr>
          <p:cNvPr id="8" name="Picture 7" descr="P1020342.JPG"/>
          <p:cNvPicPr>
            <a:picLocks noChangeAspect="1"/>
          </p:cNvPicPr>
          <p:nvPr/>
        </p:nvPicPr>
        <p:blipFill>
          <a:blip r:embed="rId5" cstate="print"/>
          <a:stretch>
            <a:fillRect/>
          </a:stretch>
        </p:blipFill>
        <p:spPr>
          <a:xfrm rot="5400000">
            <a:off x="6147547" y="280148"/>
            <a:ext cx="3424517" cy="2568388"/>
          </a:xfrm>
          <a:prstGeom prst="rect">
            <a:avLst/>
          </a:prstGeom>
        </p:spPr>
      </p:pic>
      <p:pic>
        <p:nvPicPr>
          <p:cNvPr id="198658" name="Picture 2"/>
          <p:cNvPicPr>
            <a:picLocks noChangeAspect="1" noChangeArrowheads="1"/>
          </p:cNvPicPr>
          <p:nvPr/>
        </p:nvPicPr>
        <p:blipFill>
          <a:blip r:embed="rId6" cstate="print"/>
          <a:srcRect/>
          <a:stretch>
            <a:fillRect/>
          </a:stretch>
        </p:blipFill>
        <p:spPr bwMode="auto">
          <a:xfrm>
            <a:off x="5601723" y="2985247"/>
            <a:ext cx="3542278" cy="3872754"/>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8" name="Shape 108"/>
          <p:cNvSpPr txBox="1">
            <a:spLocks noGrp="1"/>
          </p:cNvSpPr>
          <p:nvPr>
            <p:ph type="title"/>
          </p:nvPr>
        </p:nvSpPr>
        <p:spPr>
          <a:xfrm>
            <a:off x="470263" y="0"/>
            <a:ext cx="8229600" cy="1143200"/>
          </a:xfrm>
          <a:prstGeom prst="rect">
            <a:avLst/>
          </a:prstGeom>
        </p:spPr>
        <p:txBody>
          <a:bodyPr lIns="91425" tIns="91425" rIns="91425" bIns="91425" anchor="b" anchorCtr="0">
            <a:noAutofit/>
          </a:bodyPr>
          <a:lstStyle/>
          <a:p>
            <a:pPr>
              <a:buNone/>
            </a:pPr>
            <a:r>
              <a:rPr lang="en-GB" sz="4800" dirty="0"/>
              <a:t>High </a:t>
            </a:r>
            <a:r>
              <a:rPr lang="en-GB" sz="4800" dirty="0" smtClean="0"/>
              <a:t>Level</a:t>
            </a:r>
            <a:endParaRPr lang="en-GB" sz="4800" dirty="0"/>
          </a:p>
        </p:txBody>
      </p:sp>
      <p:sp>
        <p:nvSpPr>
          <p:cNvPr id="3" name="Rounded Rectangle 2"/>
          <p:cNvSpPr/>
          <p:nvPr/>
        </p:nvSpPr>
        <p:spPr>
          <a:xfrm>
            <a:off x="635964" y="2561039"/>
            <a:ext cx="1723446" cy="3242831"/>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effectLst>
                  <a:outerShdw blurRad="50800" dist="38100" dir="2700000" algn="tl" rotWithShape="0">
                    <a:prstClr val="black">
                      <a:alpha val="40000"/>
                    </a:prstClr>
                  </a:outerShdw>
                </a:effectLst>
              </a:rPr>
              <a:t>Energy Data From Hardware or OS</a:t>
            </a:r>
            <a:endParaRPr lang="en-GB" sz="2000" dirty="0">
              <a:effectLst>
                <a:outerShdw blurRad="50800" dist="38100" dir="2700000" algn="tl" rotWithShape="0">
                  <a:prstClr val="black">
                    <a:alpha val="40000"/>
                  </a:prstClr>
                </a:outerShdw>
              </a:effectLst>
            </a:endParaRPr>
          </a:p>
        </p:txBody>
      </p:sp>
      <p:sp>
        <p:nvSpPr>
          <p:cNvPr id="7" name="Rounded Rectangle 6"/>
          <p:cNvSpPr/>
          <p:nvPr/>
        </p:nvSpPr>
        <p:spPr>
          <a:xfrm>
            <a:off x="3762904" y="2561038"/>
            <a:ext cx="1723446" cy="3242831"/>
          </a:xfrm>
          <a:prstGeom prst="roundRect">
            <a:avLst/>
          </a:prstGeom>
          <a:gradFill>
            <a:gsLst>
              <a:gs pos="100000">
                <a:srgbClr val="00B050"/>
              </a:gs>
              <a:gs pos="0">
                <a:srgbClr val="92D05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smtClean="0">
                <a:effectLst>
                  <a:outerShdw blurRad="50800" dist="38100" dir="2700000" algn="tl" rotWithShape="0">
                    <a:prstClr val="black">
                      <a:alpha val="40000"/>
                    </a:prstClr>
                  </a:outerShdw>
                </a:effectLst>
              </a:rPr>
              <a:t>EACOF</a:t>
            </a:r>
            <a:endParaRPr lang="en-GB" sz="2800" dirty="0">
              <a:effectLst>
                <a:outerShdw blurRad="50800" dist="38100" dir="2700000" algn="tl" rotWithShape="0">
                  <a:prstClr val="black">
                    <a:alpha val="40000"/>
                  </a:prstClr>
                </a:outerShdw>
              </a:effectLst>
            </a:endParaRPr>
          </a:p>
        </p:txBody>
      </p:sp>
      <p:sp>
        <p:nvSpPr>
          <p:cNvPr id="8" name="Rounded Rectangle 7"/>
          <p:cNvSpPr/>
          <p:nvPr/>
        </p:nvSpPr>
        <p:spPr>
          <a:xfrm>
            <a:off x="6889844" y="2561037"/>
            <a:ext cx="1723446" cy="3242831"/>
          </a:xfrm>
          <a:prstGeom prst="roundRect">
            <a:avLst/>
          </a:prstGeom>
          <a:gradFill>
            <a:gsLst>
              <a:gs pos="100000">
                <a:srgbClr val="C00000"/>
              </a:gs>
              <a:gs pos="0">
                <a:srgbClr val="FF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smtClean="0">
                <a:effectLst>
                  <a:outerShdw blurRad="50800" dist="38100" dir="2700000" algn="tl" rotWithShape="0">
                    <a:prstClr val="black">
                      <a:alpha val="40000"/>
                    </a:prstClr>
                  </a:outerShdw>
                </a:effectLst>
              </a:rPr>
              <a:t>Application</a:t>
            </a:r>
            <a:endParaRPr lang="en-GB" sz="2000" dirty="0">
              <a:effectLst>
                <a:outerShdw blurRad="50800" dist="38100" dir="2700000" algn="tl" rotWithShape="0">
                  <a:prstClr val="black">
                    <a:alpha val="40000"/>
                  </a:prstClr>
                </a:outerShdw>
              </a:effectLst>
            </a:endParaRPr>
          </a:p>
        </p:txBody>
      </p:sp>
      <p:cxnSp>
        <p:nvCxnSpPr>
          <p:cNvPr id="5" name="Straight Arrow Connector 4"/>
          <p:cNvCxnSpPr>
            <a:stCxn id="3" idx="3"/>
            <a:endCxn id="7" idx="1"/>
          </p:cNvCxnSpPr>
          <p:nvPr/>
        </p:nvCxnSpPr>
        <p:spPr>
          <a:xfrm flipV="1">
            <a:off x="2359410" y="4182454"/>
            <a:ext cx="1403494" cy="1"/>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5486350" y="4182452"/>
            <a:ext cx="1403494" cy="1"/>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sp>
        <p:nvSpPr>
          <p:cNvPr id="11" name="Shape 108"/>
          <p:cNvSpPr txBox="1">
            <a:spLocks/>
          </p:cNvSpPr>
          <p:nvPr/>
        </p:nvSpPr>
        <p:spPr>
          <a:xfrm>
            <a:off x="635964" y="1417837"/>
            <a:ext cx="8229600" cy="1143200"/>
          </a:xfrm>
          <a:prstGeom prst="rect">
            <a:avLst/>
          </a:prstGeom>
          <a:effectLst>
            <a:outerShdw blurRad="25400" dir="17880000">
              <a:srgbClr val="000000">
                <a:alpha val="46000"/>
              </a:srgbClr>
            </a:outerShdw>
          </a:effectLst>
        </p:spPr>
        <p:txBody>
          <a:bodyPr vert="horz" lIns="91425" tIns="91425" rIns="91425" bIns="91425" rtlCol="0" anchor="b" anchorCtr="0">
            <a:noAutofit/>
          </a:bodyPr>
          <a:lstStyle>
            <a:lvl1pPr algn="ctr" defTabSz="342900" rtl="0" eaLnBrk="1" latinLnBrk="0" hangingPunct="1">
              <a:spcBef>
                <a:spcPct val="0"/>
              </a:spcBef>
              <a:buNone/>
              <a:defRPr sz="3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rtl="0" eaLnBrk="1" hangingPunct="1">
              <a:defRPr>
                <a:solidFill>
                  <a:schemeClr val="tx2"/>
                </a:solidFill>
              </a:defRPr>
            </a:lvl2pPr>
            <a:lvl3pPr rtl="0" eaLnBrk="1" hangingPunct="1">
              <a:defRPr>
                <a:solidFill>
                  <a:schemeClr val="tx2"/>
                </a:solidFill>
              </a:defRPr>
            </a:lvl3pPr>
            <a:lvl4pPr rtl="0" eaLnBrk="1" hangingPunct="1">
              <a:defRPr>
                <a:solidFill>
                  <a:schemeClr val="tx2"/>
                </a:solidFill>
              </a:defRPr>
            </a:lvl4pPr>
            <a:lvl5pPr rtl="0" eaLnBrk="1" hangingPunct="1">
              <a:defRPr>
                <a:solidFill>
                  <a:schemeClr val="tx2"/>
                </a:solidFill>
              </a:defRPr>
            </a:lvl5pPr>
            <a:lvl6pPr rtl="0" eaLnBrk="1" hangingPunct="1">
              <a:defRPr>
                <a:solidFill>
                  <a:schemeClr val="tx2"/>
                </a:solidFill>
              </a:defRPr>
            </a:lvl6pPr>
            <a:lvl7pPr rtl="0" eaLnBrk="1" hangingPunct="1">
              <a:defRPr>
                <a:solidFill>
                  <a:schemeClr val="tx2"/>
                </a:solidFill>
              </a:defRPr>
            </a:lvl7pPr>
            <a:lvl8pPr rtl="0" eaLnBrk="1" hangingPunct="1">
              <a:defRPr>
                <a:solidFill>
                  <a:schemeClr val="tx2"/>
                </a:solidFill>
              </a:defRPr>
            </a:lvl8pPr>
            <a:lvl9pPr rtl="0" eaLnBrk="1" hangingPunct="1">
              <a:defRPr>
                <a:solidFill>
                  <a:schemeClr val="tx2"/>
                </a:solidFill>
              </a:defRPr>
            </a:lvl9pPr>
          </a:lstStyle>
          <a:p>
            <a:pPr algn="l"/>
            <a:r>
              <a:rPr lang="en-GB" sz="2400" dirty="0" smtClean="0">
                <a:effectLst/>
              </a:rPr>
              <a:t>  Provider			</a:t>
            </a:r>
            <a:r>
              <a:rPr lang="en-GB" sz="2400" dirty="0">
                <a:effectLst/>
              </a:rPr>
              <a:t> </a:t>
            </a:r>
            <a:r>
              <a:rPr lang="en-GB" sz="2400" dirty="0" smtClean="0">
                <a:effectLst/>
              </a:rPr>
              <a:t>		 Central Authority		</a:t>
            </a:r>
            <a:r>
              <a:rPr lang="en-GB" sz="2400" dirty="0">
                <a:effectLst/>
              </a:rPr>
              <a:t> </a:t>
            </a:r>
            <a:r>
              <a:rPr lang="en-GB" sz="2400" dirty="0" smtClean="0">
                <a:effectLst/>
              </a:rPr>
              <a:t>         Consumer</a:t>
            </a:r>
            <a:endParaRPr lang="en-GB" sz="2400" dirty="0">
              <a:effectLst/>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Overview</a:t>
            </a:r>
            <a:endParaRPr lang="en-GB" dirty="0"/>
          </a:p>
        </p:txBody>
      </p:sp>
      <p:sp>
        <p:nvSpPr>
          <p:cNvPr id="3" name="Content Placeholder 2"/>
          <p:cNvSpPr>
            <a:spLocks noGrp="1"/>
          </p:cNvSpPr>
          <p:nvPr>
            <p:ph idx="1"/>
          </p:nvPr>
        </p:nvSpPr>
        <p:spPr>
          <a:xfrm>
            <a:off x="378665" y="1437810"/>
            <a:ext cx="8511334" cy="4942074"/>
          </a:xfrm>
        </p:spPr>
        <p:txBody>
          <a:bodyPr/>
          <a:lstStyle/>
          <a:p>
            <a:r>
              <a:rPr lang="en-GB" sz="2800" dirty="0" smtClean="0"/>
              <a:t>Introduction and Motivation</a:t>
            </a:r>
          </a:p>
          <a:p>
            <a:pPr lvl="1"/>
            <a:r>
              <a:rPr lang="en-GB" sz="2400" dirty="0"/>
              <a:t>E</a:t>
            </a:r>
            <a:r>
              <a:rPr lang="en-GB" sz="2400" dirty="0" smtClean="0"/>
              <a:t>nergy consumption of Computing</a:t>
            </a:r>
          </a:p>
          <a:p>
            <a:pPr lvl="1"/>
            <a:r>
              <a:rPr lang="en-GB" sz="2400" dirty="0" smtClean="0"/>
              <a:t>Software </a:t>
            </a:r>
            <a:r>
              <a:rPr lang="en-GB" sz="2400" dirty="0" err="1" smtClean="0"/>
              <a:t>vs</a:t>
            </a:r>
            <a:r>
              <a:rPr lang="en-GB" sz="2400" dirty="0" smtClean="0"/>
              <a:t> Hardware</a:t>
            </a:r>
          </a:p>
          <a:p>
            <a:pPr marL="457200" lvl="1" indent="0">
              <a:buNone/>
            </a:pPr>
            <a:endParaRPr lang="en-GB" sz="2400" dirty="0"/>
          </a:p>
        </p:txBody>
      </p:sp>
      <p:pic>
        <p:nvPicPr>
          <p:cNvPr id="5" name="Picture 4"/>
          <p:cNvPicPr>
            <a:picLocks noChangeAspect="1"/>
          </p:cNvPicPr>
          <p:nvPr/>
        </p:nvPicPr>
        <p:blipFill>
          <a:blip r:embed="rId2"/>
          <a:stretch>
            <a:fillRect/>
          </a:stretch>
        </p:blipFill>
        <p:spPr>
          <a:xfrm>
            <a:off x="6690019" y="1454522"/>
            <a:ext cx="1512000" cy="1836662"/>
          </a:xfrm>
          <a:prstGeom prst="rect">
            <a:avLst/>
          </a:prstGeom>
        </p:spPr>
      </p:pic>
      <p:pic>
        <p:nvPicPr>
          <p:cNvPr id="7" name="Picture 6"/>
          <p:cNvPicPr>
            <a:picLocks noChangeAspect="1"/>
          </p:cNvPicPr>
          <p:nvPr/>
        </p:nvPicPr>
        <p:blipFill>
          <a:blip r:embed="rId2"/>
          <a:stretch>
            <a:fillRect/>
          </a:stretch>
        </p:blipFill>
        <p:spPr>
          <a:xfrm rot="10800000" flipH="1">
            <a:off x="6688800" y="1454400"/>
            <a:ext cx="1512000" cy="1857788"/>
          </a:xfrm>
          <a:prstGeom prst="rect">
            <a:avLst/>
          </a:prstGeom>
        </p:spPr>
      </p:pic>
    </p:spTree>
    <p:extLst>
      <p:ext uri="{BB962C8B-B14F-4D97-AF65-F5344CB8AC3E}">
        <p14:creationId xmlns:p14="http://schemas.microsoft.com/office/powerpoint/2010/main" val="20690084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10800000">
                                      <p:cBhvr>
                                        <p:cTn id="6" dur="1000" fill="hold"/>
                                        <p:tgtEl>
                                          <p:spTgt spid="5"/>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457200" y="0"/>
            <a:ext cx="8229600" cy="1143200"/>
          </a:xfrm>
          <a:prstGeom prst="rect">
            <a:avLst/>
          </a:prstGeom>
        </p:spPr>
        <p:txBody>
          <a:bodyPr lIns="91425" tIns="91425" rIns="91425" bIns="91425" anchor="b" anchorCtr="0">
            <a:noAutofit/>
          </a:bodyPr>
          <a:lstStyle/>
          <a:p>
            <a:pPr>
              <a:buNone/>
            </a:pPr>
            <a:r>
              <a:rPr lang="en-GB" sz="4800" dirty="0"/>
              <a:t>Providers</a:t>
            </a:r>
          </a:p>
        </p:txBody>
      </p:sp>
      <p:sp>
        <p:nvSpPr>
          <p:cNvPr id="5" name="Rounded Rectangle 4"/>
          <p:cNvSpPr/>
          <p:nvPr/>
        </p:nvSpPr>
        <p:spPr>
          <a:xfrm>
            <a:off x="543871" y="4909967"/>
            <a:ext cx="1723446" cy="647291"/>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smtClean="0">
                <a:effectLst>
                  <a:outerShdw blurRad="50800" dist="38100" dir="2700000" algn="tl" rotWithShape="0">
                    <a:prstClr val="black">
                      <a:alpha val="40000"/>
                    </a:prstClr>
                  </a:outerShdw>
                </a:effectLst>
              </a:rPr>
              <a:t>HDD Provider</a:t>
            </a:r>
            <a:endParaRPr lang="en-GB" sz="1800" dirty="0">
              <a:effectLst>
                <a:outerShdw blurRad="50800" dist="38100" dir="2700000" algn="tl" rotWithShape="0">
                  <a:prstClr val="black">
                    <a:alpha val="40000"/>
                  </a:prstClr>
                </a:outerShdw>
              </a:effectLst>
            </a:endParaRPr>
          </a:p>
        </p:txBody>
      </p:sp>
      <p:sp>
        <p:nvSpPr>
          <p:cNvPr id="6" name="Rounded Rectangle 5"/>
          <p:cNvSpPr/>
          <p:nvPr/>
        </p:nvSpPr>
        <p:spPr>
          <a:xfrm>
            <a:off x="3756323" y="2561037"/>
            <a:ext cx="1723446" cy="3242831"/>
          </a:xfrm>
          <a:prstGeom prst="roundRect">
            <a:avLst/>
          </a:prstGeom>
          <a:gradFill>
            <a:gsLst>
              <a:gs pos="100000">
                <a:srgbClr val="00B050"/>
              </a:gs>
              <a:gs pos="0">
                <a:srgbClr val="92D05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smtClean="0">
                <a:effectLst>
                  <a:outerShdw blurRad="50800" dist="38100" dir="2700000" algn="tl" rotWithShape="0">
                    <a:prstClr val="black">
                      <a:alpha val="40000"/>
                    </a:prstClr>
                  </a:outerShdw>
                </a:effectLst>
              </a:rPr>
              <a:t>EACOF</a:t>
            </a:r>
            <a:endParaRPr lang="en-GB" sz="2800" dirty="0">
              <a:effectLst>
                <a:outerShdw blurRad="50800" dist="38100" dir="2700000" algn="tl" rotWithShape="0">
                  <a:prstClr val="black">
                    <a:alpha val="40000"/>
                  </a:prstClr>
                </a:outerShdw>
              </a:effectLst>
            </a:endParaRPr>
          </a:p>
        </p:txBody>
      </p:sp>
      <p:sp>
        <p:nvSpPr>
          <p:cNvPr id="7" name="Rounded Rectangle 6"/>
          <p:cNvSpPr/>
          <p:nvPr/>
        </p:nvSpPr>
        <p:spPr>
          <a:xfrm>
            <a:off x="6883263" y="2561035"/>
            <a:ext cx="1723446" cy="3242831"/>
          </a:xfrm>
          <a:prstGeom prst="roundRect">
            <a:avLst/>
          </a:prstGeom>
          <a:gradFill>
            <a:gsLst>
              <a:gs pos="100000">
                <a:srgbClr val="C00000"/>
              </a:gs>
              <a:gs pos="0">
                <a:srgbClr val="FF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effectLst>
                  <a:outerShdw blurRad="50800" dist="38100" dir="2700000" algn="tl" rotWithShape="0">
                    <a:prstClr val="black">
                      <a:alpha val="40000"/>
                    </a:prstClr>
                  </a:outerShdw>
                </a:effectLst>
              </a:rPr>
              <a:t>Application</a:t>
            </a:r>
          </a:p>
        </p:txBody>
      </p:sp>
      <p:cxnSp>
        <p:nvCxnSpPr>
          <p:cNvPr id="8" name="Straight Arrow Connector 7"/>
          <p:cNvCxnSpPr/>
          <p:nvPr/>
        </p:nvCxnSpPr>
        <p:spPr>
          <a:xfrm>
            <a:off x="2267103" y="5233612"/>
            <a:ext cx="1484532" cy="0"/>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5479769" y="4182450"/>
            <a:ext cx="1403494" cy="1"/>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543871" y="3832543"/>
            <a:ext cx="1723446" cy="647291"/>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smtClean="0">
                <a:effectLst>
                  <a:outerShdw blurRad="50800" dist="38100" dir="2700000" algn="tl" rotWithShape="0">
                    <a:prstClr val="black">
                      <a:alpha val="40000"/>
                    </a:prstClr>
                  </a:outerShdw>
                </a:effectLst>
              </a:rPr>
              <a:t>Battery Provider</a:t>
            </a:r>
            <a:endParaRPr lang="en-GB" sz="1800" dirty="0">
              <a:effectLst>
                <a:outerShdw blurRad="50800" dist="38100" dir="2700000" algn="tl" rotWithShape="0">
                  <a:prstClr val="black">
                    <a:alpha val="40000"/>
                  </a:prstClr>
                </a:outerShdw>
              </a:effectLst>
            </a:endParaRPr>
          </a:p>
        </p:txBody>
      </p:sp>
      <p:sp>
        <p:nvSpPr>
          <p:cNvPr id="14" name="Rounded Rectangle 13"/>
          <p:cNvSpPr/>
          <p:nvPr/>
        </p:nvSpPr>
        <p:spPr>
          <a:xfrm>
            <a:off x="543871" y="2755119"/>
            <a:ext cx="1723446" cy="647291"/>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smtClean="0">
                <a:effectLst>
                  <a:outerShdw blurRad="50800" dist="38100" dir="2700000" algn="tl" rotWithShape="0">
                    <a:prstClr val="black">
                      <a:alpha val="40000"/>
                    </a:prstClr>
                  </a:outerShdw>
                </a:effectLst>
              </a:rPr>
              <a:t>CPU Provider</a:t>
            </a:r>
            <a:endParaRPr lang="en-GB" sz="1800" dirty="0">
              <a:effectLst>
                <a:outerShdw blurRad="50800" dist="38100" dir="2700000" algn="tl" rotWithShape="0">
                  <a:prstClr val="black">
                    <a:alpha val="40000"/>
                  </a:prstClr>
                </a:outerShdw>
              </a:effectLst>
            </a:endParaRPr>
          </a:p>
        </p:txBody>
      </p:sp>
      <p:cxnSp>
        <p:nvCxnSpPr>
          <p:cNvPr id="16" name="Straight Arrow Connector 15"/>
          <p:cNvCxnSpPr/>
          <p:nvPr/>
        </p:nvCxnSpPr>
        <p:spPr>
          <a:xfrm>
            <a:off x="2267104" y="4156188"/>
            <a:ext cx="1489219" cy="0"/>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267104" y="3078764"/>
            <a:ext cx="1489219" cy="0"/>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sp>
        <p:nvSpPr>
          <p:cNvPr id="19" name="Shape 108"/>
          <p:cNvSpPr txBox="1">
            <a:spLocks/>
          </p:cNvSpPr>
          <p:nvPr/>
        </p:nvSpPr>
        <p:spPr>
          <a:xfrm>
            <a:off x="635964" y="1417837"/>
            <a:ext cx="8229600" cy="1143200"/>
          </a:xfrm>
          <a:prstGeom prst="rect">
            <a:avLst/>
          </a:prstGeom>
          <a:effectLst>
            <a:outerShdw blurRad="25400" dir="17880000">
              <a:srgbClr val="000000">
                <a:alpha val="46000"/>
              </a:srgbClr>
            </a:outerShdw>
          </a:effectLst>
        </p:spPr>
        <p:txBody>
          <a:bodyPr vert="horz" lIns="91425" tIns="91425" rIns="91425" bIns="91425" rtlCol="0" anchor="b" anchorCtr="0">
            <a:noAutofit/>
          </a:bodyPr>
          <a:lstStyle>
            <a:lvl1pPr algn="ctr" defTabSz="342900" rtl="0" eaLnBrk="1" latinLnBrk="0" hangingPunct="1">
              <a:spcBef>
                <a:spcPct val="0"/>
              </a:spcBef>
              <a:buNone/>
              <a:defRPr sz="3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rtl="0" eaLnBrk="1" hangingPunct="1">
              <a:defRPr>
                <a:solidFill>
                  <a:schemeClr val="tx2"/>
                </a:solidFill>
              </a:defRPr>
            </a:lvl2pPr>
            <a:lvl3pPr rtl="0" eaLnBrk="1" hangingPunct="1">
              <a:defRPr>
                <a:solidFill>
                  <a:schemeClr val="tx2"/>
                </a:solidFill>
              </a:defRPr>
            </a:lvl3pPr>
            <a:lvl4pPr rtl="0" eaLnBrk="1" hangingPunct="1">
              <a:defRPr>
                <a:solidFill>
                  <a:schemeClr val="tx2"/>
                </a:solidFill>
              </a:defRPr>
            </a:lvl4pPr>
            <a:lvl5pPr rtl="0" eaLnBrk="1" hangingPunct="1">
              <a:defRPr>
                <a:solidFill>
                  <a:schemeClr val="tx2"/>
                </a:solidFill>
              </a:defRPr>
            </a:lvl5pPr>
            <a:lvl6pPr rtl="0" eaLnBrk="1" hangingPunct="1">
              <a:defRPr>
                <a:solidFill>
                  <a:schemeClr val="tx2"/>
                </a:solidFill>
              </a:defRPr>
            </a:lvl6pPr>
            <a:lvl7pPr rtl="0" eaLnBrk="1" hangingPunct="1">
              <a:defRPr>
                <a:solidFill>
                  <a:schemeClr val="tx2"/>
                </a:solidFill>
              </a:defRPr>
            </a:lvl7pPr>
            <a:lvl8pPr rtl="0" eaLnBrk="1" hangingPunct="1">
              <a:defRPr>
                <a:solidFill>
                  <a:schemeClr val="tx2"/>
                </a:solidFill>
              </a:defRPr>
            </a:lvl8pPr>
            <a:lvl9pPr rtl="0" eaLnBrk="1" hangingPunct="1">
              <a:defRPr>
                <a:solidFill>
                  <a:schemeClr val="tx2"/>
                </a:solidFill>
              </a:defRPr>
            </a:lvl9pPr>
          </a:lstStyle>
          <a:p>
            <a:pPr algn="l"/>
            <a:r>
              <a:rPr lang="en-GB" sz="2400" dirty="0" smtClean="0">
                <a:effectLst>
                  <a:outerShdw blurRad="50800" dist="38100" dir="2700000" algn="tl" rotWithShape="0">
                    <a:prstClr val="black">
                      <a:alpha val="40000"/>
                    </a:prstClr>
                  </a:outerShdw>
                </a:effectLst>
              </a:rPr>
              <a:t>  </a:t>
            </a:r>
            <a:r>
              <a:rPr lang="en-GB" sz="2400" dirty="0" smtClean="0">
                <a:effectLst/>
              </a:rPr>
              <a:t>Provider			</a:t>
            </a:r>
            <a:r>
              <a:rPr lang="en-GB" sz="2400" dirty="0">
                <a:effectLst/>
              </a:rPr>
              <a:t> </a:t>
            </a:r>
            <a:r>
              <a:rPr lang="en-GB" sz="2400" dirty="0" smtClean="0">
                <a:effectLst/>
              </a:rPr>
              <a:t>		 Central Authority		</a:t>
            </a:r>
            <a:r>
              <a:rPr lang="en-GB" sz="2400" dirty="0">
                <a:effectLst/>
              </a:rPr>
              <a:t> </a:t>
            </a:r>
            <a:r>
              <a:rPr lang="en-GB" sz="2400" dirty="0" smtClean="0">
                <a:effectLst/>
              </a:rPr>
              <a:t>         Consumer</a:t>
            </a:r>
            <a:endParaRPr lang="en-GB" sz="2400" dirty="0">
              <a:effectLst/>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444138" y="0"/>
            <a:ext cx="8229600" cy="1143200"/>
          </a:xfrm>
          <a:prstGeom prst="rect">
            <a:avLst/>
          </a:prstGeom>
        </p:spPr>
        <p:txBody>
          <a:bodyPr lIns="91425" tIns="91425" rIns="91425" bIns="91425" anchor="b" anchorCtr="0">
            <a:noAutofit/>
          </a:bodyPr>
          <a:lstStyle/>
          <a:p>
            <a:pPr>
              <a:buNone/>
            </a:pPr>
            <a:r>
              <a:rPr lang="en-GB" sz="4800" dirty="0"/>
              <a:t>Consumers</a:t>
            </a:r>
          </a:p>
        </p:txBody>
      </p:sp>
      <p:sp>
        <p:nvSpPr>
          <p:cNvPr id="5" name="Rounded Rectangle 4"/>
          <p:cNvSpPr/>
          <p:nvPr/>
        </p:nvSpPr>
        <p:spPr>
          <a:xfrm>
            <a:off x="550452" y="4909965"/>
            <a:ext cx="1723446" cy="647291"/>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smtClean="0">
                <a:effectLst>
                  <a:outerShdw blurRad="50800" dist="38100" dir="2700000" algn="tl" rotWithShape="0">
                    <a:prstClr val="black">
                      <a:alpha val="40000"/>
                    </a:prstClr>
                  </a:outerShdw>
                </a:effectLst>
              </a:rPr>
              <a:t>HDD Provider</a:t>
            </a:r>
            <a:endParaRPr lang="en-GB" sz="1800" dirty="0">
              <a:effectLst>
                <a:outerShdw blurRad="50800" dist="38100" dir="2700000" algn="tl" rotWithShape="0">
                  <a:prstClr val="black">
                    <a:alpha val="40000"/>
                  </a:prstClr>
                </a:outerShdw>
              </a:effectLst>
            </a:endParaRPr>
          </a:p>
        </p:txBody>
      </p:sp>
      <p:sp>
        <p:nvSpPr>
          <p:cNvPr id="6" name="Rounded Rectangle 5"/>
          <p:cNvSpPr/>
          <p:nvPr/>
        </p:nvSpPr>
        <p:spPr>
          <a:xfrm>
            <a:off x="3762904" y="2561035"/>
            <a:ext cx="1723446" cy="3242831"/>
          </a:xfrm>
          <a:prstGeom prst="roundRect">
            <a:avLst/>
          </a:prstGeom>
          <a:gradFill>
            <a:gsLst>
              <a:gs pos="100000">
                <a:srgbClr val="00B050"/>
              </a:gs>
              <a:gs pos="0">
                <a:srgbClr val="92D05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smtClean="0">
                <a:effectLst>
                  <a:outerShdw blurRad="50800" dist="38100" dir="2700000" algn="tl" rotWithShape="0">
                    <a:prstClr val="black">
                      <a:alpha val="40000"/>
                    </a:prstClr>
                  </a:outerShdw>
                </a:effectLst>
              </a:rPr>
              <a:t>EACOF</a:t>
            </a:r>
            <a:endParaRPr lang="en-GB" sz="2800" dirty="0">
              <a:effectLst>
                <a:outerShdw blurRad="50800" dist="38100" dir="2700000" algn="tl" rotWithShape="0">
                  <a:prstClr val="black">
                    <a:alpha val="40000"/>
                  </a:prstClr>
                </a:outerShdw>
              </a:effectLst>
            </a:endParaRPr>
          </a:p>
        </p:txBody>
      </p:sp>
      <p:cxnSp>
        <p:nvCxnSpPr>
          <p:cNvPr id="8" name="Straight Arrow Connector 7"/>
          <p:cNvCxnSpPr/>
          <p:nvPr/>
        </p:nvCxnSpPr>
        <p:spPr>
          <a:xfrm>
            <a:off x="2273684" y="5233611"/>
            <a:ext cx="1484532" cy="0"/>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550452" y="3832541"/>
            <a:ext cx="1723446" cy="647291"/>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smtClean="0">
                <a:effectLst>
                  <a:outerShdw blurRad="50800" dist="38100" dir="2700000" algn="tl" rotWithShape="0">
                    <a:prstClr val="black">
                      <a:alpha val="40000"/>
                    </a:prstClr>
                  </a:outerShdw>
                </a:effectLst>
              </a:rPr>
              <a:t>Battery Provider</a:t>
            </a:r>
            <a:endParaRPr lang="en-GB" sz="1800" dirty="0">
              <a:effectLst>
                <a:outerShdw blurRad="50800" dist="38100" dir="2700000" algn="tl" rotWithShape="0">
                  <a:prstClr val="black">
                    <a:alpha val="40000"/>
                  </a:prstClr>
                </a:outerShdw>
              </a:effectLst>
            </a:endParaRPr>
          </a:p>
        </p:txBody>
      </p:sp>
      <p:sp>
        <p:nvSpPr>
          <p:cNvPr id="10" name="Rounded Rectangle 9"/>
          <p:cNvSpPr/>
          <p:nvPr/>
        </p:nvSpPr>
        <p:spPr>
          <a:xfrm>
            <a:off x="550452" y="2755117"/>
            <a:ext cx="1723446" cy="647291"/>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smtClean="0">
                <a:effectLst>
                  <a:outerShdw blurRad="50800" dist="38100" dir="2700000" algn="tl" rotWithShape="0">
                    <a:prstClr val="black">
                      <a:alpha val="40000"/>
                    </a:prstClr>
                  </a:outerShdw>
                </a:effectLst>
              </a:rPr>
              <a:t>CPU Provider</a:t>
            </a:r>
            <a:endParaRPr lang="en-GB" sz="1800" dirty="0">
              <a:effectLst>
                <a:outerShdw blurRad="50800" dist="38100" dir="2700000" algn="tl" rotWithShape="0">
                  <a:prstClr val="black">
                    <a:alpha val="40000"/>
                  </a:prstClr>
                </a:outerShdw>
              </a:effectLst>
            </a:endParaRPr>
          </a:p>
        </p:txBody>
      </p:sp>
      <p:cxnSp>
        <p:nvCxnSpPr>
          <p:cNvPr id="11" name="Straight Arrow Connector 10"/>
          <p:cNvCxnSpPr/>
          <p:nvPr/>
        </p:nvCxnSpPr>
        <p:spPr>
          <a:xfrm>
            <a:off x="2273685" y="4156187"/>
            <a:ext cx="1489219" cy="0"/>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273685" y="3078763"/>
            <a:ext cx="1489219" cy="0"/>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6970882" y="4909965"/>
            <a:ext cx="1723446" cy="647291"/>
          </a:xfrm>
          <a:prstGeom prst="roundRect">
            <a:avLst/>
          </a:prstGeom>
          <a:gradFill>
            <a:gsLst>
              <a:gs pos="100000">
                <a:srgbClr val="C00000"/>
              </a:gs>
              <a:gs pos="0">
                <a:srgbClr val="FF0000"/>
              </a:gs>
            </a:gsLst>
            <a:lin ang="5400000" scaled="1"/>
          </a:gradFill>
          <a:ln>
            <a:noFill/>
          </a:ln>
          <a:effectLst>
            <a:outerShdw blurRad="25400" dir="1788000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675" algn="ctr" defTabSz="342900">
              <a:spcBef>
                <a:spcPct val="20000"/>
              </a:spcBef>
              <a:spcAft>
                <a:spcPts val="450"/>
              </a:spcAft>
              <a:buClr>
                <a:schemeClr val="tx2"/>
              </a:buClr>
              <a:buSzPct val="70000"/>
            </a:pPr>
            <a:r>
              <a:rPr lang="en-GB" sz="1800" kern="1200" dirty="0" smtClean="0">
                <a:ln>
                  <a:solidFill>
                    <a:schemeClr val="bg1">
                      <a:lumMod val="75000"/>
                      <a:lumOff val="25000"/>
                      <a:alpha val="10000"/>
                    </a:schemeClr>
                  </a:solidFill>
                </a:ln>
                <a:effectLst>
                  <a:outerShdw blurRad="50800" dist="38100" dir="2700000" algn="tl" rotWithShape="0">
                    <a:prstClr val="black">
                      <a:alpha val="40000"/>
                    </a:prstClr>
                  </a:outerShdw>
                </a:effectLst>
              </a:rPr>
              <a:t>Web Browser</a:t>
            </a:r>
            <a:endParaRPr lang="en-GB" sz="1800" kern="1200" dirty="0">
              <a:ln>
                <a:solidFill>
                  <a:schemeClr val="bg1">
                    <a:lumMod val="75000"/>
                    <a:lumOff val="25000"/>
                    <a:alpha val="10000"/>
                  </a:schemeClr>
                </a:solidFill>
              </a:ln>
              <a:effectLst>
                <a:outerShdw blurRad="50800" dist="38100" dir="2700000" algn="tl" rotWithShape="0">
                  <a:prstClr val="black">
                    <a:alpha val="40000"/>
                  </a:prstClr>
                </a:outerShdw>
              </a:effectLst>
            </a:endParaRPr>
          </a:p>
        </p:txBody>
      </p:sp>
      <p:sp>
        <p:nvSpPr>
          <p:cNvPr id="14" name="Rounded Rectangle 13"/>
          <p:cNvSpPr/>
          <p:nvPr/>
        </p:nvSpPr>
        <p:spPr>
          <a:xfrm>
            <a:off x="6970882" y="3832541"/>
            <a:ext cx="1723446" cy="647291"/>
          </a:xfrm>
          <a:prstGeom prst="roundRect">
            <a:avLst/>
          </a:prstGeom>
          <a:gradFill>
            <a:gsLst>
              <a:gs pos="100000">
                <a:srgbClr val="C00000"/>
              </a:gs>
              <a:gs pos="0">
                <a:srgbClr val="FF0000"/>
              </a:gs>
            </a:gsLst>
            <a:lin ang="5400000" scaled="1"/>
          </a:gradFill>
          <a:ln>
            <a:noFill/>
          </a:ln>
          <a:effectLst>
            <a:outerShdw blurRad="25400" dir="1788000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675" algn="ctr" defTabSz="342900">
              <a:spcBef>
                <a:spcPct val="20000"/>
              </a:spcBef>
              <a:spcAft>
                <a:spcPts val="450"/>
              </a:spcAft>
              <a:buClr>
                <a:schemeClr val="tx2"/>
              </a:buClr>
              <a:buSzPct val="70000"/>
            </a:pPr>
            <a:r>
              <a:rPr lang="en-GB" sz="1800" kern="1200" dirty="0" smtClean="0">
                <a:ln>
                  <a:solidFill>
                    <a:schemeClr val="bg1">
                      <a:lumMod val="75000"/>
                      <a:lumOff val="25000"/>
                      <a:alpha val="10000"/>
                    </a:schemeClr>
                  </a:solidFill>
                </a:ln>
                <a:effectLst>
                  <a:outerShdw blurRad="50800" dist="38100" dir="2700000" algn="tl" rotWithShape="0">
                    <a:prstClr val="black">
                      <a:alpha val="40000"/>
                    </a:prstClr>
                  </a:outerShdw>
                </a:effectLst>
              </a:rPr>
              <a:t>Video Player</a:t>
            </a:r>
            <a:endParaRPr lang="en-GB" sz="1800" kern="1200" dirty="0">
              <a:ln>
                <a:solidFill>
                  <a:schemeClr val="bg1">
                    <a:lumMod val="75000"/>
                    <a:lumOff val="25000"/>
                    <a:alpha val="10000"/>
                  </a:schemeClr>
                </a:solidFill>
              </a:ln>
              <a:effectLst>
                <a:outerShdw blurRad="50800" dist="38100" dir="2700000" algn="tl" rotWithShape="0">
                  <a:prstClr val="black">
                    <a:alpha val="40000"/>
                  </a:prstClr>
                </a:outerShdw>
              </a:effectLst>
            </a:endParaRPr>
          </a:p>
        </p:txBody>
      </p:sp>
      <p:sp>
        <p:nvSpPr>
          <p:cNvPr id="15" name="Rounded Rectangle 14"/>
          <p:cNvSpPr/>
          <p:nvPr/>
        </p:nvSpPr>
        <p:spPr>
          <a:xfrm>
            <a:off x="6970882" y="2755117"/>
            <a:ext cx="1723446" cy="647291"/>
          </a:xfrm>
          <a:prstGeom prst="roundRect">
            <a:avLst/>
          </a:prstGeom>
          <a:gradFill>
            <a:gsLst>
              <a:gs pos="100000">
                <a:srgbClr val="C00000"/>
              </a:gs>
              <a:gs pos="0">
                <a:srgbClr val="FF0000"/>
              </a:gs>
            </a:gsLst>
            <a:lin ang="5400000" scaled="1"/>
          </a:gradFill>
          <a:ln>
            <a:noFill/>
          </a:ln>
          <a:effectLst>
            <a:outerShdw blurRad="25400" dir="1788000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675" algn="ctr" defTabSz="342900">
              <a:spcBef>
                <a:spcPct val="20000"/>
              </a:spcBef>
              <a:spcAft>
                <a:spcPts val="450"/>
              </a:spcAft>
              <a:buClr>
                <a:schemeClr val="tx2"/>
              </a:buClr>
              <a:buSzPct val="70000"/>
            </a:pPr>
            <a:r>
              <a:rPr lang="en-GB" sz="1800" kern="1200" dirty="0" smtClean="0">
                <a:ln>
                  <a:solidFill>
                    <a:schemeClr val="bg1">
                      <a:lumMod val="75000"/>
                      <a:lumOff val="25000"/>
                      <a:alpha val="10000"/>
                    </a:schemeClr>
                  </a:solidFill>
                </a:ln>
                <a:effectLst>
                  <a:outerShdw blurRad="50800" dist="38100" dir="2700000" algn="tl" rotWithShape="0">
                    <a:prstClr val="black">
                      <a:alpha val="40000"/>
                    </a:prstClr>
                  </a:outerShdw>
                </a:effectLst>
              </a:rPr>
              <a:t>Email Client</a:t>
            </a:r>
            <a:endParaRPr lang="en-GB" sz="1800" kern="1200" dirty="0">
              <a:ln>
                <a:solidFill>
                  <a:schemeClr val="bg1">
                    <a:lumMod val="75000"/>
                    <a:lumOff val="25000"/>
                    <a:alpha val="10000"/>
                  </a:schemeClr>
                </a:solidFill>
              </a:ln>
              <a:effectLst>
                <a:outerShdw blurRad="50800" dist="38100" dir="2700000" algn="tl" rotWithShape="0">
                  <a:prstClr val="black">
                    <a:alpha val="40000"/>
                  </a:prstClr>
                </a:outerShdw>
              </a:effectLst>
            </a:endParaRPr>
          </a:p>
        </p:txBody>
      </p:sp>
      <p:cxnSp>
        <p:nvCxnSpPr>
          <p:cNvPr id="16" name="Straight Arrow Connector 15"/>
          <p:cNvCxnSpPr/>
          <p:nvPr/>
        </p:nvCxnSpPr>
        <p:spPr>
          <a:xfrm>
            <a:off x="5486350" y="5233611"/>
            <a:ext cx="1484532" cy="0"/>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5486351" y="4156187"/>
            <a:ext cx="1489219" cy="0"/>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486351" y="3078763"/>
            <a:ext cx="1489219" cy="0"/>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sp>
        <p:nvSpPr>
          <p:cNvPr id="20" name="Shape 108"/>
          <p:cNvSpPr txBox="1">
            <a:spLocks/>
          </p:cNvSpPr>
          <p:nvPr/>
        </p:nvSpPr>
        <p:spPr>
          <a:xfrm>
            <a:off x="635964" y="1417837"/>
            <a:ext cx="8229600" cy="1143200"/>
          </a:xfrm>
          <a:prstGeom prst="rect">
            <a:avLst/>
          </a:prstGeom>
          <a:effectLst>
            <a:outerShdw blurRad="25400" dir="17880000">
              <a:srgbClr val="000000">
                <a:alpha val="46000"/>
              </a:srgbClr>
            </a:outerShdw>
          </a:effectLst>
        </p:spPr>
        <p:txBody>
          <a:bodyPr vert="horz" lIns="91425" tIns="91425" rIns="91425" bIns="91425" rtlCol="0" anchor="b" anchorCtr="0">
            <a:noAutofit/>
          </a:bodyPr>
          <a:lstStyle>
            <a:lvl1pPr algn="ctr" defTabSz="342900" rtl="0" eaLnBrk="1" latinLnBrk="0" hangingPunct="1">
              <a:spcBef>
                <a:spcPct val="0"/>
              </a:spcBef>
              <a:buNone/>
              <a:defRPr sz="3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rtl="0" eaLnBrk="1" hangingPunct="1">
              <a:defRPr>
                <a:solidFill>
                  <a:schemeClr val="tx2"/>
                </a:solidFill>
              </a:defRPr>
            </a:lvl2pPr>
            <a:lvl3pPr rtl="0" eaLnBrk="1" hangingPunct="1">
              <a:defRPr>
                <a:solidFill>
                  <a:schemeClr val="tx2"/>
                </a:solidFill>
              </a:defRPr>
            </a:lvl3pPr>
            <a:lvl4pPr rtl="0" eaLnBrk="1" hangingPunct="1">
              <a:defRPr>
                <a:solidFill>
                  <a:schemeClr val="tx2"/>
                </a:solidFill>
              </a:defRPr>
            </a:lvl4pPr>
            <a:lvl5pPr rtl="0" eaLnBrk="1" hangingPunct="1">
              <a:defRPr>
                <a:solidFill>
                  <a:schemeClr val="tx2"/>
                </a:solidFill>
              </a:defRPr>
            </a:lvl5pPr>
            <a:lvl6pPr rtl="0" eaLnBrk="1" hangingPunct="1">
              <a:defRPr>
                <a:solidFill>
                  <a:schemeClr val="tx2"/>
                </a:solidFill>
              </a:defRPr>
            </a:lvl6pPr>
            <a:lvl7pPr rtl="0" eaLnBrk="1" hangingPunct="1">
              <a:defRPr>
                <a:solidFill>
                  <a:schemeClr val="tx2"/>
                </a:solidFill>
              </a:defRPr>
            </a:lvl7pPr>
            <a:lvl8pPr rtl="0" eaLnBrk="1" hangingPunct="1">
              <a:defRPr>
                <a:solidFill>
                  <a:schemeClr val="tx2"/>
                </a:solidFill>
              </a:defRPr>
            </a:lvl8pPr>
            <a:lvl9pPr rtl="0" eaLnBrk="1" hangingPunct="1">
              <a:defRPr>
                <a:solidFill>
                  <a:schemeClr val="tx2"/>
                </a:solidFill>
              </a:defRPr>
            </a:lvl9pPr>
          </a:lstStyle>
          <a:p>
            <a:pPr algn="l"/>
            <a:r>
              <a:rPr lang="en-GB" sz="2400" dirty="0" smtClean="0">
                <a:effectLst>
                  <a:outerShdw blurRad="50800" dist="38100" dir="2700000" algn="tl" rotWithShape="0">
                    <a:prstClr val="black">
                      <a:alpha val="40000"/>
                    </a:prstClr>
                  </a:outerShdw>
                </a:effectLst>
              </a:rPr>
              <a:t>  </a:t>
            </a:r>
            <a:r>
              <a:rPr lang="en-GB" sz="2400" dirty="0" smtClean="0">
                <a:effectLst/>
              </a:rPr>
              <a:t>Provider			</a:t>
            </a:r>
            <a:r>
              <a:rPr lang="en-GB" sz="2400" dirty="0">
                <a:effectLst/>
              </a:rPr>
              <a:t> </a:t>
            </a:r>
            <a:r>
              <a:rPr lang="en-GB" sz="2400" dirty="0" smtClean="0">
                <a:effectLst/>
              </a:rPr>
              <a:t>		 Central Authority		</a:t>
            </a:r>
            <a:r>
              <a:rPr lang="en-GB" sz="2400" dirty="0">
                <a:effectLst/>
              </a:rPr>
              <a:t> </a:t>
            </a:r>
            <a:r>
              <a:rPr lang="en-GB" sz="2400" dirty="0" smtClean="0">
                <a:effectLst/>
              </a:rPr>
              <a:t>         Consumer</a:t>
            </a:r>
            <a:endParaRPr lang="en-GB" sz="2400" dirty="0">
              <a:effectLst/>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457200" y="140166"/>
            <a:ext cx="8229600" cy="1143200"/>
          </a:xfrm>
          <a:prstGeom prst="rect">
            <a:avLst/>
          </a:prstGeom>
        </p:spPr>
        <p:txBody>
          <a:bodyPr lIns="91425" tIns="91425" rIns="91425" bIns="91425" anchor="ctr" anchorCtr="0">
            <a:noAutofit/>
          </a:bodyPr>
          <a:lstStyle/>
          <a:p>
            <a:pPr>
              <a:buNone/>
            </a:pPr>
            <a:r>
              <a:rPr lang="en-GB" dirty="0"/>
              <a:t>One </a:t>
            </a:r>
            <a:r>
              <a:rPr lang="en-GB" dirty="0" smtClean="0"/>
              <a:t>Machine</a:t>
            </a:r>
            <a:endParaRPr lang="en-GB" dirty="0"/>
          </a:p>
        </p:txBody>
      </p:sp>
      <p:sp>
        <p:nvSpPr>
          <p:cNvPr id="2" name="Rectangle 1"/>
          <p:cNvSpPr/>
          <p:nvPr/>
        </p:nvSpPr>
        <p:spPr>
          <a:xfrm>
            <a:off x="295082" y="1910001"/>
            <a:ext cx="8659091" cy="4073236"/>
          </a:xfrm>
          <a:prstGeom prst="rect">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ounded Rectangle 18"/>
          <p:cNvSpPr/>
          <p:nvPr/>
        </p:nvSpPr>
        <p:spPr>
          <a:xfrm>
            <a:off x="550452" y="4909965"/>
            <a:ext cx="1723446" cy="647291"/>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smtClean="0">
                <a:effectLst>
                  <a:outerShdw blurRad="50800" dist="38100" dir="2700000" algn="tl" rotWithShape="0">
                    <a:prstClr val="black">
                      <a:alpha val="40000"/>
                    </a:prstClr>
                  </a:outerShdw>
                </a:effectLst>
              </a:rPr>
              <a:t>HDD Provider</a:t>
            </a:r>
            <a:endParaRPr lang="en-GB" sz="1800" dirty="0">
              <a:effectLst>
                <a:outerShdw blurRad="50800" dist="38100" dir="2700000" algn="tl" rotWithShape="0">
                  <a:prstClr val="black">
                    <a:alpha val="40000"/>
                  </a:prstClr>
                </a:outerShdw>
              </a:effectLst>
            </a:endParaRPr>
          </a:p>
        </p:txBody>
      </p:sp>
      <p:sp>
        <p:nvSpPr>
          <p:cNvPr id="20" name="Rounded Rectangle 19"/>
          <p:cNvSpPr/>
          <p:nvPr/>
        </p:nvSpPr>
        <p:spPr>
          <a:xfrm>
            <a:off x="3762904" y="2561035"/>
            <a:ext cx="1723446" cy="3242831"/>
          </a:xfrm>
          <a:prstGeom prst="roundRect">
            <a:avLst/>
          </a:prstGeom>
          <a:gradFill>
            <a:gsLst>
              <a:gs pos="100000">
                <a:srgbClr val="00B050"/>
              </a:gs>
              <a:gs pos="0">
                <a:srgbClr val="92D05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smtClean="0">
                <a:effectLst>
                  <a:outerShdw blurRad="50800" dist="38100" dir="2700000" algn="tl" rotWithShape="0">
                    <a:prstClr val="black">
                      <a:alpha val="40000"/>
                    </a:prstClr>
                  </a:outerShdw>
                </a:effectLst>
              </a:rPr>
              <a:t>EACOF</a:t>
            </a:r>
            <a:endParaRPr lang="en-GB" sz="2800" dirty="0">
              <a:effectLst>
                <a:outerShdw blurRad="50800" dist="38100" dir="2700000" algn="tl" rotWithShape="0">
                  <a:prstClr val="black">
                    <a:alpha val="40000"/>
                  </a:prstClr>
                </a:outerShdw>
              </a:effectLst>
            </a:endParaRPr>
          </a:p>
        </p:txBody>
      </p:sp>
      <p:cxnSp>
        <p:nvCxnSpPr>
          <p:cNvPr id="21" name="Straight Arrow Connector 20"/>
          <p:cNvCxnSpPr/>
          <p:nvPr/>
        </p:nvCxnSpPr>
        <p:spPr>
          <a:xfrm>
            <a:off x="2273684" y="5233611"/>
            <a:ext cx="1484532" cy="0"/>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550452" y="3832541"/>
            <a:ext cx="1723446" cy="647291"/>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smtClean="0">
                <a:effectLst>
                  <a:outerShdw blurRad="50800" dist="38100" dir="2700000" algn="tl" rotWithShape="0">
                    <a:prstClr val="black">
                      <a:alpha val="40000"/>
                    </a:prstClr>
                  </a:outerShdw>
                </a:effectLst>
              </a:rPr>
              <a:t>Battery Provider</a:t>
            </a:r>
            <a:endParaRPr lang="en-GB" sz="1800" dirty="0">
              <a:effectLst>
                <a:outerShdw blurRad="50800" dist="38100" dir="2700000" algn="tl" rotWithShape="0">
                  <a:prstClr val="black">
                    <a:alpha val="40000"/>
                  </a:prstClr>
                </a:outerShdw>
              </a:effectLst>
            </a:endParaRPr>
          </a:p>
        </p:txBody>
      </p:sp>
      <p:sp>
        <p:nvSpPr>
          <p:cNvPr id="23" name="Rounded Rectangle 22"/>
          <p:cNvSpPr/>
          <p:nvPr/>
        </p:nvSpPr>
        <p:spPr>
          <a:xfrm>
            <a:off x="550452" y="2755117"/>
            <a:ext cx="1723446" cy="647291"/>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smtClean="0">
                <a:effectLst>
                  <a:outerShdw blurRad="50800" dist="38100" dir="2700000" algn="tl" rotWithShape="0">
                    <a:prstClr val="black">
                      <a:alpha val="40000"/>
                    </a:prstClr>
                  </a:outerShdw>
                </a:effectLst>
              </a:rPr>
              <a:t>CPU Provider</a:t>
            </a:r>
            <a:endParaRPr lang="en-GB" sz="1800" dirty="0">
              <a:effectLst>
                <a:outerShdw blurRad="50800" dist="38100" dir="2700000" algn="tl" rotWithShape="0">
                  <a:prstClr val="black">
                    <a:alpha val="40000"/>
                  </a:prstClr>
                </a:outerShdw>
              </a:effectLst>
            </a:endParaRPr>
          </a:p>
        </p:txBody>
      </p:sp>
      <p:cxnSp>
        <p:nvCxnSpPr>
          <p:cNvPr id="24" name="Straight Arrow Connector 23"/>
          <p:cNvCxnSpPr/>
          <p:nvPr/>
        </p:nvCxnSpPr>
        <p:spPr>
          <a:xfrm>
            <a:off x="2273685" y="4156187"/>
            <a:ext cx="1489219" cy="0"/>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2273685" y="3078763"/>
            <a:ext cx="1489219" cy="0"/>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6970882" y="4909965"/>
            <a:ext cx="1723446" cy="647291"/>
          </a:xfrm>
          <a:prstGeom prst="roundRect">
            <a:avLst/>
          </a:prstGeom>
          <a:gradFill>
            <a:gsLst>
              <a:gs pos="100000">
                <a:srgbClr val="C00000"/>
              </a:gs>
              <a:gs pos="0">
                <a:srgbClr val="FF0000"/>
              </a:gs>
            </a:gsLst>
            <a:lin ang="5400000" scaled="1"/>
          </a:gradFill>
          <a:ln>
            <a:noFill/>
          </a:ln>
          <a:effectLst>
            <a:outerShdw blurRad="25400" dir="1788000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675" algn="ctr" defTabSz="342900">
              <a:spcBef>
                <a:spcPct val="20000"/>
              </a:spcBef>
              <a:spcAft>
                <a:spcPts val="450"/>
              </a:spcAft>
              <a:buClr>
                <a:schemeClr val="tx2"/>
              </a:buClr>
              <a:buSzPct val="70000"/>
            </a:pPr>
            <a:r>
              <a:rPr lang="en-GB" sz="1800" kern="1200" dirty="0" smtClean="0">
                <a:ln>
                  <a:solidFill>
                    <a:schemeClr val="bg1">
                      <a:lumMod val="75000"/>
                      <a:lumOff val="25000"/>
                      <a:alpha val="10000"/>
                    </a:schemeClr>
                  </a:solidFill>
                </a:ln>
                <a:effectLst>
                  <a:outerShdw blurRad="50800" dist="38100" dir="2700000" algn="tl" rotWithShape="0">
                    <a:prstClr val="black">
                      <a:alpha val="40000"/>
                    </a:prstClr>
                  </a:outerShdw>
                </a:effectLst>
              </a:rPr>
              <a:t>Web Browser</a:t>
            </a:r>
            <a:endParaRPr lang="en-GB" sz="1800" kern="1200" dirty="0">
              <a:ln>
                <a:solidFill>
                  <a:schemeClr val="bg1">
                    <a:lumMod val="75000"/>
                    <a:lumOff val="25000"/>
                    <a:alpha val="10000"/>
                  </a:schemeClr>
                </a:solidFill>
              </a:ln>
              <a:effectLst>
                <a:outerShdw blurRad="50800" dist="38100" dir="2700000" algn="tl" rotWithShape="0">
                  <a:prstClr val="black">
                    <a:alpha val="40000"/>
                  </a:prstClr>
                </a:outerShdw>
              </a:effectLst>
            </a:endParaRPr>
          </a:p>
        </p:txBody>
      </p:sp>
      <p:sp>
        <p:nvSpPr>
          <p:cNvPr id="27" name="Rounded Rectangle 26"/>
          <p:cNvSpPr/>
          <p:nvPr/>
        </p:nvSpPr>
        <p:spPr>
          <a:xfrm>
            <a:off x="6970882" y="3832541"/>
            <a:ext cx="1723446" cy="647291"/>
          </a:xfrm>
          <a:prstGeom prst="roundRect">
            <a:avLst/>
          </a:prstGeom>
          <a:gradFill>
            <a:gsLst>
              <a:gs pos="100000">
                <a:srgbClr val="C00000"/>
              </a:gs>
              <a:gs pos="0">
                <a:srgbClr val="FF0000"/>
              </a:gs>
            </a:gsLst>
            <a:lin ang="5400000" scaled="1"/>
          </a:gradFill>
          <a:ln>
            <a:noFill/>
          </a:ln>
          <a:effectLst>
            <a:outerShdw blurRad="25400" dir="1788000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675" algn="ctr" defTabSz="342900">
              <a:spcBef>
                <a:spcPct val="20000"/>
              </a:spcBef>
              <a:spcAft>
                <a:spcPts val="450"/>
              </a:spcAft>
              <a:buClr>
                <a:schemeClr val="tx2"/>
              </a:buClr>
              <a:buSzPct val="70000"/>
            </a:pPr>
            <a:r>
              <a:rPr lang="en-GB" sz="1800" kern="1200" dirty="0" smtClean="0">
                <a:ln>
                  <a:solidFill>
                    <a:schemeClr val="bg1">
                      <a:lumMod val="75000"/>
                      <a:lumOff val="25000"/>
                      <a:alpha val="10000"/>
                    </a:schemeClr>
                  </a:solidFill>
                </a:ln>
                <a:effectLst>
                  <a:outerShdw blurRad="50800" dist="38100" dir="2700000" algn="tl" rotWithShape="0">
                    <a:prstClr val="black">
                      <a:alpha val="40000"/>
                    </a:prstClr>
                  </a:outerShdw>
                </a:effectLst>
              </a:rPr>
              <a:t>Video Player</a:t>
            </a:r>
            <a:endParaRPr lang="en-GB" sz="1800" kern="1200" dirty="0">
              <a:ln>
                <a:solidFill>
                  <a:schemeClr val="bg1">
                    <a:lumMod val="75000"/>
                    <a:lumOff val="25000"/>
                    <a:alpha val="10000"/>
                  </a:schemeClr>
                </a:solidFill>
              </a:ln>
              <a:effectLst>
                <a:outerShdw blurRad="50800" dist="38100" dir="2700000" algn="tl" rotWithShape="0">
                  <a:prstClr val="black">
                    <a:alpha val="40000"/>
                  </a:prstClr>
                </a:outerShdw>
              </a:effectLst>
            </a:endParaRPr>
          </a:p>
        </p:txBody>
      </p:sp>
      <p:sp>
        <p:nvSpPr>
          <p:cNvPr id="28" name="Rounded Rectangle 27"/>
          <p:cNvSpPr/>
          <p:nvPr/>
        </p:nvSpPr>
        <p:spPr>
          <a:xfrm>
            <a:off x="6970882" y="2755117"/>
            <a:ext cx="1723446" cy="647291"/>
          </a:xfrm>
          <a:prstGeom prst="roundRect">
            <a:avLst/>
          </a:prstGeom>
          <a:gradFill>
            <a:gsLst>
              <a:gs pos="100000">
                <a:srgbClr val="C00000"/>
              </a:gs>
              <a:gs pos="0">
                <a:srgbClr val="FF0000"/>
              </a:gs>
            </a:gsLst>
            <a:lin ang="5400000" scaled="1"/>
          </a:gradFill>
          <a:ln>
            <a:noFill/>
          </a:ln>
          <a:effectLst>
            <a:outerShdw blurRad="25400" dir="1788000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675" algn="ctr" defTabSz="342900">
              <a:spcBef>
                <a:spcPct val="20000"/>
              </a:spcBef>
              <a:spcAft>
                <a:spcPts val="450"/>
              </a:spcAft>
              <a:buClr>
                <a:schemeClr val="tx2"/>
              </a:buClr>
              <a:buSzPct val="70000"/>
            </a:pPr>
            <a:r>
              <a:rPr lang="en-GB" sz="1800" kern="1200" dirty="0" smtClean="0">
                <a:ln>
                  <a:solidFill>
                    <a:schemeClr val="bg1">
                      <a:lumMod val="75000"/>
                      <a:lumOff val="25000"/>
                      <a:alpha val="10000"/>
                    </a:schemeClr>
                  </a:solidFill>
                </a:ln>
                <a:effectLst>
                  <a:outerShdw blurRad="50800" dist="38100" dir="2700000" algn="tl" rotWithShape="0">
                    <a:prstClr val="black">
                      <a:alpha val="40000"/>
                    </a:prstClr>
                  </a:outerShdw>
                </a:effectLst>
              </a:rPr>
              <a:t>Email Client</a:t>
            </a:r>
            <a:endParaRPr lang="en-GB" sz="1800" kern="1200" dirty="0">
              <a:ln>
                <a:solidFill>
                  <a:schemeClr val="bg1">
                    <a:lumMod val="75000"/>
                    <a:lumOff val="25000"/>
                    <a:alpha val="10000"/>
                  </a:schemeClr>
                </a:solidFill>
              </a:ln>
              <a:effectLst>
                <a:outerShdw blurRad="50800" dist="38100" dir="2700000" algn="tl" rotWithShape="0">
                  <a:prstClr val="black">
                    <a:alpha val="40000"/>
                  </a:prstClr>
                </a:outerShdw>
              </a:effectLst>
            </a:endParaRPr>
          </a:p>
        </p:txBody>
      </p:sp>
      <p:cxnSp>
        <p:nvCxnSpPr>
          <p:cNvPr id="29" name="Straight Arrow Connector 28"/>
          <p:cNvCxnSpPr/>
          <p:nvPr/>
        </p:nvCxnSpPr>
        <p:spPr>
          <a:xfrm>
            <a:off x="5486350" y="5233611"/>
            <a:ext cx="1484532" cy="0"/>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5486351" y="4156187"/>
            <a:ext cx="1489219" cy="0"/>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5486351" y="3078763"/>
            <a:ext cx="1489219" cy="0"/>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sp>
        <p:nvSpPr>
          <p:cNvPr id="32" name="Shape 108"/>
          <p:cNvSpPr txBox="1">
            <a:spLocks/>
          </p:cNvSpPr>
          <p:nvPr/>
        </p:nvSpPr>
        <p:spPr>
          <a:xfrm>
            <a:off x="635964" y="1417837"/>
            <a:ext cx="8229600" cy="1143200"/>
          </a:xfrm>
          <a:prstGeom prst="rect">
            <a:avLst/>
          </a:prstGeom>
          <a:effectLst>
            <a:outerShdw blurRad="25400" dir="17880000">
              <a:srgbClr val="000000">
                <a:alpha val="46000"/>
              </a:srgbClr>
            </a:outerShdw>
          </a:effectLst>
        </p:spPr>
        <p:txBody>
          <a:bodyPr vert="horz" lIns="91425" tIns="91425" rIns="91425" bIns="91425" rtlCol="0" anchor="b" anchorCtr="0">
            <a:noAutofit/>
          </a:bodyPr>
          <a:lstStyle>
            <a:lvl1pPr algn="ctr" defTabSz="342900" rtl="0" eaLnBrk="1" latinLnBrk="0" hangingPunct="1">
              <a:spcBef>
                <a:spcPct val="0"/>
              </a:spcBef>
              <a:buNone/>
              <a:defRPr sz="3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rtl="0" eaLnBrk="1" hangingPunct="1">
              <a:defRPr>
                <a:solidFill>
                  <a:schemeClr val="tx2"/>
                </a:solidFill>
              </a:defRPr>
            </a:lvl2pPr>
            <a:lvl3pPr rtl="0" eaLnBrk="1" hangingPunct="1">
              <a:defRPr>
                <a:solidFill>
                  <a:schemeClr val="tx2"/>
                </a:solidFill>
              </a:defRPr>
            </a:lvl3pPr>
            <a:lvl4pPr rtl="0" eaLnBrk="1" hangingPunct="1">
              <a:defRPr>
                <a:solidFill>
                  <a:schemeClr val="tx2"/>
                </a:solidFill>
              </a:defRPr>
            </a:lvl4pPr>
            <a:lvl5pPr rtl="0" eaLnBrk="1" hangingPunct="1">
              <a:defRPr>
                <a:solidFill>
                  <a:schemeClr val="tx2"/>
                </a:solidFill>
              </a:defRPr>
            </a:lvl5pPr>
            <a:lvl6pPr rtl="0" eaLnBrk="1" hangingPunct="1">
              <a:defRPr>
                <a:solidFill>
                  <a:schemeClr val="tx2"/>
                </a:solidFill>
              </a:defRPr>
            </a:lvl6pPr>
            <a:lvl7pPr rtl="0" eaLnBrk="1" hangingPunct="1">
              <a:defRPr>
                <a:solidFill>
                  <a:schemeClr val="tx2"/>
                </a:solidFill>
              </a:defRPr>
            </a:lvl7pPr>
            <a:lvl8pPr rtl="0" eaLnBrk="1" hangingPunct="1">
              <a:defRPr>
                <a:solidFill>
                  <a:schemeClr val="tx2"/>
                </a:solidFill>
              </a:defRPr>
            </a:lvl8pPr>
            <a:lvl9pPr rtl="0" eaLnBrk="1" hangingPunct="1">
              <a:defRPr>
                <a:solidFill>
                  <a:schemeClr val="tx2"/>
                </a:solidFill>
              </a:defRPr>
            </a:lvl9pPr>
          </a:lstStyle>
          <a:p>
            <a:pPr algn="l"/>
            <a:r>
              <a:rPr lang="en-GB" sz="2400" dirty="0" smtClean="0">
                <a:effectLst>
                  <a:outerShdw blurRad="50800" dist="38100" dir="2700000" algn="tl" rotWithShape="0">
                    <a:prstClr val="black">
                      <a:alpha val="40000"/>
                    </a:prstClr>
                  </a:outerShdw>
                </a:effectLst>
              </a:rPr>
              <a:t>  </a:t>
            </a:r>
            <a:r>
              <a:rPr lang="en-GB" sz="2400" dirty="0" smtClean="0">
                <a:effectLst/>
              </a:rPr>
              <a:t>Provider			</a:t>
            </a:r>
            <a:r>
              <a:rPr lang="en-GB" sz="2400" dirty="0">
                <a:effectLst/>
              </a:rPr>
              <a:t> </a:t>
            </a:r>
            <a:r>
              <a:rPr lang="en-GB" sz="2400" dirty="0" smtClean="0">
                <a:effectLst/>
              </a:rPr>
              <a:t>		 Central Authority		</a:t>
            </a:r>
            <a:r>
              <a:rPr lang="en-GB" sz="2400" dirty="0">
                <a:effectLst/>
              </a:rPr>
              <a:t> </a:t>
            </a:r>
            <a:r>
              <a:rPr lang="en-GB" sz="2400" dirty="0" smtClean="0">
                <a:effectLst/>
              </a:rPr>
              <a:t>         Consumer</a:t>
            </a:r>
            <a:endParaRPr lang="en-GB" sz="2400" dirty="0">
              <a:effectLst/>
            </a:endParaRPr>
          </a:p>
        </p:txBody>
      </p:sp>
    </p:spTree>
    <p:extLst>
      <p:ext uri="{BB962C8B-B14F-4D97-AF65-F5344CB8AC3E}">
        <p14:creationId xmlns:p14="http://schemas.microsoft.com/office/powerpoint/2010/main" val="276378314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457200" y="125225"/>
            <a:ext cx="8229600" cy="1143200"/>
          </a:xfrm>
          <a:prstGeom prst="rect">
            <a:avLst/>
          </a:prstGeom>
        </p:spPr>
        <p:txBody>
          <a:bodyPr lIns="91425" tIns="91425" rIns="91425" bIns="91425" anchor="ctr" anchorCtr="0">
            <a:noAutofit/>
          </a:bodyPr>
          <a:lstStyle/>
          <a:p>
            <a:pPr>
              <a:buNone/>
            </a:pPr>
            <a:r>
              <a:rPr lang="en-GB" sz="4800" dirty="0"/>
              <a:t>Networked</a:t>
            </a:r>
          </a:p>
        </p:txBody>
      </p:sp>
      <p:grpSp>
        <p:nvGrpSpPr>
          <p:cNvPr id="2" name="Group 1"/>
          <p:cNvGrpSpPr/>
          <p:nvPr/>
        </p:nvGrpSpPr>
        <p:grpSpPr>
          <a:xfrm>
            <a:off x="457200" y="1610403"/>
            <a:ext cx="3525982" cy="1252872"/>
            <a:chOff x="284018" y="1274618"/>
            <a:chExt cx="8659091" cy="3054927"/>
          </a:xfrm>
        </p:grpSpPr>
        <p:sp>
          <p:nvSpPr>
            <p:cNvPr id="5" name="Rounded Rectangle 4"/>
            <p:cNvSpPr/>
            <p:nvPr/>
          </p:nvSpPr>
          <p:spPr>
            <a:xfrm>
              <a:off x="542924" y="3389515"/>
              <a:ext cx="1723446" cy="485468"/>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smtClean="0"/>
                <a:t>HDD Provider</a:t>
              </a:r>
              <a:endParaRPr lang="en-GB" sz="500" dirty="0"/>
            </a:p>
          </p:txBody>
        </p:sp>
        <p:sp>
          <p:nvSpPr>
            <p:cNvPr id="6" name="Rounded Rectangle 5"/>
            <p:cNvSpPr/>
            <p:nvPr/>
          </p:nvSpPr>
          <p:spPr>
            <a:xfrm>
              <a:off x="3755376" y="1627817"/>
              <a:ext cx="1723446" cy="2432123"/>
            </a:xfrm>
            <a:prstGeom prst="roundRect">
              <a:avLst/>
            </a:prstGeom>
            <a:gradFill>
              <a:gsLst>
                <a:gs pos="100000">
                  <a:srgbClr val="00B050"/>
                </a:gs>
                <a:gs pos="0">
                  <a:srgbClr val="92D05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smtClean="0"/>
                <a:t>EACOF</a:t>
              </a:r>
              <a:endParaRPr lang="en-GB" sz="1000" dirty="0"/>
            </a:p>
          </p:txBody>
        </p:sp>
        <p:cxnSp>
          <p:nvCxnSpPr>
            <p:cNvPr id="7" name="Straight Arrow Connector 6"/>
            <p:cNvCxnSpPr/>
            <p:nvPr/>
          </p:nvCxnSpPr>
          <p:spPr>
            <a:xfrm>
              <a:off x="2266156" y="3632249"/>
              <a:ext cx="1484532"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542924" y="2581447"/>
              <a:ext cx="1723446" cy="485468"/>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smtClean="0"/>
                <a:t>Battery Provider</a:t>
              </a:r>
              <a:endParaRPr lang="en-GB" sz="500" dirty="0"/>
            </a:p>
          </p:txBody>
        </p:sp>
        <p:sp>
          <p:nvSpPr>
            <p:cNvPr id="9" name="Rounded Rectangle 8"/>
            <p:cNvSpPr/>
            <p:nvPr/>
          </p:nvSpPr>
          <p:spPr>
            <a:xfrm>
              <a:off x="542924" y="1773379"/>
              <a:ext cx="1723446" cy="485468"/>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smtClean="0"/>
                <a:t>CPU Provider</a:t>
              </a:r>
              <a:endParaRPr lang="en-GB" sz="500" dirty="0"/>
            </a:p>
          </p:txBody>
        </p:sp>
        <p:cxnSp>
          <p:nvCxnSpPr>
            <p:cNvPr id="10" name="Straight Arrow Connector 9"/>
            <p:cNvCxnSpPr/>
            <p:nvPr/>
          </p:nvCxnSpPr>
          <p:spPr>
            <a:xfrm>
              <a:off x="2266156" y="2824181"/>
              <a:ext cx="1489219"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266156" y="2016113"/>
              <a:ext cx="1489219"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6963354" y="3389515"/>
              <a:ext cx="1723446" cy="485468"/>
            </a:xfrm>
            <a:prstGeom prst="roundRect">
              <a:avLst/>
            </a:prstGeom>
            <a:gradFill>
              <a:gsLst>
                <a:gs pos="100000">
                  <a:srgbClr val="C00000"/>
                </a:gs>
                <a:gs pos="0">
                  <a:srgbClr val="FF0000"/>
                </a:gs>
              </a:gsLst>
              <a:lin ang="5400000" scaled="1"/>
            </a:gradFill>
            <a:ln>
              <a:noFill/>
            </a:ln>
            <a:effectLst>
              <a:outerShdw blurRad="25400" dir="1788000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675" algn="ctr" defTabSz="342900">
                <a:spcBef>
                  <a:spcPct val="20000"/>
                </a:spcBef>
                <a:spcAft>
                  <a:spcPts val="450"/>
                </a:spcAft>
                <a:buClr>
                  <a:schemeClr val="tx2"/>
                </a:buClr>
                <a:buSzPct val="70000"/>
              </a:pPr>
              <a:r>
                <a:rPr lang="en-GB" sz="600" kern="1200" dirty="0" smtClean="0">
                  <a:ln>
                    <a:solidFill>
                      <a:schemeClr val="bg1">
                        <a:lumMod val="75000"/>
                        <a:lumOff val="25000"/>
                        <a:alpha val="10000"/>
                      </a:schemeClr>
                    </a:solidFill>
                  </a:ln>
                  <a:effectLst>
                    <a:outerShdw blurRad="9525" dist="25400" dir="14640000" algn="tl" rotWithShape="0">
                      <a:schemeClr val="bg1">
                        <a:alpha val="30000"/>
                      </a:schemeClr>
                    </a:outerShdw>
                  </a:effectLst>
                </a:rPr>
                <a:t>Web Browser</a:t>
              </a:r>
              <a:endParaRPr lang="en-GB" sz="600" kern="1200" dirty="0">
                <a:ln>
                  <a:solidFill>
                    <a:schemeClr val="bg1">
                      <a:lumMod val="75000"/>
                      <a:lumOff val="25000"/>
                      <a:alpha val="10000"/>
                    </a:schemeClr>
                  </a:solidFill>
                </a:ln>
                <a:effectLst>
                  <a:outerShdw blurRad="9525" dist="25400" dir="14640000" algn="tl" rotWithShape="0">
                    <a:schemeClr val="bg1">
                      <a:alpha val="30000"/>
                    </a:schemeClr>
                  </a:outerShdw>
                </a:effectLst>
              </a:endParaRPr>
            </a:p>
          </p:txBody>
        </p:sp>
        <p:sp>
          <p:nvSpPr>
            <p:cNvPr id="13" name="Rounded Rectangle 12"/>
            <p:cNvSpPr/>
            <p:nvPr/>
          </p:nvSpPr>
          <p:spPr>
            <a:xfrm>
              <a:off x="6963354" y="2581447"/>
              <a:ext cx="1723446" cy="485468"/>
            </a:xfrm>
            <a:prstGeom prst="roundRect">
              <a:avLst/>
            </a:prstGeom>
            <a:gradFill>
              <a:gsLst>
                <a:gs pos="100000">
                  <a:srgbClr val="C00000"/>
                </a:gs>
                <a:gs pos="0">
                  <a:srgbClr val="FF0000"/>
                </a:gs>
              </a:gsLst>
              <a:lin ang="5400000" scaled="1"/>
            </a:gradFill>
            <a:ln>
              <a:noFill/>
            </a:ln>
            <a:effectLst>
              <a:outerShdw blurRad="25400" dir="1788000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675" algn="ctr" defTabSz="342900">
                <a:spcBef>
                  <a:spcPct val="20000"/>
                </a:spcBef>
                <a:spcAft>
                  <a:spcPts val="450"/>
                </a:spcAft>
                <a:buClr>
                  <a:schemeClr val="tx2"/>
                </a:buClr>
                <a:buSzPct val="70000"/>
              </a:pPr>
              <a:r>
                <a:rPr lang="en-GB" sz="600" kern="1200" dirty="0" smtClean="0">
                  <a:ln>
                    <a:solidFill>
                      <a:schemeClr val="bg1">
                        <a:lumMod val="75000"/>
                        <a:lumOff val="25000"/>
                        <a:alpha val="10000"/>
                      </a:schemeClr>
                    </a:solidFill>
                  </a:ln>
                  <a:effectLst>
                    <a:outerShdw blurRad="9525" dist="25400" dir="14640000" algn="tl" rotWithShape="0">
                      <a:schemeClr val="bg1">
                        <a:alpha val="30000"/>
                      </a:schemeClr>
                    </a:outerShdw>
                  </a:effectLst>
                </a:rPr>
                <a:t>Video Player</a:t>
              </a:r>
              <a:endParaRPr lang="en-GB" sz="600" kern="1200" dirty="0">
                <a:ln>
                  <a:solidFill>
                    <a:schemeClr val="bg1">
                      <a:lumMod val="75000"/>
                      <a:lumOff val="25000"/>
                      <a:alpha val="10000"/>
                    </a:schemeClr>
                  </a:solidFill>
                </a:ln>
                <a:effectLst>
                  <a:outerShdw blurRad="9525" dist="25400" dir="14640000" algn="tl" rotWithShape="0">
                    <a:schemeClr val="bg1">
                      <a:alpha val="30000"/>
                    </a:schemeClr>
                  </a:outerShdw>
                </a:effectLst>
              </a:endParaRPr>
            </a:p>
          </p:txBody>
        </p:sp>
        <p:sp>
          <p:nvSpPr>
            <p:cNvPr id="14" name="Rounded Rectangle 13"/>
            <p:cNvSpPr/>
            <p:nvPr/>
          </p:nvSpPr>
          <p:spPr>
            <a:xfrm>
              <a:off x="6963354" y="1773379"/>
              <a:ext cx="1723446" cy="485468"/>
            </a:xfrm>
            <a:prstGeom prst="roundRect">
              <a:avLst/>
            </a:prstGeom>
            <a:gradFill>
              <a:gsLst>
                <a:gs pos="100000">
                  <a:srgbClr val="C00000"/>
                </a:gs>
                <a:gs pos="0">
                  <a:srgbClr val="FF0000"/>
                </a:gs>
              </a:gsLst>
              <a:lin ang="5400000" scaled="1"/>
            </a:gradFill>
            <a:ln>
              <a:noFill/>
            </a:ln>
            <a:effectLst>
              <a:outerShdw blurRad="25400" dir="1788000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675" algn="ctr" defTabSz="342900">
                <a:spcBef>
                  <a:spcPct val="20000"/>
                </a:spcBef>
                <a:spcAft>
                  <a:spcPts val="450"/>
                </a:spcAft>
                <a:buClr>
                  <a:schemeClr val="tx2"/>
                </a:buClr>
                <a:buSzPct val="70000"/>
              </a:pPr>
              <a:r>
                <a:rPr lang="en-GB" sz="600" kern="1200" dirty="0" smtClean="0">
                  <a:ln>
                    <a:solidFill>
                      <a:schemeClr val="bg1">
                        <a:lumMod val="75000"/>
                        <a:lumOff val="25000"/>
                        <a:alpha val="10000"/>
                      </a:schemeClr>
                    </a:solidFill>
                  </a:ln>
                  <a:effectLst>
                    <a:outerShdw blurRad="9525" dist="25400" dir="14640000" algn="tl" rotWithShape="0">
                      <a:schemeClr val="bg1">
                        <a:alpha val="30000"/>
                      </a:schemeClr>
                    </a:outerShdw>
                  </a:effectLst>
                </a:rPr>
                <a:t>Email Client</a:t>
              </a:r>
              <a:endParaRPr lang="en-GB" sz="600" kern="1200" dirty="0">
                <a:ln>
                  <a:solidFill>
                    <a:schemeClr val="bg1">
                      <a:lumMod val="75000"/>
                      <a:lumOff val="25000"/>
                      <a:alpha val="10000"/>
                    </a:schemeClr>
                  </a:solidFill>
                </a:ln>
                <a:effectLst>
                  <a:outerShdw blurRad="9525" dist="25400" dir="14640000" algn="tl" rotWithShape="0">
                    <a:schemeClr val="bg1">
                      <a:alpha val="30000"/>
                    </a:schemeClr>
                  </a:outerShdw>
                </a:effectLst>
              </a:endParaRPr>
            </a:p>
          </p:txBody>
        </p:sp>
        <p:cxnSp>
          <p:nvCxnSpPr>
            <p:cNvPr id="15" name="Straight Arrow Connector 14"/>
            <p:cNvCxnSpPr/>
            <p:nvPr/>
          </p:nvCxnSpPr>
          <p:spPr>
            <a:xfrm>
              <a:off x="5478822" y="3632249"/>
              <a:ext cx="1484532"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5478822" y="2824181"/>
              <a:ext cx="1489219"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5478822" y="2016113"/>
              <a:ext cx="1489219"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284018" y="1274618"/>
              <a:ext cx="8659091" cy="3054927"/>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0" name="Group 19"/>
          <p:cNvGrpSpPr/>
          <p:nvPr/>
        </p:nvGrpSpPr>
        <p:grpSpPr>
          <a:xfrm>
            <a:off x="4959928" y="1628876"/>
            <a:ext cx="3525982" cy="1252872"/>
            <a:chOff x="284018" y="1274618"/>
            <a:chExt cx="8659091" cy="3054927"/>
          </a:xfrm>
        </p:grpSpPr>
        <p:sp>
          <p:nvSpPr>
            <p:cNvPr id="21" name="Rounded Rectangle 20"/>
            <p:cNvSpPr/>
            <p:nvPr/>
          </p:nvSpPr>
          <p:spPr>
            <a:xfrm>
              <a:off x="542924" y="3389515"/>
              <a:ext cx="1723446" cy="485468"/>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smtClean="0"/>
                <a:t>HDD Provider</a:t>
              </a:r>
              <a:endParaRPr lang="en-GB" sz="500" dirty="0"/>
            </a:p>
          </p:txBody>
        </p:sp>
        <p:sp>
          <p:nvSpPr>
            <p:cNvPr id="22" name="Rounded Rectangle 21"/>
            <p:cNvSpPr/>
            <p:nvPr/>
          </p:nvSpPr>
          <p:spPr>
            <a:xfrm>
              <a:off x="3755376" y="1627817"/>
              <a:ext cx="1723446" cy="2432123"/>
            </a:xfrm>
            <a:prstGeom prst="roundRect">
              <a:avLst/>
            </a:prstGeom>
            <a:gradFill>
              <a:gsLst>
                <a:gs pos="100000">
                  <a:srgbClr val="00B050"/>
                </a:gs>
                <a:gs pos="0">
                  <a:srgbClr val="92D05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smtClean="0"/>
                <a:t>EACOF</a:t>
              </a:r>
              <a:endParaRPr lang="en-GB" sz="1000" dirty="0"/>
            </a:p>
          </p:txBody>
        </p:sp>
        <p:cxnSp>
          <p:nvCxnSpPr>
            <p:cNvPr id="23" name="Straight Arrow Connector 22"/>
            <p:cNvCxnSpPr/>
            <p:nvPr/>
          </p:nvCxnSpPr>
          <p:spPr>
            <a:xfrm>
              <a:off x="2266156" y="3632249"/>
              <a:ext cx="1484532"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542924" y="2581447"/>
              <a:ext cx="1723446" cy="485468"/>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smtClean="0"/>
                <a:t>Battery Provider</a:t>
              </a:r>
              <a:endParaRPr lang="en-GB" sz="500" dirty="0"/>
            </a:p>
          </p:txBody>
        </p:sp>
        <p:sp>
          <p:nvSpPr>
            <p:cNvPr id="25" name="Rounded Rectangle 24"/>
            <p:cNvSpPr/>
            <p:nvPr/>
          </p:nvSpPr>
          <p:spPr>
            <a:xfrm>
              <a:off x="542924" y="1773379"/>
              <a:ext cx="1723446" cy="485468"/>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smtClean="0"/>
                <a:t>CPU Provider</a:t>
              </a:r>
              <a:endParaRPr lang="en-GB" sz="500" dirty="0"/>
            </a:p>
          </p:txBody>
        </p:sp>
        <p:cxnSp>
          <p:nvCxnSpPr>
            <p:cNvPr id="26" name="Straight Arrow Connector 25"/>
            <p:cNvCxnSpPr/>
            <p:nvPr/>
          </p:nvCxnSpPr>
          <p:spPr>
            <a:xfrm>
              <a:off x="2266156" y="2824181"/>
              <a:ext cx="1489219"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2266156" y="2016113"/>
              <a:ext cx="1489219"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6963354" y="3389515"/>
              <a:ext cx="1723446" cy="485468"/>
            </a:xfrm>
            <a:prstGeom prst="roundRect">
              <a:avLst/>
            </a:prstGeom>
            <a:gradFill>
              <a:gsLst>
                <a:gs pos="100000">
                  <a:srgbClr val="C00000"/>
                </a:gs>
                <a:gs pos="0">
                  <a:srgbClr val="FF0000"/>
                </a:gs>
              </a:gsLst>
              <a:lin ang="5400000" scaled="1"/>
            </a:gradFill>
            <a:ln>
              <a:noFill/>
            </a:ln>
            <a:effectLst>
              <a:outerShdw blurRad="25400" dir="1788000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675" algn="ctr" defTabSz="342900">
                <a:spcBef>
                  <a:spcPct val="20000"/>
                </a:spcBef>
                <a:spcAft>
                  <a:spcPts val="450"/>
                </a:spcAft>
                <a:buClr>
                  <a:schemeClr val="tx2"/>
                </a:buClr>
                <a:buSzPct val="70000"/>
              </a:pPr>
              <a:r>
                <a:rPr lang="en-GB" sz="600" kern="1200" dirty="0" smtClean="0">
                  <a:ln>
                    <a:solidFill>
                      <a:schemeClr val="bg1">
                        <a:lumMod val="75000"/>
                        <a:lumOff val="25000"/>
                        <a:alpha val="10000"/>
                      </a:schemeClr>
                    </a:solidFill>
                  </a:ln>
                  <a:effectLst>
                    <a:outerShdw blurRad="9525" dist="25400" dir="14640000" algn="tl" rotWithShape="0">
                      <a:schemeClr val="bg1">
                        <a:alpha val="30000"/>
                      </a:schemeClr>
                    </a:outerShdw>
                  </a:effectLst>
                </a:rPr>
                <a:t>Web Browser</a:t>
              </a:r>
              <a:endParaRPr lang="en-GB" sz="600" kern="1200" dirty="0">
                <a:ln>
                  <a:solidFill>
                    <a:schemeClr val="bg1">
                      <a:lumMod val="75000"/>
                      <a:lumOff val="25000"/>
                      <a:alpha val="10000"/>
                    </a:schemeClr>
                  </a:solidFill>
                </a:ln>
                <a:effectLst>
                  <a:outerShdw blurRad="9525" dist="25400" dir="14640000" algn="tl" rotWithShape="0">
                    <a:schemeClr val="bg1">
                      <a:alpha val="30000"/>
                    </a:schemeClr>
                  </a:outerShdw>
                </a:effectLst>
              </a:endParaRPr>
            </a:p>
          </p:txBody>
        </p:sp>
        <p:sp>
          <p:nvSpPr>
            <p:cNvPr id="29" name="Rounded Rectangle 28"/>
            <p:cNvSpPr/>
            <p:nvPr/>
          </p:nvSpPr>
          <p:spPr>
            <a:xfrm>
              <a:off x="6963354" y="2581447"/>
              <a:ext cx="1723446" cy="485468"/>
            </a:xfrm>
            <a:prstGeom prst="roundRect">
              <a:avLst/>
            </a:prstGeom>
            <a:gradFill>
              <a:gsLst>
                <a:gs pos="100000">
                  <a:srgbClr val="C00000"/>
                </a:gs>
                <a:gs pos="0">
                  <a:srgbClr val="FF0000"/>
                </a:gs>
              </a:gsLst>
              <a:lin ang="5400000" scaled="1"/>
            </a:gradFill>
            <a:ln>
              <a:noFill/>
            </a:ln>
            <a:effectLst>
              <a:outerShdw blurRad="25400" dir="1788000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675" algn="ctr" defTabSz="342900">
                <a:spcBef>
                  <a:spcPct val="20000"/>
                </a:spcBef>
                <a:spcAft>
                  <a:spcPts val="450"/>
                </a:spcAft>
                <a:buClr>
                  <a:schemeClr val="tx2"/>
                </a:buClr>
                <a:buSzPct val="70000"/>
              </a:pPr>
              <a:r>
                <a:rPr lang="en-GB" sz="600" kern="1200" dirty="0" smtClean="0">
                  <a:ln>
                    <a:solidFill>
                      <a:schemeClr val="bg1">
                        <a:lumMod val="75000"/>
                        <a:lumOff val="25000"/>
                        <a:alpha val="10000"/>
                      </a:schemeClr>
                    </a:solidFill>
                  </a:ln>
                  <a:effectLst>
                    <a:outerShdw blurRad="9525" dist="25400" dir="14640000" algn="tl" rotWithShape="0">
                      <a:schemeClr val="bg1">
                        <a:alpha val="30000"/>
                      </a:schemeClr>
                    </a:outerShdw>
                  </a:effectLst>
                </a:rPr>
                <a:t>Video Player</a:t>
              </a:r>
              <a:endParaRPr lang="en-GB" sz="600" kern="1200" dirty="0">
                <a:ln>
                  <a:solidFill>
                    <a:schemeClr val="bg1">
                      <a:lumMod val="75000"/>
                      <a:lumOff val="25000"/>
                      <a:alpha val="10000"/>
                    </a:schemeClr>
                  </a:solidFill>
                </a:ln>
                <a:effectLst>
                  <a:outerShdw blurRad="9525" dist="25400" dir="14640000" algn="tl" rotWithShape="0">
                    <a:schemeClr val="bg1">
                      <a:alpha val="30000"/>
                    </a:schemeClr>
                  </a:outerShdw>
                </a:effectLst>
              </a:endParaRPr>
            </a:p>
          </p:txBody>
        </p:sp>
        <p:sp>
          <p:nvSpPr>
            <p:cNvPr id="30" name="Rounded Rectangle 29"/>
            <p:cNvSpPr/>
            <p:nvPr/>
          </p:nvSpPr>
          <p:spPr>
            <a:xfrm>
              <a:off x="6963354" y="1773379"/>
              <a:ext cx="1723446" cy="485468"/>
            </a:xfrm>
            <a:prstGeom prst="roundRect">
              <a:avLst/>
            </a:prstGeom>
            <a:gradFill>
              <a:gsLst>
                <a:gs pos="100000">
                  <a:srgbClr val="C00000"/>
                </a:gs>
                <a:gs pos="0">
                  <a:srgbClr val="FF0000"/>
                </a:gs>
              </a:gsLst>
              <a:lin ang="5400000" scaled="1"/>
            </a:gradFill>
            <a:ln>
              <a:noFill/>
            </a:ln>
            <a:effectLst>
              <a:outerShdw blurRad="25400" dir="1788000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675" algn="ctr" defTabSz="342900">
                <a:spcBef>
                  <a:spcPct val="20000"/>
                </a:spcBef>
                <a:spcAft>
                  <a:spcPts val="450"/>
                </a:spcAft>
                <a:buClr>
                  <a:schemeClr val="tx2"/>
                </a:buClr>
                <a:buSzPct val="70000"/>
              </a:pPr>
              <a:r>
                <a:rPr lang="en-GB" sz="600" kern="1200" dirty="0" smtClean="0">
                  <a:ln>
                    <a:solidFill>
                      <a:schemeClr val="bg1">
                        <a:lumMod val="75000"/>
                        <a:lumOff val="25000"/>
                        <a:alpha val="10000"/>
                      </a:schemeClr>
                    </a:solidFill>
                  </a:ln>
                  <a:effectLst>
                    <a:outerShdw blurRad="9525" dist="25400" dir="14640000" algn="tl" rotWithShape="0">
                      <a:schemeClr val="bg1">
                        <a:alpha val="30000"/>
                      </a:schemeClr>
                    </a:outerShdw>
                  </a:effectLst>
                </a:rPr>
                <a:t>Email Client</a:t>
              </a:r>
              <a:endParaRPr lang="en-GB" sz="600" kern="1200" dirty="0">
                <a:ln>
                  <a:solidFill>
                    <a:schemeClr val="bg1">
                      <a:lumMod val="75000"/>
                      <a:lumOff val="25000"/>
                      <a:alpha val="10000"/>
                    </a:schemeClr>
                  </a:solidFill>
                </a:ln>
                <a:effectLst>
                  <a:outerShdw blurRad="9525" dist="25400" dir="14640000" algn="tl" rotWithShape="0">
                    <a:schemeClr val="bg1">
                      <a:alpha val="30000"/>
                    </a:schemeClr>
                  </a:outerShdw>
                </a:effectLst>
              </a:endParaRPr>
            </a:p>
          </p:txBody>
        </p:sp>
        <p:cxnSp>
          <p:nvCxnSpPr>
            <p:cNvPr id="31" name="Straight Arrow Connector 30"/>
            <p:cNvCxnSpPr/>
            <p:nvPr/>
          </p:nvCxnSpPr>
          <p:spPr>
            <a:xfrm>
              <a:off x="5478822" y="3632249"/>
              <a:ext cx="1484532"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5478822" y="2824181"/>
              <a:ext cx="1489219"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5478822" y="2016113"/>
              <a:ext cx="1489219"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284018" y="1274618"/>
              <a:ext cx="8659091" cy="3054927"/>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5" name="Group 34"/>
          <p:cNvGrpSpPr/>
          <p:nvPr/>
        </p:nvGrpSpPr>
        <p:grpSpPr>
          <a:xfrm>
            <a:off x="457200" y="4990167"/>
            <a:ext cx="3525982" cy="1252872"/>
            <a:chOff x="284018" y="1274618"/>
            <a:chExt cx="8659091" cy="3054927"/>
          </a:xfrm>
        </p:grpSpPr>
        <p:sp>
          <p:nvSpPr>
            <p:cNvPr id="36" name="Rounded Rectangle 35"/>
            <p:cNvSpPr/>
            <p:nvPr/>
          </p:nvSpPr>
          <p:spPr>
            <a:xfrm>
              <a:off x="542924" y="3389515"/>
              <a:ext cx="1723446" cy="485468"/>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smtClean="0"/>
                <a:t>HDD Provider</a:t>
              </a:r>
              <a:endParaRPr lang="en-GB" sz="500" dirty="0"/>
            </a:p>
          </p:txBody>
        </p:sp>
        <p:sp>
          <p:nvSpPr>
            <p:cNvPr id="37" name="Rounded Rectangle 36"/>
            <p:cNvSpPr/>
            <p:nvPr/>
          </p:nvSpPr>
          <p:spPr>
            <a:xfrm>
              <a:off x="3755376" y="1627817"/>
              <a:ext cx="1723446" cy="2432123"/>
            </a:xfrm>
            <a:prstGeom prst="roundRect">
              <a:avLst/>
            </a:prstGeom>
            <a:gradFill>
              <a:gsLst>
                <a:gs pos="100000">
                  <a:srgbClr val="00B050"/>
                </a:gs>
                <a:gs pos="0">
                  <a:srgbClr val="92D05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smtClean="0"/>
                <a:t>EACOF</a:t>
              </a:r>
              <a:endParaRPr lang="en-GB" sz="1000" dirty="0"/>
            </a:p>
          </p:txBody>
        </p:sp>
        <p:cxnSp>
          <p:nvCxnSpPr>
            <p:cNvPr id="38" name="Straight Arrow Connector 37"/>
            <p:cNvCxnSpPr/>
            <p:nvPr/>
          </p:nvCxnSpPr>
          <p:spPr>
            <a:xfrm>
              <a:off x="2266156" y="3632249"/>
              <a:ext cx="1484532"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542924" y="2581447"/>
              <a:ext cx="1723446" cy="485468"/>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smtClean="0"/>
                <a:t>Battery Provider</a:t>
              </a:r>
              <a:endParaRPr lang="en-GB" sz="500" dirty="0"/>
            </a:p>
          </p:txBody>
        </p:sp>
        <p:sp>
          <p:nvSpPr>
            <p:cNvPr id="40" name="Rounded Rectangle 39"/>
            <p:cNvSpPr/>
            <p:nvPr/>
          </p:nvSpPr>
          <p:spPr>
            <a:xfrm>
              <a:off x="542924" y="1773379"/>
              <a:ext cx="1723446" cy="485468"/>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smtClean="0"/>
                <a:t>CPU Provider</a:t>
              </a:r>
              <a:endParaRPr lang="en-GB" sz="500" dirty="0"/>
            </a:p>
          </p:txBody>
        </p:sp>
        <p:cxnSp>
          <p:nvCxnSpPr>
            <p:cNvPr id="41" name="Straight Arrow Connector 40"/>
            <p:cNvCxnSpPr/>
            <p:nvPr/>
          </p:nvCxnSpPr>
          <p:spPr>
            <a:xfrm>
              <a:off x="2266156" y="2824181"/>
              <a:ext cx="1489219"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2266156" y="2016113"/>
              <a:ext cx="1489219"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sp>
          <p:nvSpPr>
            <p:cNvPr id="43" name="Rounded Rectangle 42"/>
            <p:cNvSpPr/>
            <p:nvPr/>
          </p:nvSpPr>
          <p:spPr>
            <a:xfrm>
              <a:off x="6963354" y="3389515"/>
              <a:ext cx="1723446" cy="485468"/>
            </a:xfrm>
            <a:prstGeom prst="roundRect">
              <a:avLst/>
            </a:prstGeom>
            <a:gradFill>
              <a:gsLst>
                <a:gs pos="100000">
                  <a:srgbClr val="C00000"/>
                </a:gs>
                <a:gs pos="0">
                  <a:srgbClr val="FF0000"/>
                </a:gs>
              </a:gsLst>
              <a:lin ang="5400000" scaled="1"/>
            </a:gradFill>
            <a:ln>
              <a:noFill/>
            </a:ln>
            <a:effectLst>
              <a:outerShdw blurRad="25400" dir="1788000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675" algn="ctr" defTabSz="342900">
                <a:spcBef>
                  <a:spcPct val="20000"/>
                </a:spcBef>
                <a:spcAft>
                  <a:spcPts val="450"/>
                </a:spcAft>
                <a:buClr>
                  <a:schemeClr val="tx2"/>
                </a:buClr>
                <a:buSzPct val="70000"/>
              </a:pPr>
              <a:r>
                <a:rPr lang="en-GB" sz="600" kern="1200" dirty="0" smtClean="0">
                  <a:ln>
                    <a:solidFill>
                      <a:schemeClr val="bg1">
                        <a:lumMod val="75000"/>
                        <a:lumOff val="25000"/>
                        <a:alpha val="10000"/>
                      </a:schemeClr>
                    </a:solidFill>
                  </a:ln>
                  <a:effectLst>
                    <a:outerShdw blurRad="9525" dist="25400" dir="14640000" algn="tl" rotWithShape="0">
                      <a:schemeClr val="bg1">
                        <a:alpha val="30000"/>
                      </a:schemeClr>
                    </a:outerShdw>
                  </a:effectLst>
                </a:rPr>
                <a:t>Web Browser</a:t>
              </a:r>
              <a:endParaRPr lang="en-GB" sz="600" kern="1200" dirty="0">
                <a:ln>
                  <a:solidFill>
                    <a:schemeClr val="bg1">
                      <a:lumMod val="75000"/>
                      <a:lumOff val="25000"/>
                      <a:alpha val="10000"/>
                    </a:schemeClr>
                  </a:solidFill>
                </a:ln>
                <a:effectLst>
                  <a:outerShdw blurRad="9525" dist="25400" dir="14640000" algn="tl" rotWithShape="0">
                    <a:schemeClr val="bg1">
                      <a:alpha val="30000"/>
                    </a:schemeClr>
                  </a:outerShdw>
                </a:effectLst>
              </a:endParaRPr>
            </a:p>
          </p:txBody>
        </p:sp>
        <p:sp>
          <p:nvSpPr>
            <p:cNvPr id="44" name="Rounded Rectangle 43"/>
            <p:cNvSpPr/>
            <p:nvPr/>
          </p:nvSpPr>
          <p:spPr>
            <a:xfrm>
              <a:off x="6963354" y="2581447"/>
              <a:ext cx="1723446" cy="485468"/>
            </a:xfrm>
            <a:prstGeom prst="roundRect">
              <a:avLst/>
            </a:prstGeom>
            <a:gradFill>
              <a:gsLst>
                <a:gs pos="100000">
                  <a:srgbClr val="C00000"/>
                </a:gs>
                <a:gs pos="0">
                  <a:srgbClr val="FF0000"/>
                </a:gs>
              </a:gsLst>
              <a:lin ang="5400000" scaled="1"/>
            </a:gradFill>
            <a:ln>
              <a:noFill/>
            </a:ln>
            <a:effectLst>
              <a:outerShdw blurRad="25400" dir="1788000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675" algn="ctr" defTabSz="342900">
                <a:spcBef>
                  <a:spcPct val="20000"/>
                </a:spcBef>
                <a:spcAft>
                  <a:spcPts val="450"/>
                </a:spcAft>
                <a:buClr>
                  <a:schemeClr val="tx2"/>
                </a:buClr>
                <a:buSzPct val="70000"/>
              </a:pPr>
              <a:r>
                <a:rPr lang="en-GB" sz="600" kern="1200" dirty="0" smtClean="0">
                  <a:ln>
                    <a:solidFill>
                      <a:schemeClr val="bg1">
                        <a:lumMod val="75000"/>
                        <a:lumOff val="25000"/>
                        <a:alpha val="10000"/>
                      </a:schemeClr>
                    </a:solidFill>
                  </a:ln>
                  <a:effectLst>
                    <a:outerShdw blurRad="9525" dist="25400" dir="14640000" algn="tl" rotWithShape="0">
                      <a:schemeClr val="bg1">
                        <a:alpha val="30000"/>
                      </a:schemeClr>
                    </a:outerShdw>
                  </a:effectLst>
                </a:rPr>
                <a:t>Video Player</a:t>
              </a:r>
              <a:endParaRPr lang="en-GB" sz="600" kern="1200" dirty="0">
                <a:ln>
                  <a:solidFill>
                    <a:schemeClr val="bg1">
                      <a:lumMod val="75000"/>
                      <a:lumOff val="25000"/>
                      <a:alpha val="10000"/>
                    </a:schemeClr>
                  </a:solidFill>
                </a:ln>
                <a:effectLst>
                  <a:outerShdw blurRad="9525" dist="25400" dir="14640000" algn="tl" rotWithShape="0">
                    <a:schemeClr val="bg1">
                      <a:alpha val="30000"/>
                    </a:schemeClr>
                  </a:outerShdw>
                </a:effectLst>
              </a:endParaRPr>
            </a:p>
          </p:txBody>
        </p:sp>
        <p:sp>
          <p:nvSpPr>
            <p:cNvPr id="45" name="Rounded Rectangle 44"/>
            <p:cNvSpPr/>
            <p:nvPr/>
          </p:nvSpPr>
          <p:spPr>
            <a:xfrm>
              <a:off x="6963354" y="1773379"/>
              <a:ext cx="1723446" cy="485468"/>
            </a:xfrm>
            <a:prstGeom prst="roundRect">
              <a:avLst/>
            </a:prstGeom>
            <a:gradFill>
              <a:gsLst>
                <a:gs pos="100000">
                  <a:srgbClr val="C00000"/>
                </a:gs>
                <a:gs pos="0">
                  <a:srgbClr val="FF0000"/>
                </a:gs>
              </a:gsLst>
              <a:lin ang="5400000" scaled="1"/>
            </a:gradFill>
            <a:ln>
              <a:noFill/>
            </a:ln>
            <a:effectLst>
              <a:outerShdw blurRad="25400" dir="1788000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675" algn="ctr" defTabSz="342900">
                <a:spcBef>
                  <a:spcPct val="20000"/>
                </a:spcBef>
                <a:spcAft>
                  <a:spcPts val="450"/>
                </a:spcAft>
                <a:buClr>
                  <a:schemeClr val="tx2"/>
                </a:buClr>
                <a:buSzPct val="70000"/>
              </a:pPr>
              <a:r>
                <a:rPr lang="en-GB" sz="600" kern="1200" dirty="0" smtClean="0">
                  <a:ln>
                    <a:solidFill>
                      <a:schemeClr val="bg1">
                        <a:lumMod val="75000"/>
                        <a:lumOff val="25000"/>
                        <a:alpha val="10000"/>
                      </a:schemeClr>
                    </a:solidFill>
                  </a:ln>
                  <a:effectLst>
                    <a:outerShdw blurRad="9525" dist="25400" dir="14640000" algn="tl" rotWithShape="0">
                      <a:schemeClr val="bg1">
                        <a:alpha val="30000"/>
                      </a:schemeClr>
                    </a:outerShdw>
                  </a:effectLst>
                </a:rPr>
                <a:t>Email Client</a:t>
              </a:r>
              <a:endParaRPr lang="en-GB" sz="600" kern="1200" dirty="0">
                <a:ln>
                  <a:solidFill>
                    <a:schemeClr val="bg1">
                      <a:lumMod val="75000"/>
                      <a:lumOff val="25000"/>
                      <a:alpha val="10000"/>
                    </a:schemeClr>
                  </a:solidFill>
                </a:ln>
                <a:effectLst>
                  <a:outerShdw blurRad="9525" dist="25400" dir="14640000" algn="tl" rotWithShape="0">
                    <a:schemeClr val="bg1">
                      <a:alpha val="30000"/>
                    </a:schemeClr>
                  </a:outerShdw>
                </a:effectLst>
              </a:endParaRPr>
            </a:p>
          </p:txBody>
        </p:sp>
        <p:cxnSp>
          <p:nvCxnSpPr>
            <p:cNvPr id="46" name="Straight Arrow Connector 45"/>
            <p:cNvCxnSpPr/>
            <p:nvPr/>
          </p:nvCxnSpPr>
          <p:spPr>
            <a:xfrm>
              <a:off x="5478822" y="3632249"/>
              <a:ext cx="1484532"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5478822" y="2824181"/>
              <a:ext cx="1489219"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5478822" y="2016113"/>
              <a:ext cx="1489219"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284018" y="1274618"/>
              <a:ext cx="8659091" cy="3054927"/>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0" name="Group 49"/>
          <p:cNvGrpSpPr/>
          <p:nvPr/>
        </p:nvGrpSpPr>
        <p:grpSpPr>
          <a:xfrm>
            <a:off x="4959928" y="4987757"/>
            <a:ext cx="3525982" cy="1252872"/>
            <a:chOff x="284018" y="1274618"/>
            <a:chExt cx="8659091" cy="3054927"/>
          </a:xfrm>
        </p:grpSpPr>
        <p:sp>
          <p:nvSpPr>
            <p:cNvPr id="51" name="Rounded Rectangle 50"/>
            <p:cNvSpPr/>
            <p:nvPr/>
          </p:nvSpPr>
          <p:spPr>
            <a:xfrm>
              <a:off x="542924" y="3389515"/>
              <a:ext cx="1723446" cy="485468"/>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smtClean="0"/>
                <a:t>HDD Provider</a:t>
              </a:r>
              <a:endParaRPr lang="en-GB" sz="500" dirty="0"/>
            </a:p>
          </p:txBody>
        </p:sp>
        <p:sp>
          <p:nvSpPr>
            <p:cNvPr id="52" name="Rounded Rectangle 51"/>
            <p:cNvSpPr/>
            <p:nvPr/>
          </p:nvSpPr>
          <p:spPr>
            <a:xfrm>
              <a:off x="3755376" y="1627817"/>
              <a:ext cx="1723446" cy="2432123"/>
            </a:xfrm>
            <a:prstGeom prst="roundRect">
              <a:avLst/>
            </a:prstGeom>
            <a:gradFill>
              <a:gsLst>
                <a:gs pos="100000">
                  <a:srgbClr val="00B050"/>
                </a:gs>
                <a:gs pos="0">
                  <a:srgbClr val="92D05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smtClean="0"/>
                <a:t>EACOF</a:t>
              </a:r>
              <a:endParaRPr lang="en-GB" sz="1000" dirty="0"/>
            </a:p>
          </p:txBody>
        </p:sp>
        <p:cxnSp>
          <p:nvCxnSpPr>
            <p:cNvPr id="53" name="Straight Arrow Connector 52"/>
            <p:cNvCxnSpPr/>
            <p:nvPr/>
          </p:nvCxnSpPr>
          <p:spPr>
            <a:xfrm>
              <a:off x="2266156" y="3632249"/>
              <a:ext cx="1484532"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sp>
          <p:nvSpPr>
            <p:cNvPr id="54" name="Rounded Rectangle 53"/>
            <p:cNvSpPr/>
            <p:nvPr/>
          </p:nvSpPr>
          <p:spPr>
            <a:xfrm>
              <a:off x="542924" y="2581447"/>
              <a:ext cx="1723446" cy="485468"/>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smtClean="0"/>
                <a:t>Battery Provider</a:t>
              </a:r>
              <a:endParaRPr lang="en-GB" sz="500" dirty="0"/>
            </a:p>
          </p:txBody>
        </p:sp>
        <p:sp>
          <p:nvSpPr>
            <p:cNvPr id="55" name="Rounded Rectangle 54"/>
            <p:cNvSpPr/>
            <p:nvPr/>
          </p:nvSpPr>
          <p:spPr>
            <a:xfrm>
              <a:off x="542924" y="1773379"/>
              <a:ext cx="1723446" cy="485468"/>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smtClean="0"/>
                <a:t>CPU Provider</a:t>
              </a:r>
              <a:endParaRPr lang="en-GB" sz="500" dirty="0"/>
            </a:p>
          </p:txBody>
        </p:sp>
        <p:cxnSp>
          <p:nvCxnSpPr>
            <p:cNvPr id="56" name="Straight Arrow Connector 55"/>
            <p:cNvCxnSpPr/>
            <p:nvPr/>
          </p:nvCxnSpPr>
          <p:spPr>
            <a:xfrm>
              <a:off x="2266156" y="2824181"/>
              <a:ext cx="1489219"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2266156" y="2016113"/>
              <a:ext cx="1489219"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sp>
          <p:nvSpPr>
            <p:cNvPr id="58" name="Rounded Rectangle 57"/>
            <p:cNvSpPr/>
            <p:nvPr/>
          </p:nvSpPr>
          <p:spPr>
            <a:xfrm>
              <a:off x="6963354" y="3389515"/>
              <a:ext cx="1723446" cy="485468"/>
            </a:xfrm>
            <a:prstGeom prst="roundRect">
              <a:avLst/>
            </a:prstGeom>
            <a:gradFill>
              <a:gsLst>
                <a:gs pos="100000">
                  <a:srgbClr val="C00000"/>
                </a:gs>
                <a:gs pos="0">
                  <a:srgbClr val="FF0000"/>
                </a:gs>
              </a:gsLst>
              <a:lin ang="5400000" scaled="1"/>
            </a:gradFill>
            <a:ln>
              <a:noFill/>
            </a:ln>
            <a:effectLst>
              <a:outerShdw blurRad="25400" dir="1788000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675" algn="ctr" defTabSz="342900">
                <a:spcBef>
                  <a:spcPct val="20000"/>
                </a:spcBef>
                <a:spcAft>
                  <a:spcPts val="450"/>
                </a:spcAft>
                <a:buClr>
                  <a:schemeClr val="tx2"/>
                </a:buClr>
                <a:buSzPct val="70000"/>
              </a:pPr>
              <a:r>
                <a:rPr lang="en-GB" sz="600" kern="1200" dirty="0" smtClean="0">
                  <a:ln>
                    <a:solidFill>
                      <a:schemeClr val="bg1">
                        <a:lumMod val="75000"/>
                        <a:lumOff val="25000"/>
                        <a:alpha val="10000"/>
                      </a:schemeClr>
                    </a:solidFill>
                  </a:ln>
                  <a:effectLst>
                    <a:outerShdw blurRad="9525" dist="25400" dir="14640000" algn="tl" rotWithShape="0">
                      <a:schemeClr val="bg1">
                        <a:alpha val="30000"/>
                      </a:schemeClr>
                    </a:outerShdw>
                  </a:effectLst>
                </a:rPr>
                <a:t>Web Browser</a:t>
              </a:r>
              <a:endParaRPr lang="en-GB" sz="600" kern="1200" dirty="0">
                <a:ln>
                  <a:solidFill>
                    <a:schemeClr val="bg1">
                      <a:lumMod val="75000"/>
                      <a:lumOff val="25000"/>
                      <a:alpha val="10000"/>
                    </a:schemeClr>
                  </a:solidFill>
                </a:ln>
                <a:effectLst>
                  <a:outerShdw blurRad="9525" dist="25400" dir="14640000" algn="tl" rotWithShape="0">
                    <a:schemeClr val="bg1">
                      <a:alpha val="30000"/>
                    </a:schemeClr>
                  </a:outerShdw>
                </a:effectLst>
              </a:endParaRPr>
            </a:p>
          </p:txBody>
        </p:sp>
        <p:sp>
          <p:nvSpPr>
            <p:cNvPr id="59" name="Rounded Rectangle 58"/>
            <p:cNvSpPr/>
            <p:nvPr/>
          </p:nvSpPr>
          <p:spPr>
            <a:xfrm>
              <a:off x="6963354" y="2581447"/>
              <a:ext cx="1723446" cy="485468"/>
            </a:xfrm>
            <a:prstGeom prst="roundRect">
              <a:avLst/>
            </a:prstGeom>
            <a:gradFill>
              <a:gsLst>
                <a:gs pos="100000">
                  <a:srgbClr val="C00000"/>
                </a:gs>
                <a:gs pos="0">
                  <a:srgbClr val="FF0000"/>
                </a:gs>
              </a:gsLst>
              <a:lin ang="5400000" scaled="1"/>
            </a:gradFill>
            <a:ln>
              <a:noFill/>
            </a:ln>
            <a:effectLst>
              <a:outerShdw blurRad="25400" dir="1788000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675" algn="ctr" defTabSz="342900">
                <a:spcBef>
                  <a:spcPct val="20000"/>
                </a:spcBef>
                <a:spcAft>
                  <a:spcPts val="450"/>
                </a:spcAft>
                <a:buClr>
                  <a:schemeClr val="tx2"/>
                </a:buClr>
                <a:buSzPct val="70000"/>
              </a:pPr>
              <a:r>
                <a:rPr lang="en-GB" sz="600" kern="1200" dirty="0" smtClean="0">
                  <a:ln>
                    <a:solidFill>
                      <a:schemeClr val="bg1">
                        <a:lumMod val="75000"/>
                        <a:lumOff val="25000"/>
                        <a:alpha val="10000"/>
                      </a:schemeClr>
                    </a:solidFill>
                  </a:ln>
                  <a:effectLst>
                    <a:outerShdw blurRad="9525" dist="25400" dir="14640000" algn="tl" rotWithShape="0">
                      <a:schemeClr val="bg1">
                        <a:alpha val="30000"/>
                      </a:schemeClr>
                    </a:outerShdw>
                  </a:effectLst>
                </a:rPr>
                <a:t>Video Player</a:t>
              </a:r>
              <a:endParaRPr lang="en-GB" sz="600" kern="1200" dirty="0">
                <a:ln>
                  <a:solidFill>
                    <a:schemeClr val="bg1">
                      <a:lumMod val="75000"/>
                      <a:lumOff val="25000"/>
                      <a:alpha val="10000"/>
                    </a:schemeClr>
                  </a:solidFill>
                </a:ln>
                <a:effectLst>
                  <a:outerShdw blurRad="9525" dist="25400" dir="14640000" algn="tl" rotWithShape="0">
                    <a:schemeClr val="bg1">
                      <a:alpha val="30000"/>
                    </a:schemeClr>
                  </a:outerShdw>
                </a:effectLst>
              </a:endParaRPr>
            </a:p>
          </p:txBody>
        </p:sp>
        <p:sp>
          <p:nvSpPr>
            <p:cNvPr id="60" name="Rounded Rectangle 59"/>
            <p:cNvSpPr/>
            <p:nvPr/>
          </p:nvSpPr>
          <p:spPr>
            <a:xfrm>
              <a:off x="6963354" y="1773379"/>
              <a:ext cx="1723446" cy="485468"/>
            </a:xfrm>
            <a:prstGeom prst="roundRect">
              <a:avLst/>
            </a:prstGeom>
            <a:gradFill>
              <a:gsLst>
                <a:gs pos="100000">
                  <a:srgbClr val="C00000"/>
                </a:gs>
                <a:gs pos="0">
                  <a:srgbClr val="FF0000"/>
                </a:gs>
              </a:gsLst>
              <a:lin ang="5400000" scaled="1"/>
            </a:gradFill>
            <a:ln>
              <a:noFill/>
            </a:ln>
            <a:effectLst>
              <a:outerShdw blurRad="25400" dir="1788000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675" algn="ctr" defTabSz="342900">
                <a:spcBef>
                  <a:spcPct val="20000"/>
                </a:spcBef>
                <a:spcAft>
                  <a:spcPts val="450"/>
                </a:spcAft>
                <a:buClr>
                  <a:schemeClr val="tx2"/>
                </a:buClr>
                <a:buSzPct val="70000"/>
              </a:pPr>
              <a:r>
                <a:rPr lang="en-GB" sz="600" kern="1200" dirty="0" smtClean="0">
                  <a:ln>
                    <a:solidFill>
                      <a:schemeClr val="bg1">
                        <a:lumMod val="75000"/>
                        <a:lumOff val="25000"/>
                        <a:alpha val="10000"/>
                      </a:schemeClr>
                    </a:solidFill>
                  </a:ln>
                  <a:effectLst>
                    <a:outerShdw blurRad="9525" dist="25400" dir="14640000" algn="tl" rotWithShape="0">
                      <a:schemeClr val="bg1">
                        <a:alpha val="30000"/>
                      </a:schemeClr>
                    </a:outerShdw>
                  </a:effectLst>
                </a:rPr>
                <a:t>Email Client</a:t>
              </a:r>
              <a:endParaRPr lang="en-GB" sz="600" kern="1200" dirty="0">
                <a:ln>
                  <a:solidFill>
                    <a:schemeClr val="bg1">
                      <a:lumMod val="75000"/>
                      <a:lumOff val="25000"/>
                      <a:alpha val="10000"/>
                    </a:schemeClr>
                  </a:solidFill>
                </a:ln>
                <a:effectLst>
                  <a:outerShdw blurRad="9525" dist="25400" dir="14640000" algn="tl" rotWithShape="0">
                    <a:schemeClr val="bg1">
                      <a:alpha val="30000"/>
                    </a:schemeClr>
                  </a:outerShdw>
                </a:effectLst>
              </a:endParaRPr>
            </a:p>
          </p:txBody>
        </p:sp>
        <p:cxnSp>
          <p:nvCxnSpPr>
            <p:cNvPr id="61" name="Straight Arrow Connector 60"/>
            <p:cNvCxnSpPr/>
            <p:nvPr/>
          </p:nvCxnSpPr>
          <p:spPr>
            <a:xfrm>
              <a:off x="5478822" y="3632249"/>
              <a:ext cx="1484532"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5478822" y="2824181"/>
              <a:ext cx="1489219"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5478822" y="2016113"/>
              <a:ext cx="1489219"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284018" y="1274618"/>
              <a:ext cx="8659091" cy="3054927"/>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5" name="Rounded Rectangle 64"/>
          <p:cNvSpPr/>
          <p:nvPr/>
        </p:nvSpPr>
        <p:spPr>
          <a:xfrm>
            <a:off x="3596699" y="3544729"/>
            <a:ext cx="1723446" cy="647291"/>
          </a:xfrm>
          <a:prstGeom prst="roundRect">
            <a:avLst/>
          </a:prstGeom>
          <a:gradFill>
            <a:gsLst>
              <a:gs pos="100000">
                <a:srgbClr val="C00000"/>
              </a:gs>
              <a:gs pos="0">
                <a:srgbClr val="FF0000"/>
              </a:gs>
            </a:gsLst>
            <a:lin ang="5400000" scaled="1"/>
          </a:gradFill>
          <a:ln>
            <a:noFill/>
          </a:ln>
          <a:effectLst>
            <a:outerShdw blurRad="25400" dir="1788000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675" algn="ctr" defTabSz="342900">
              <a:spcBef>
                <a:spcPct val="20000"/>
              </a:spcBef>
              <a:spcAft>
                <a:spcPts val="450"/>
              </a:spcAft>
              <a:buClr>
                <a:schemeClr val="tx2"/>
              </a:buClr>
              <a:buSzPct val="70000"/>
            </a:pPr>
            <a:r>
              <a:rPr lang="en-GB" sz="1600" kern="1200" dirty="0" smtClean="0">
                <a:ln>
                  <a:solidFill>
                    <a:schemeClr val="bg1">
                      <a:lumMod val="75000"/>
                      <a:lumOff val="25000"/>
                      <a:alpha val="10000"/>
                    </a:schemeClr>
                  </a:solidFill>
                </a:ln>
                <a:effectLst>
                  <a:outerShdw blurRad="50800" dist="38100" dir="2700000" algn="tl" rotWithShape="0">
                    <a:prstClr val="black">
                      <a:alpha val="40000"/>
                    </a:prstClr>
                  </a:outerShdw>
                </a:effectLst>
              </a:rPr>
              <a:t>Network Analytics</a:t>
            </a:r>
            <a:endParaRPr lang="en-GB" sz="1600" kern="1200" dirty="0">
              <a:ln>
                <a:solidFill>
                  <a:schemeClr val="bg1">
                    <a:lumMod val="75000"/>
                    <a:lumOff val="25000"/>
                    <a:alpha val="10000"/>
                  </a:schemeClr>
                </a:solidFill>
              </a:ln>
              <a:effectLst>
                <a:outerShdw blurRad="50800" dist="38100" dir="2700000" algn="tl" rotWithShape="0">
                  <a:prstClr val="black">
                    <a:alpha val="40000"/>
                  </a:prstClr>
                </a:outerShdw>
              </a:effectLst>
            </a:endParaRPr>
          </a:p>
        </p:txBody>
      </p:sp>
      <p:sp>
        <p:nvSpPr>
          <p:cNvPr id="66" name="Rectangle 65"/>
          <p:cNvSpPr/>
          <p:nvPr/>
        </p:nvSpPr>
        <p:spPr>
          <a:xfrm>
            <a:off x="3498273" y="3391516"/>
            <a:ext cx="1925782" cy="921867"/>
          </a:xfrm>
          <a:prstGeom prst="rect">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8" name="Straight Arrow Connector 67"/>
          <p:cNvCxnSpPr>
            <a:stCxn id="18" idx="2"/>
          </p:cNvCxnSpPr>
          <p:nvPr/>
        </p:nvCxnSpPr>
        <p:spPr>
          <a:xfrm>
            <a:off x="2220191" y="2863276"/>
            <a:ext cx="1278082" cy="528241"/>
          </a:xfrm>
          <a:prstGeom prst="straightConnector1">
            <a:avLst/>
          </a:prstGeom>
          <a:ln w="25400"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49" idx="0"/>
          </p:cNvCxnSpPr>
          <p:nvPr/>
        </p:nvCxnSpPr>
        <p:spPr>
          <a:xfrm flipV="1">
            <a:off x="2220191" y="4313383"/>
            <a:ext cx="1272598" cy="676784"/>
          </a:xfrm>
          <a:prstGeom prst="straightConnector1">
            <a:avLst/>
          </a:prstGeom>
          <a:ln w="25400"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64" idx="0"/>
          </p:cNvCxnSpPr>
          <p:nvPr/>
        </p:nvCxnSpPr>
        <p:spPr>
          <a:xfrm flipH="1" flipV="1">
            <a:off x="5424055" y="4312181"/>
            <a:ext cx="1298864" cy="675577"/>
          </a:xfrm>
          <a:prstGeom prst="straightConnector1">
            <a:avLst/>
          </a:prstGeom>
          <a:ln w="25400"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34" idx="2"/>
          </p:cNvCxnSpPr>
          <p:nvPr/>
        </p:nvCxnSpPr>
        <p:spPr>
          <a:xfrm flipH="1">
            <a:off x="5415191" y="2881749"/>
            <a:ext cx="1307728" cy="487953"/>
          </a:xfrm>
          <a:prstGeom prst="straightConnector1">
            <a:avLst/>
          </a:prstGeom>
          <a:ln w="25400"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243094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3" name="Shape 143"/>
          <p:cNvSpPr txBox="1">
            <a:spLocks noGrp="1"/>
          </p:cNvSpPr>
          <p:nvPr>
            <p:ph type="ctrTitle"/>
          </p:nvPr>
        </p:nvSpPr>
        <p:spPr>
          <a:prstGeom prst="rect">
            <a:avLst/>
          </a:prstGeom>
        </p:spPr>
        <p:txBody>
          <a:bodyPr lIns="91425" tIns="91425" rIns="91425" bIns="91425" anchor="b" anchorCtr="0">
            <a:noAutofit/>
          </a:bodyPr>
          <a:lstStyle/>
          <a:p>
            <a:pPr>
              <a:buNone/>
            </a:pPr>
            <a:r>
              <a:rPr lang="en-GB" sz="6000" dirty="0"/>
              <a:t>How to u</a:t>
            </a:r>
            <a:r>
              <a:rPr lang="en-GB" sz="6000" dirty="0" smtClean="0"/>
              <a:t>se EACOF</a:t>
            </a:r>
            <a:endParaRPr lang="en-GB" sz="6000" dirty="0"/>
          </a:p>
        </p:txBody>
      </p:sp>
    </p:spTree>
    <p:extLst>
      <p:ext uri="{BB962C8B-B14F-4D97-AF65-F5344CB8AC3E}">
        <p14:creationId xmlns:p14="http://schemas.microsoft.com/office/powerpoint/2010/main" val="13868320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50" name="Shape 150"/>
          <p:cNvSpPr txBox="1">
            <a:spLocks noGrp="1"/>
          </p:cNvSpPr>
          <p:nvPr>
            <p:ph type="title"/>
          </p:nvPr>
        </p:nvSpPr>
        <p:spPr>
          <a:xfrm>
            <a:off x="457200" y="50522"/>
            <a:ext cx="8229600" cy="1143200"/>
          </a:xfrm>
          <a:prstGeom prst="rect">
            <a:avLst/>
          </a:prstGeom>
        </p:spPr>
        <p:txBody>
          <a:bodyPr lIns="91425" tIns="91425" rIns="91425" bIns="91425" anchor="b" anchorCtr="0">
            <a:noAutofit/>
          </a:bodyPr>
          <a:lstStyle/>
          <a:p>
            <a:r>
              <a:rPr lang="en-GB" sz="4000" dirty="0" smtClean="0"/>
              <a:t>Simple Provider Example</a:t>
            </a:r>
            <a:endParaRPr sz="4000" dirty="0"/>
          </a:p>
        </p:txBody>
      </p:sp>
      <p:sp>
        <p:nvSpPr>
          <p:cNvPr id="149" name="Shape 149"/>
          <p:cNvSpPr txBox="1">
            <a:spLocks noGrp="1"/>
          </p:cNvSpPr>
          <p:nvPr>
            <p:ph type="body" idx="1"/>
          </p:nvPr>
        </p:nvSpPr>
        <p:spPr>
          <a:prstGeom prst="rect">
            <a:avLst/>
          </a:prstGeom>
        </p:spPr>
        <p:txBody>
          <a:bodyPr lIns="91425" tIns="91425" rIns="91425" bIns="91425" anchor="t" anchorCtr="0">
            <a:noAutofit/>
          </a:bodyPr>
          <a:lstStyle/>
          <a:p>
            <a:pPr lvl="0" rtl="0">
              <a:buNone/>
            </a:pPr>
            <a:r>
              <a:rPr lang="en-GB" sz="2400" dirty="0">
                <a:latin typeface="Courier"/>
                <a:cs typeface="Courier"/>
              </a:rPr>
              <a:t>while(1) </a:t>
            </a:r>
            <a:r>
              <a:rPr lang="en-GB" sz="2400" dirty="0" smtClean="0">
                <a:latin typeface="Courier"/>
                <a:cs typeface="Courier"/>
              </a:rPr>
              <a:t>{</a:t>
            </a:r>
          </a:p>
          <a:p>
            <a:pPr lvl="0" rtl="0">
              <a:buNone/>
            </a:pPr>
            <a:r>
              <a:rPr lang="en-GB" sz="2400" dirty="0">
                <a:latin typeface="Courier"/>
                <a:cs typeface="Courier"/>
              </a:rPr>
              <a:t>	</a:t>
            </a:r>
            <a:r>
              <a:rPr lang="en-GB" sz="2400" dirty="0" err="1" smtClean="0">
                <a:latin typeface="Courier"/>
                <a:cs typeface="Courier"/>
              </a:rPr>
              <a:t>collectEnergyData</a:t>
            </a:r>
            <a:r>
              <a:rPr lang="en-GB" sz="2400" dirty="0">
                <a:latin typeface="Courier"/>
                <a:cs typeface="Courier"/>
              </a:rPr>
              <a:t>();</a:t>
            </a:r>
          </a:p>
          <a:p>
            <a:pPr lvl="0" rtl="0">
              <a:buClr>
                <a:schemeClr val="dk1"/>
              </a:buClr>
              <a:buSzPct val="36666"/>
              <a:buFont typeface="Arial"/>
              <a:buNone/>
            </a:pPr>
            <a:r>
              <a:rPr lang="en-GB" sz="2400" dirty="0">
                <a:latin typeface="Courier"/>
                <a:cs typeface="Courier"/>
              </a:rPr>
              <a:t>	</a:t>
            </a:r>
            <a:r>
              <a:rPr lang="en-GB" sz="2400" dirty="0" err="1" smtClean="0">
                <a:latin typeface="Courier"/>
                <a:cs typeface="Courier"/>
              </a:rPr>
              <a:t>waitABit</a:t>
            </a:r>
            <a:r>
              <a:rPr lang="en-GB" sz="2400" dirty="0">
                <a:latin typeface="Courier"/>
                <a:cs typeface="Courier"/>
              </a:rPr>
              <a:t>();</a:t>
            </a:r>
          </a:p>
          <a:p>
            <a:pPr lvl="0" rtl="0">
              <a:buNone/>
            </a:pPr>
            <a:r>
              <a:rPr lang="en-GB" sz="2400" dirty="0">
                <a:latin typeface="Courier"/>
                <a:cs typeface="Courier"/>
              </a:rPr>
              <a:t>}</a:t>
            </a:r>
          </a:p>
        </p:txBody>
      </p:sp>
    </p:spTree>
    <p:extLst>
      <p:ext uri="{BB962C8B-B14F-4D97-AF65-F5344CB8AC3E}">
        <p14:creationId xmlns:p14="http://schemas.microsoft.com/office/powerpoint/2010/main" val="350137908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body" idx="1"/>
          </p:nvPr>
        </p:nvSpPr>
        <p:spPr>
          <a:xfrm>
            <a:off x="322730" y="1440690"/>
            <a:ext cx="8582212" cy="5267780"/>
          </a:xfrm>
          <a:prstGeom prst="rect">
            <a:avLst/>
          </a:prstGeom>
        </p:spPr>
        <p:txBody>
          <a:bodyPr lIns="91425" tIns="91425" rIns="91425" bIns="91425" anchor="t" anchorCtr="0">
            <a:noAutofit/>
          </a:bodyPr>
          <a:lstStyle/>
          <a:p>
            <a:pPr lvl="0" rtl="0">
              <a:buNone/>
            </a:pPr>
            <a:r>
              <a:rPr lang="en-GB" sz="2400" b="1" dirty="0">
                <a:solidFill>
                  <a:schemeClr val="accent1">
                    <a:lumMod val="50000"/>
                  </a:schemeClr>
                </a:solidFill>
              </a:rPr>
              <a:t>#include &lt;</a:t>
            </a:r>
            <a:r>
              <a:rPr lang="en-GB" sz="2400" b="1" dirty="0" err="1">
                <a:solidFill>
                  <a:schemeClr val="accent1">
                    <a:lumMod val="50000"/>
                  </a:schemeClr>
                </a:solidFill>
              </a:rPr>
              <a:t>eacof.h</a:t>
            </a:r>
            <a:r>
              <a:rPr lang="en-GB" sz="2400" b="1" dirty="0">
                <a:solidFill>
                  <a:schemeClr val="accent1">
                    <a:lumMod val="50000"/>
                  </a:schemeClr>
                </a:solidFill>
              </a:rPr>
              <a:t>&gt;</a:t>
            </a:r>
          </a:p>
          <a:p>
            <a:pPr>
              <a:buNone/>
            </a:pPr>
            <a:r>
              <a:rPr lang="en-GB" sz="2400" b="1" dirty="0" err="1">
                <a:solidFill>
                  <a:schemeClr val="accent1">
                    <a:lumMod val="50000"/>
                  </a:schemeClr>
                </a:solidFill>
              </a:rPr>
              <a:t>eacof_Probe</a:t>
            </a:r>
            <a:r>
              <a:rPr lang="en-GB" sz="2400" b="1" dirty="0">
                <a:solidFill>
                  <a:schemeClr val="accent1">
                    <a:lumMod val="50000"/>
                  </a:schemeClr>
                </a:solidFill>
              </a:rPr>
              <a:t> *probe</a:t>
            </a:r>
            <a:r>
              <a:rPr lang="en-GB" sz="2400" b="1" dirty="0" smtClean="0">
                <a:solidFill>
                  <a:schemeClr val="accent1">
                    <a:lumMod val="50000"/>
                  </a:schemeClr>
                </a:solidFill>
              </a:rPr>
              <a:t>;</a:t>
            </a:r>
          </a:p>
          <a:p>
            <a:pPr lvl="0">
              <a:buNone/>
            </a:pPr>
            <a:r>
              <a:rPr lang="en-GB" sz="2400" b="1" dirty="0" err="1">
                <a:solidFill>
                  <a:schemeClr val="accent1">
                    <a:lumMod val="50000"/>
                  </a:schemeClr>
                </a:solidFill>
              </a:rPr>
              <a:t>eacof_Sample</a:t>
            </a:r>
            <a:r>
              <a:rPr lang="en-GB" sz="2400" b="1" dirty="0">
                <a:solidFill>
                  <a:schemeClr val="accent1">
                    <a:lumMod val="50000"/>
                  </a:schemeClr>
                </a:solidFill>
              </a:rPr>
              <a:t> sample</a:t>
            </a:r>
            <a:r>
              <a:rPr lang="en-GB" sz="2400" b="1" dirty="0" smtClean="0">
                <a:solidFill>
                  <a:schemeClr val="accent1">
                    <a:lumMod val="50000"/>
                  </a:schemeClr>
                </a:solidFill>
              </a:rPr>
              <a:t>;</a:t>
            </a:r>
            <a:endParaRPr lang="en-GB" sz="2400" b="1" dirty="0">
              <a:solidFill>
                <a:schemeClr val="accent1">
                  <a:lumMod val="50000"/>
                </a:schemeClr>
              </a:solidFill>
            </a:endParaRPr>
          </a:p>
          <a:p>
            <a:pPr lvl="0" rtl="0">
              <a:buNone/>
            </a:pPr>
            <a:r>
              <a:rPr lang="en-GB" sz="2400" b="1" dirty="0" err="1" smtClean="0">
                <a:solidFill>
                  <a:schemeClr val="accent1">
                    <a:lumMod val="50000"/>
                  </a:schemeClr>
                </a:solidFill>
              </a:rPr>
              <a:t>initEACOF</a:t>
            </a:r>
            <a:r>
              <a:rPr lang="en-GB" sz="2400" b="1" dirty="0">
                <a:solidFill>
                  <a:schemeClr val="accent1">
                    <a:lumMod val="50000"/>
                  </a:schemeClr>
                </a:solidFill>
              </a:rPr>
              <a:t>()</a:t>
            </a:r>
            <a:r>
              <a:rPr lang="en-GB" sz="2400" b="1" dirty="0" smtClean="0">
                <a:solidFill>
                  <a:schemeClr val="accent1">
                    <a:lumMod val="50000"/>
                  </a:schemeClr>
                </a:solidFill>
              </a:rPr>
              <a:t>;</a:t>
            </a:r>
          </a:p>
          <a:p>
            <a:pPr lvl="0" rtl="0">
              <a:buNone/>
            </a:pPr>
            <a:r>
              <a:rPr lang="en-GB" sz="2400" b="1" dirty="0" err="1" smtClean="0">
                <a:solidFill>
                  <a:schemeClr val="accent1">
                    <a:lumMod val="50000"/>
                  </a:schemeClr>
                </a:solidFill>
              </a:rPr>
              <a:t>createProbe</a:t>
            </a:r>
            <a:r>
              <a:rPr lang="en-GB" sz="2400" b="1" dirty="0" smtClean="0">
                <a:solidFill>
                  <a:schemeClr val="accent1">
                    <a:lumMod val="50000"/>
                  </a:schemeClr>
                </a:solidFill>
              </a:rPr>
              <a:t>(&amp;probe, 1, EACOF_DEVICE_BATTERY_ALL);</a:t>
            </a:r>
          </a:p>
          <a:p>
            <a:pPr lvl="0" rtl="0">
              <a:buClr>
                <a:schemeClr val="dk1"/>
              </a:buClr>
              <a:buSzPct val="36666"/>
              <a:buFont typeface="Arial"/>
              <a:buNone/>
            </a:pPr>
            <a:r>
              <a:rPr lang="en-GB" sz="2400" dirty="0" smtClean="0">
                <a:latin typeface="Courier"/>
                <a:cs typeface="Courier"/>
              </a:rPr>
              <a:t>while</a:t>
            </a:r>
            <a:r>
              <a:rPr lang="en-GB" sz="2400" dirty="0">
                <a:latin typeface="Courier"/>
                <a:cs typeface="Courier"/>
              </a:rPr>
              <a:t>(1) </a:t>
            </a:r>
            <a:r>
              <a:rPr lang="en-GB" sz="2400" dirty="0" smtClean="0">
                <a:latin typeface="Courier"/>
                <a:cs typeface="Courier"/>
              </a:rPr>
              <a:t>{</a:t>
            </a:r>
          </a:p>
          <a:p>
            <a:pPr lvl="0" rtl="0">
              <a:buClr>
                <a:schemeClr val="dk1"/>
              </a:buClr>
              <a:buSzPct val="36666"/>
              <a:buFont typeface="Arial"/>
              <a:buNone/>
            </a:pPr>
            <a:r>
              <a:rPr lang="en-GB" sz="2400" dirty="0">
                <a:latin typeface="Courier"/>
                <a:cs typeface="Courier"/>
              </a:rPr>
              <a:t>	</a:t>
            </a:r>
            <a:r>
              <a:rPr lang="en-GB" sz="2400" b="1" dirty="0" smtClean="0">
                <a:solidFill>
                  <a:srgbClr val="3C8C93"/>
                </a:solidFill>
                <a:cs typeface="Courier"/>
              </a:rPr>
              <a:t>sample =</a:t>
            </a:r>
            <a:r>
              <a:rPr lang="en-GB" sz="2400" dirty="0" smtClean="0">
                <a:latin typeface="Courier"/>
                <a:cs typeface="Courier"/>
              </a:rPr>
              <a:t> </a:t>
            </a:r>
            <a:r>
              <a:rPr lang="en-GB" sz="2400" dirty="0" err="1" smtClean="0">
                <a:latin typeface="Courier"/>
                <a:cs typeface="Courier"/>
              </a:rPr>
              <a:t>collectEnergyData</a:t>
            </a:r>
            <a:r>
              <a:rPr lang="en-GB" sz="2400" dirty="0">
                <a:latin typeface="Courier"/>
                <a:cs typeface="Courier"/>
              </a:rPr>
              <a:t>()</a:t>
            </a:r>
            <a:r>
              <a:rPr lang="en-GB" sz="2400" dirty="0" smtClean="0">
                <a:latin typeface="Courier"/>
                <a:cs typeface="Courier"/>
              </a:rPr>
              <a:t>;</a:t>
            </a:r>
          </a:p>
          <a:p>
            <a:pPr lvl="0" rtl="0">
              <a:buClr>
                <a:schemeClr val="dk1"/>
              </a:buClr>
              <a:buSzPct val="36666"/>
              <a:buFont typeface="Arial"/>
              <a:buNone/>
            </a:pPr>
            <a:r>
              <a:rPr lang="en-GB" sz="2400" b="1" dirty="0">
                <a:solidFill>
                  <a:schemeClr val="accent4"/>
                </a:solidFill>
                <a:latin typeface="Courier"/>
                <a:cs typeface="Courier"/>
              </a:rPr>
              <a:t>	</a:t>
            </a:r>
            <a:r>
              <a:rPr lang="en-GB" sz="2400" b="1" dirty="0" err="1" smtClean="0">
                <a:solidFill>
                  <a:srgbClr val="3C8C93"/>
                </a:solidFill>
              </a:rPr>
              <a:t>addSample</a:t>
            </a:r>
            <a:r>
              <a:rPr lang="en-GB" sz="2400" b="1" dirty="0">
                <a:solidFill>
                  <a:srgbClr val="3C8C93"/>
                </a:solidFill>
              </a:rPr>
              <a:t>(probe, sample);</a:t>
            </a:r>
          </a:p>
          <a:p>
            <a:pPr lvl="0" rtl="0">
              <a:buClr>
                <a:schemeClr val="dk1"/>
              </a:buClr>
              <a:buSzPct val="36666"/>
              <a:buFont typeface="Arial"/>
              <a:buNone/>
            </a:pPr>
            <a:r>
              <a:rPr lang="en-GB" sz="2400" dirty="0"/>
              <a:t>	</a:t>
            </a:r>
            <a:r>
              <a:rPr lang="en-GB" sz="2400" dirty="0" err="1" smtClean="0">
                <a:latin typeface="Courier"/>
                <a:cs typeface="Courier"/>
              </a:rPr>
              <a:t>waitABit</a:t>
            </a:r>
            <a:r>
              <a:rPr lang="en-GB" sz="2400" dirty="0">
                <a:latin typeface="Courier"/>
                <a:cs typeface="Courier"/>
              </a:rPr>
              <a:t>();</a:t>
            </a:r>
          </a:p>
          <a:p>
            <a:pPr lvl="0" rtl="0">
              <a:buClr>
                <a:schemeClr val="dk1"/>
              </a:buClr>
              <a:buSzPct val="36666"/>
              <a:buFont typeface="Arial"/>
              <a:buNone/>
            </a:pPr>
            <a:r>
              <a:rPr lang="en-GB" sz="2400" dirty="0">
                <a:latin typeface="Courier"/>
                <a:cs typeface="Courier"/>
              </a:rPr>
              <a:t>}</a:t>
            </a:r>
          </a:p>
          <a:p>
            <a:pPr marL="27675" indent="0">
              <a:buNone/>
            </a:pPr>
            <a:r>
              <a:rPr lang="en-GB" sz="2400" b="1" dirty="0" err="1">
                <a:solidFill>
                  <a:srgbClr val="3C8C93"/>
                </a:solidFill>
              </a:rPr>
              <a:t>deleteProbe</a:t>
            </a:r>
            <a:r>
              <a:rPr lang="en-GB" sz="2400" b="1" dirty="0" smtClean="0">
                <a:solidFill>
                  <a:srgbClr val="3C8C93"/>
                </a:solidFill>
              </a:rPr>
              <a:t>(&amp;probe</a:t>
            </a:r>
            <a:r>
              <a:rPr lang="en-GB" sz="2400" b="1" dirty="0">
                <a:solidFill>
                  <a:srgbClr val="3C8C93"/>
                </a:solidFill>
              </a:rPr>
              <a:t>);</a:t>
            </a:r>
          </a:p>
        </p:txBody>
      </p:sp>
      <p:sp>
        <p:nvSpPr>
          <p:cNvPr id="4" name="Shape 150"/>
          <p:cNvSpPr txBox="1">
            <a:spLocks noGrp="1"/>
          </p:cNvSpPr>
          <p:nvPr>
            <p:ph type="title"/>
          </p:nvPr>
        </p:nvSpPr>
        <p:spPr>
          <a:xfrm>
            <a:off x="457200" y="65463"/>
            <a:ext cx="8229600" cy="1143200"/>
          </a:xfrm>
          <a:prstGeom prst="rect">
            <a:avLst/>
          </a:prstGeom>
        </p:spPr>
        <p:txBody>
          <a:bodyPr lIns="91425" tIns="91425" rIns="91425" bIns="91425" anchor="b" anchorCtr="0">
            <a:noAutofit/>
          </a:bodyPr>
          <a:lstStyle/>
          <a:p>
            <a:r>
              <a:rPr lang="en-GB" sz="4000" dirty="0" smtClean="0"/>
              <a:t>Simple Provider Example + EACOF</a:t>
            </a:r>
            <a:endParaRPr sz="4000" dirty="0"/>
          </a:p>
        </p:txBody>
      </p:sp>
    </p:spTree>
    <p:extLst>
      <p:ext uri="{BB962C8B-B14F-4D97-AF65-F5344CB8AC3E}">
        <p14:creationId xmlns:p14="http://schemas.microsoft.com/office/powerpoint/2010/main" val="288127787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457200" y="65463"/>
            <a:ext cx="8229600" cy="1143200"/>
          </a:xfrm>
          <a:prstGeom prst="rect">
            <a:avLst/>
          </a:prstGeom>
        </p:spPr>
        <p:txBody>
          <a:bodyPr lIns="91425" tIns="91425" rIns="91425" bIns="91425" anchor="b" anchorCtr="0">
            <a:noAutofit/>
          </a:bodyPr>
          <a:lstStyle/>
          <a:p>
            <a:r>
              <a:rPr lang="en-GB" sz="4000" dirty="0" smtClean="0"/>
              <a:t>Simple Consumer Example</a:t>
            </a:r>
            <a:endParaRPr sz="4000" dirty="0"/>
          </a:p>
        </p:txBody>
      </p:sp>
      <p:sp>
        <p:nvSpPr>
          <p:cNvPr id="161" name="Shape 161"/>
          <p:cNvSpPr txBox="1">
            <a:spLocks noGrp="1"/>
          </p:cNvSpPr>
          <p:nvPr>
            <p:ph type="body" idx="1"/>
          </p:nvPr>
        </p:nvSpPr>
        <p:spPr>
          <a:prstGeom prst="rect">
            <a:avLst/>
          </a:prstGeom>
        </p:spPr>
        <p:txBody>
          <a:bodyPr lIns="91425" tIns="91425" rIns="91425" bIns="91425" anchor="t" anchorCtr="0">
            <a:noAutofit/>
          </a:bodyPr>
          <a:lstStyle/>
          <a:p>
            <a:pPr lvl="0" rtl="0">
              <a:buNone/>
            </a:pPr>
            <a:r>
              <a:rPr lang="en-GB" sz="2400" dirty="0">
                <a:latin typeface="Courier"/>
                <a:cs typeface="Courier"/>
              </a:rPr>
              <a:t>for (</a:t>
            </a:r>
            <a:r>
              <a:rPr lang="en-GB" sz="2400" dirty="0" err="1">
                <a:latin typeface="Courier"/>
                <a:cs typeface="Courier"/>
              </a:rPr>
              <a:t>int</a:t>
            </a:r>
            <a:r>
              <a:rPr lang="en-GB" sz="2400" dirty="0">
                <a:latin typeface="Courier"/>
                <a:cs typeface="Courier"/>
              </a:rPr>
              <a:t> </a:t>
            </a:r>
            <a:r>
              <a:rPr lang="en-GB" sz="2400" dirty="0" err="1">
                <a:latin typeface="Courier"/>
                <a:cs typeface="Courier"/>
              </a:rPr>
              <a:t>i</a:t>
            </a:r>
            <a:r>
              <a:rPr lang="en-GB" sz="2400" dirty="0">
                <a:latin typeface="Courier"/>
                <a:cs typeface="Courier"/>
              </a:rPr>
              <a:t> = 0; </a:t>
            </a:r>
            <a:r>
              <a:rPr lang="en-GB" sz="2400" dirty="0" err="1">
                <a:latin typeface="Courier"/>
                <a:cs typeface="Courier"/>
              </a:rPr>
              <a:t>i</a:t>
            </a:r>
            <a:r>
              <a:rPr lang="en-GB" sz="2400" dirty="0">
                <a:latin typeface="Courier"/>
                <a:cs typeface="Courier"/>
              </a:rPr>
              <a:t> &lt; 10000; </a:t>
            </a:r>
            <a:r>
              <a:rPr lang="en-GB" sz="2400" dirty="0" err="1">
                <a:latin typeface="Courier"/>
                <a:cs typeface="Courier"/>
              </a:rPr>
              <a:t>i</a:t>
            </a:r>
            <a:r>
              <a:rPr lang="en-GB" sz="2400" dirty="0">
                <a:latin typeface="Courier"/>
                <a:cs typeface="Courier"/>
              </a:rPr>
              <a:t>++) {</a:t>
            </a:r>
          </a:p>
          <a:p>
            <a:pPr lvl="0" rtl="0">
              <a:buClr>
                <a:schemeClr val="dk1"/>
              </a:buClr>
              <a:buSzPct val="36666"/>
              <a:buFont typeface="Arial"/>
              <a:buNone/>
            </a:pPr>
            <a:r>
              <a:rPr lang="en-GB" sz="2400" dirty="0">
                <a:latin typeface="Courier"/>
                <a:cs typeface="Courier"/>
              </a:rPr>
              <a:t>   </a:t>
            </a:r>
            <a:r>
              <a:rPr lang="en-GB" sz="2400" dirty="0" err="1">
                <a:latin typeface="Courier"/>
                <a:cs typeface="Courier"/>
              </a:rPr>
              <a:t>printf</a:t>
            </a:r>
            <a:r>
              <a:rPr lang="en-GB" sz="2400" dirty="0">
                <a:latin typeface="Courier"/>
                <a:cs typeface="Courier"/>
              </a:rPr>
              <a:t>(“Hello EACOF!”);</a:t>
            </a:r>
          </a:p>
          <a:p>
            <a:pPr lvl="0" rtl="0">
              <a:buClr>
                <a:schemeClr val="dk1"/>
              </a:buClr>
              <a:buSzPct val="36666"/>
              <a:buFont typeface="Arial"/>
              <a:buNone/>
            </a:pPr>
            <a:r>
              <a:rPr lang="en-GB" sz="2400" dirty="0">
                <a:latin typeface="Courier"/>
                <a:cs typeface="Courier"/>
              </a:rPr>
              <a:t>}</a:t>
            </a:r>
          </a:p>
          <a:p>
            <a:endParaRPr lang="en-GB" sz="2400" dirty="0"/>
          </a:p>
        </p:txBody>
      </p:sp>
    </p:spTree>
    <p:extLst>
      <p:ext uri="{BB962C8B-B14F-4D97-AF65-F5344CB8AC3E}">
        <p14:creationId xmlns:p14="http://schemas.microsoft.com/office/powerpoint/2010/main" val="153517445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body" idx="1"/>
          </p:nvPr>
        </p:nvSpPr>
        <p:spPr>
          <a:xfrm>
            <a:off x="457200" y="1461830"/>
            <a:ext cx="8229600" cy="4967599"/>
          </a:xfrm>
          <a:prstGeom prst="rect">
            <a:avLst/>
          </a:prstGeom>
        </p:spPr>
        <p:txBody>
          <a:bodyPr lIns="91425" tIns="91425" rIns="91425" bIns="91425" anchor="t" anchorCtr="0">
            <a:noAutofit/>
          </a:bodyPr>
          <a:lstStyle/>
          <a:p>
            <a:pPr lvl="0" rtl="0">
              <a:buNone/>
            </a:pPr>
            <a:r>
              <a:rPr lang="en-GB" sz="2400" b="1" dirty="0">
                <a:solidFill>
                  <a:srgbClr val="3C8C93"/>
                </a:solidFill>
              </a:rPr>
              <a:t>#include &lt;</a:t>
            </a:r>
            <a:r>
              <a:rPr lang="en-GB" sz="2400" b="1" dirty="0" err="1" smtClean="0">
                <a:solidFill>
                  <a:srgbClr val="3C8C93"/>
                </a:solidFill>
              </a:rPr>
              <a:t>eacof.h</a:t>
            </a:r>
            <a:r>
              <a:rPr lang="en-GB" sz="2400" b="1" dirty="0" smtClean="0">
                <a:solidFill>
                  <a:srgbClr val="3C8C93"/>
                </a:solidFill>
              </a:rPr>
              <a:t>&gt;</a:t>
            </a:r>
          </a:p>
          <a:p>
            <a:pPr lvl="0" rtl="0">
              <a:buNone/>
            </a:pPr>
            <a:r>
              <a:rPr lang="en-GB" sz="2400" b="1" dirty="0" err="1" smtClean="0">
                <a:solidFill>
                  <a:srgbClr val="3C8C93"/>
                </a:solidFill>
              </a:rPr>
              <a:t>eacof_Checkpoint</a:t>
            </a:r>
            <a:r>
              <a:rPr lang="en-GB" sz="2400" b="1" dirty="0" smtClean="0">
                <a:solidFill>
                  <a:srgbClr val="3C8C93"/>
                </a:solidFill>
              </a:rPr>
              <a:t> *checkpoint;</a:t>
            </a:r>
          </a:p>
          <a:p>
            <a:pPr lvl="0" rtl="0">
              <a:buNone/>
            </a:pPr>
            <a:r>
              <a:rPr lang="en-GB" sz="2400" b="1" dirty="0" err="1" smtClean="0">
                <a:solidFill>
                  <a:srgbClr val="3C8C93"/>
                </a:solidFill>
              </a:rPr>
              <a:t>eacof_Sample</a:t>
            </a:r>
            <a:r>
              <a:rPr lang="en-GB" sz="2400" b="1" dirty="0" smtClean="0">
                <a:solidFill>
                  <a:srgbClr val="3C8C93"/>
                </a:solidFill>
              </a:rPr>
              <a:t> sample;</a:t>
            </a:r>
            <a:endParaRPr lang="en-GB" sz="2400" b="1" dirty="0">
              <a:solidFill>
                <a:srgbClr val="3C8C93"/>
              </a:solidFill>
            </a:endParaRPr>
          </a:p>
          <a:p>
            <a:pPr lvl="0" rtl="0">
              <a:buNone/>
            </a:pPr>
            <a:r>
              <a:rPr lang="en-GB" sz="2400" b="1" dirty="0" err="1">
                <a:solidFill>
                  <a:srgbClr val="3C8C93"/>
                </a:solidFill>
              </a:rPr>
              <a:t>initEACOF</a:t>
            </a:r>
            <a:r>
              <a:rPr lang="en-GB" sz="2400" b="1" dirty="0">
                <a:solidFill>
                  <a:srgbClr val="3C8C93"/>
                </a:solidFill>
              </a:rPr>
              <a:t>();</a:t>
            </a:r>
          </a:p>
          <a:p>
            <a:pPr lvl="0" rtl="0">
              <a:buNone/>
            </a:pPr>
            <a:r>
              <a:rPr lang="en-GB" sz="2400" b="1" dirty="0" err="1">
                <a:solidFill>
                  <a:srgbClr val="3C8C93"/>
                </a:solidFill>
              </a:rPr>
              <a:t>setCheckpoint</a:t>
            </a:r>
            <a:r>
              <a:rPr lang="en-GB" sz="2400" b="1" dirty="0" smtClean="0">
                <a:solidFill>
                  <a:srgbClr val="3C8C93"/>
                </a:solidFill>
              </a:rPr>
              <a:t>(&amp;checkpoint, EACOF_PSPEC_ALL, 1, EACOF_DEVICE_BATTERY_ALL)</a:t>
            </a:r>
            <a:r>
              <a:rPr lang="en-GB" sz="2400" b="1" dirty="0">
                <a:solidFill>
                  <a:srgbClr val="3C8C93"/>
                </a:solidFill>
              </a:rPr>
              <a:t>;</a:t>
            </a:r>
          </a:p>
          <a:p>
            <a:pPr lvl="0" rtl="0">
              <a:buNone/>
            </a:pPr>
            <a:r>
              <a:rPr lang="en-GB" sz="2400" dirty="0">
                <a:latin typeface="Courier"/>
                <a:cs typeface="Courier"/>
              </a:rPr>
              <a:t>for (</a:t>
            </a:r>
            <a:r>
              <a:rPr lang="en-GB" sz="2400" dirty="0" err="1">
                <a:latin typeface="Courier"/>
                <a:cs typeface="Courier"/>
              </a:rPr>
              <a:t>int</a:t>
            </a:r>
            <a:r>
              <a:rPr lang="en-GB" sz="2400" dirty="0">
                <a:latin typeface="Courier"/>
                <a:cs typeface="Courier"/>
              </a:rPr>
              <a:t> </a:t>
            </a:r>
            <a:r>
              <a:rPr lang="en-GB" sz="2400" dirty="0" err="1">
                <a:latin typeface="Courier"/>
                <a:cs typeface="Courier"/>
              </a:rPr>
              <a:t>i</a:t>
            </a:r>
            <a:r>
              <a:rPr lang="en-GB" sz="2400" dirty="0">
                <a:latin typeface="Courier"/>
                <a:cs typeface="Courier"/>
              </a:rPr>
              <a:t> = 0; </a:t>
            </a:r>
            <a:r>
              <a:rPr lang="en-GB" sz="2400" dirty="0" err="1">
                <a:latin typeface="Courier"/>
                <a:cs typeface="Courier"/>
              </a:rPr>
              <a:t>i</a:t>
            </a:r>
            <a:r>
              <a:rPr lang="en-GB" sz="2400" dirty="0">
                <a:latin typeface="Courier"/>
                <a:cs typeface="Courier"/>
              </a:rPr>
              <a:t> &lt; 10000; </a:t>
            </a:r>
            <a:r>
              <a:rPr lang="en-GB" sz="2400" dirty="0" err="1">
                <a:latin typeface="Courier"/>
                <a:cs typeface="Courier"/>
              </a:rPr>
              <a:t>i</a:t>
            </a:r>
            <a:r>
              <a:rPr lang="en-GB" sz="2400" dirty="0">
                <a:latin typeface="Courier"/>
                <a:cs typeface="Courier"/>
              </a:rPr>
              <a:t>++) {</a:t>
            </a:r>
          </a:p>
          <a:p>
            <a:pPr lvl="0" rtl="0">
              <a:buNone/>
            </a:pPr>
            <a:r>
              <a:rPr lang="en-GB" sz="2400" dirty="0">
                <a:latin typeface="Courier"/>
                <a:cs typeface="Courier"/>
              </a:rPr>
              <a:t>	</a:t>
            </a:r>
            <a:r>
              <a:rPr lang="en-GB" sz="2400" dirty="0" err="1">
                <a:latin typeface="Courier"/>
                <a:cs typeface="Courier"/>
              </a:rPr>
              <a:t>printf</a:t>
            </a:r>
            <a:r>
              <a:rPr lang="en-GB" sz="2400" dirty="0">
                <a:latin typeface="Courier"/>
                <a:cs typeface="Courier"/>
              </a:rPr>
              <a:t>(“Hello EACOF!\n”);</a:t>
            </a:r>
          </a:p>
          <a:p>
            <a:pPr lvl="0" rtl="0">
              <a:buNone/>
            </a:pPr>
            <a:r>
              <a:rPr lang="en-GB" sz="2400" dirty="0"/>
              <a:t>	</a:t>
            </a:r>
            <a:r>
              <a:rPr lang="en-GB" sz="2400" b="1" dirty="0" err="1">
                <a:solidFill>
                  <a:srgbClr val="3C8C93"/>
                </a:solidFill>
              </a:rPr>
              <a:t>sampleCheckpoint</a:t>
            </a:r>
            <a:r>
              <a:rPr lang="en-GB" sz="2400" b="1" dirty="0">
                <a:solidFill>
                  <a:srgbClr val="3C8C93"/>
                </a:solidFill>
              </a:rPr>
              <a:t>(</a:t>
            </a:r>
            <a:r>
              <a:rPr lang="en-GB" sz="2400" b="1" dirty="0" smtClean="0">
                <a:solidFill>
                  <a:srgbClr val="3C8C93"/>
                </a:solidFill>
              </a:rPr>
              <a:t>checkpoint, &amp;sample)</a:t>
            </a:r>
            <a:r>
              <a:rPr lang="en-GB" sz="2400" b="1" dirty="0">
                <a:solidFill>
                  <a:srgbClr val="3C8C93"/>
                </a:solidFill>
              </a:rPr>
              <a:t>;</a:t>
            </a:r>
          </a:p>
          <a:p>
            <a:pPr lvl="0" rtl="0">
              <a:buNone/>
            </a:pPr>
            <a:r>
              <a:rPr lang="en-GB" sz="2400" dirty="0">
                <a:latin typeface="Courier"/>
                <a:cs typeface="Courier"/>
              </a:rPr>
              <a:t>}</a:t>
            </a:r>
          </a:p>
          <a:p>
            <a:pPr lvl="0" rtl="0">
              <a:buNone/>
            </a:pPr>
            <a:r>
              <a:rPr lang="en-GB" sz="2400" b="1" dirty="0" err="1">
                <a:solidFill>
                  <a:srgbClr val="3C8C93"/>
                </a:solidFill>
              </a:rPr>
              <a:t>deleteCheckpoint</a:t>
            </a:r>
            <a:r>
              <a:rPr lang="en-GB" sz="2400" b="1" dirty="0" smtClean="0">
                <a:solidFill>
                  <a:srgbClr val="3C8C93"/>
                </a:solidFill>
              </a:rPr>
              <a:t>(&amp;checkpoint</a:t>
            </a:r>
            <a:r>
              <a:rPr lang="en-GB" sz="2400" b="1" dirty="0">
                <a:solidFill>
                  <a:srgbClr val="3C8C93"/>
                </a:solidFill>
              </a:rPr>
              <a:t>);</a:t>
            </a:r>
          </a:p>
        </p:txBody>
      </p:sp>
      <p:sp>
        <p:nvSpPr>
          <p:cNvPr id="3" name="Shape 150"/>
          <p:cNvSpPr txBox="1">
            <a:spLocks noGrp="1"/>
          </p:cNvSpPr>
          <p:nvPr>
            <p:ph type="title"/>
          </p:nvPr>
        </p:nvSpPr>
        <p:spPr>
          <a:xfrm>
            <a:off x="0" y="95345"/>
            <a:ext cx="9144000" cy="1143200"/>
          </a:xfrm>
          <a:prstGeom prst="rect">
            <a:avLst/>
          </a:prstGeom>
        </p:spPr>
        <p:txBody>
          <a:bodyPr lIns="91425" tIns="91425" rIns="91425" bIns="91425" anchor="b" anchorCtr="0">
            <a:noAutofit/>
          </a:bodyPr>
          <a:lstStyle/>
          <a:p>
            <a:r>
              <a:rPr lang="en-GB" sz="4000" dirty="0" smtClean="0"/>
              <a:t>Simple Consumer Example + EACOF</a:t>
            </a:r>
            <a:endParaRPr sz="4000" dirty="0"/>
          </a:p>
        </p:txBody>
      </p:sp>
    </p:spTree>
    <p:extLst>
      <p:ext uri="{BB962C8B-B14F-4D97-AF65-F5344CB8AC3E}">
        <p14:creationId xmlns:p14="http://schemas.microsoft.com/office/powerpoint/2010/main" val="251047034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457200" y="50522"/>
            <a:ext cx="8229600" cy="1143200"/>
          </a:xfrm>
          <a:prstGeom prst="rect">
            <a:avLst/>
          </a:prstGeom>
        </p:spPr>
        <p:txBody>
          <a:bodyPr lIns="91425" tIns="91425" rIns="91425" bIns="91425" anchor="b" anchorCtr="0">
            <a:noAutofit/>
          </a:bodyPr>
          <a:lstStyle/>
          <a:p>
            <a:pPr>
              <a:buNone/>
            </a:pPr>
            <a:r>
              <a:rPr lang="en-GB" dirty="0" smtClean="0"/>
              <a:t>The EACOF API</a:t>
            </a:r>
            <a:endParaRPr lang="en-GB" dirty="0"/>
          </a:p>
        </p:txBody>
      </p:sp>
      <p:sp>
        <p:nvSpPr>
          <p:cNvPr id="172" name="Shape 172"/>
          <p:cNvSpPr txBox="1">
            <a:spLocks noGrp="1"/>
          </p:cNvSpPr>
          <p:nvPr>
            <p:ph type="body" idx="1"/>
          </p:nvPr>
        </p:nvSpPr>
        <p:spPr>
          <a:prstGeom prst="rect">
            <a:avLst/>
          </a:prstGeom>
        </p:spPr>
        <p:txBody>
          <a:bodyPr lIns="91425" tIns="91425" rIns="91425" bIns="91425" anchor="t" anchorCtr="0">
            <a:noAutofit/>
          </a:bodyPr>
          <a:lstStyle/>
          <a:p>
            <a:pPr lvl="0" rtl="0">
              <a:buNone/>
            </a:pPr>
            <a:r>
              <a:rPr lang="en-GB" sz="2400" dirty="0">
                <a:solidFill>
                  <a:srgbClr val="3C8C93"/>
                </a:solidFill>
                <a:latin typeface="Courier"/>
                <a:cs typeface="Courier"/>
              </a:rPr>
              <a:t>#include &lt;</a:t>
            </a:r>
            <a:r>
              <a:rPr lang="en-GB" sz="2400" dirty="0" err="1">
                <a:solidFill>
                  <a:srgbClr val="3C8C93"/>
                </a:solidFill>
                <a:latin typeface="Courier"/>
                <a:cs typeface="Courier"/>
              </a:rPr>
              <a:t>eacof.h</a:t>
            </a:r>
            <a:r>
              <a:rPr lang="en-GB" sz="2400" dirty="0">
                <a:solidFill>
                  <a:srgbClr val="3C8C93"/>
                </a:solidFill>
                <a:latin typeface="Courier"/>
                <a:cs typeface="Courier"/>
              </a:rPr>
              <a:t>&gt;</a:t>
            </a:r>
          </a:p>
          <a:p>
            <a:pPr lvl="0" rtl="0">
              <a:buNone/>
            </a:pPr>
            <a:r>
              <a:rPr lang="en-GB" sz="2400" dirty="0" err="1">
                <a:solidFill>
                  <a:srgbClr val="3C8C93"/>
                </a:solidFill>
                <a:latin typeface="Courier"/>
                <a:cs typeface="Courier"/>
              </a:rPr>
              <a:t>initEACOF</a:t>
            </a:r>
            <a:r>
              <a:rPr lang="en-GB" sz="2400" dirty="0">
                <a:solidFill>
                  <a:srgbClr val="3C8C93"/>
                </a:solidFill>
                <a:latin typeface="Courier"/>
                <a:cs typeface="Courier"/>
              </a:rPr>
              <a:t>();</a:t>
            </a:r>
          </a:p>
          <a:p>
            <a:pPr lvl="0" rtl="0">
              <a:buNone/>
            </a:pPr>
            <a:r>
              <a:rPr lang="en-GB" sz="2400" dirty="0" err="1">
                <a:solidFill>
                  <a:srgbClr val="3C8C93"/>
                </a:solidFill>
                <a:latin typeface="Courier"/>
                <a:cs typeface="Courier"/>
              </a:rPr>
              <a:t>createProbe</a:t>
            </a:r>
            <a:r>
              <a:rPr lang="en-GB" sz="2400" dirty="0">
                <a:solidFill>
                  <a:srgbClr val="3C8C93"/>
                </a:solidFill>
                <a:latin typeface="Courier"/>
                <a:cs typeface="Courier"/>
              </a:rPr>
              <a:t>(); </a:t>
            </a:r>
            <a:r>
              <a:rPr lang="en-GB" sz="2400" dirty="0" err="1">
                <a:solidFill>
                  <a:srgbClr val="3C8C93"/>
                </a:solidFill>
                <a:latin typeface="Courier"/>
                <a:cs typeface="Courier"/>
              </a:rPr>
              <a:t>deleteProbe</a:t>
            </a:r>
            <a:r>
              <a:rPr lang="en-GB" sz="2400" dirty="0">
                <a:solidFill>
                  <a:srgbClr val="3C8C93"/>
                </a:solidFill>
                <a:latin typeface="Courier"/>
                <a:cs typeface="Courier"/>
              </a:rPr>
              <a:t>()</a:t>
            </a:r>
            <a:r>
              <a:rPr lang="en-GB" sz="2400" dirty="0" smtClean="0">
                <a:solidFill>
                  <a:srgbClr val="3C8C93"/>
                </a:solidFill>
                <a:latin typeface="Courier"/>
                <a:cs typeface="Courier"/>
              </a:rPr>
              <a:t>;</a:t>
            </a:r>
          </a:p>
          <a:p>
            <a:pPr lvl="0" rtl="0">
              <a:buNone/>
            </a:pPr>
            <a:endParaRPr lang="en-GB" sz="2400" dirty="0">
              <a:solidFill>
                <a:srgbClr val="3C8C93"/>
              </a:solidFill>
              <a:latin typeface="Courier"/>
              <a:cs typeface="Courier"/>
            </a:endParaRPr>
          </a:p>
          <a:p>
            <a:pPr lvl="0" rtl="0">
              <a:buNone/>
            </a:pPr>
            <a:r>
              <a:rPr lang="en-GB" sz="2400" dirty="0" err="1">
                <a:solidFill>
                  <a:srgbClr val="3C8C93"/>
                </a:solidFill>
                <a:latin typeface="Courier"/>
                <a:cs typeface="Courier"/>
              </a:rPr>
              <a:t>activateProbe</a:t>
            </a:r>
            <a:r>
              <a:rPr lang="en-GB" sz="2400" dirty="0">
                <a:solidFill>
                  <a:srgbClr val="3C8C93"/>
                </a:solidFill>
                <a:latin typeface="Courier"/>
                <a:cs typeface="Courier"/>
              </a:rPr>
              <a:t>(); </a:t>
            </a:r>
            <a:r>
              <a:rPr lang="en-GB" sz="2400" dirty="0" err="1">
                <a:solidFill>
                  <a:srgbClr val="3C8C93"/>
                </a:solidFill>
                <a:latin typeface="Courier"/>
                <a:cs typeface="Courier"/>
              </a:rPr>
              <a:t>deactivateProbe</a:t>
            </a:r>
            <a:r>
              <a:rPr lang="en-GB" sz="2400" dirty="0">
                <a:solidFill>
                  <a:srgbClr val="3C8C93"/>
                </a:solidFill>
                <a:latin typeface="Courier"/>
                <a:cs typeface="Courier"/>
              </a:rPr>
              <a:t>()</a:t>
            </a:r>
            <a:r>
              <a:rPr lang="en-GB" sz="2400" dirty="0" smtClean="0">
                <a:solidFill>
                  <a:srgbClr val="3C8C93"/>
                </a:solidFill>
                <a:latin typeface="Courier"/>
                <a:cs typeface="Courier"/>
              </a:rPr>
              <a:t>;</a:t>
            </a:r>
          </a:p>
          <a:p>
            <a:pPr lvl="0" rtl="0">
              <a:buNone/>
            </a:pPr>
            <a:endParaRPr lang="en-GB" sz="2400" dirty="0">
              <a:solidFill>
                <a:srgbClr val="3C8C93"/>
              </a:solidFill>
              <a:latin typeface="Courier"/>
              <a:cs typeface="Courier"/>
            </a:endParaRPr>
          </a:p>
          <a:p>
            <a:pPr lvl="0" rtl="0">
              <a:buNone/>
            </a:pPr>
            <a:r>
              <a:rPr lang="en-GB" sz="2400" dirty="0" err="1">
                <a:solidFill>
                  <a:srgbClr val="3C8C93"/>
                </a:solidFill>
                <a:latin typeface="Courier"/>
                <a:cs typeface="Courier"/>
              </a:rPr>
              <a:t>addSample</a:t>
            </a:r>
            <a:r>
              <a:rPr lang="en-GB" sz="2400" dirty="0">
                <a:solidFill>
                  <a:srgbClr val="3C8C93"/>
                </a:solidFill>
                <a:latin typeface="Courier"/>
                <a:cs typeface="Courier"/>
              </a:rPr>
              <a:t>()</a:t>
            </a:r>
            <a:r>
              <a:rPr lang="en-GB" sz="2400" dirty="0" smtClean="0">
                <a:solidFill>
                  <a:srgbClr val="3C8C93"/>
                </a:solidFill>
                <a:latin typeface="Courier"/>
                <a:cs typeface="Courier"/>
              </a:rPr>
              <a:t>;</a:t>
            </a:r>
          </a:p>
          <a:p>
            <a:pPr lvl="0" rtl="0">
              <a:buNone/>
            </a:pPr>
            <a:endParaRPr lang="en-GB" sz="2400" dirty="0">
              <a:solidFill>
                <a:srgbClr val="3C8C93"/>
              </a:solidFill>
              <a:latin typeface="Courier"/>
              <a:cs typeface="Courier"/>
            </a:endParaRPr>
          </a:p>
          <a:p>
            <a:pPr lvl="0" rtl="0">
              <a:buNone/>
            </a:pPr>
            <a:r>
              <a:rPr lang="en-GB" sz="2400" dirty="0" err="1">
                <a:solidFill>
                  <a:srgbClr val="3C8C93"/>
                </a:solidFill>
                <a:latin typeface="Courier"/>
                <a:cs typeface="Courier"/>
              </a:rPr>
              <a:t>setCheckpoint</a:t>
            </a:r>
            <a:r>
              <a:rPr lang="en-GB" sz="2400" dirty="0">
                <a:solidFill>
                  <a:srgbClr val="3C8C93"/>
                </a:solidFill>
                <a:latin typeface="Courier"/>
                <a:cs typeface="Courier"/>
              </a:rPr>
              <a:t>(); </a:t>
            </a:r>
            <a:r>
              <a:rPr lang="en-GB" sz="2400" dirty="0" err="1">
                <a:solidFill>
                  <a:srgbClr val="3C8C93"/>
                </a:solidFill>
                <a:latin typeface="Courier"/>
                <a:cs typeface="Courier"/>
              </a:rPr>
              <a:t>deleteCheckpoint</a:t>
            </a:r>
            <a:r>
              <a:rPr lang="en-GB" sz="2400" dirty="0">
                <a:solidFill>
                  <a:srgbClr val="3C8C93"/>
                </a:solidFill>
                <a:latin typeface="Courier"/>
                <a:cs typeface="Courier"/>
              </a:rPr>
              <a:t>();</a:t>
            </a:r>
          </a:p>
          <a:p>
            <a:pPr>
              <a:buNone/>
            </a:pPr>
            <a:r>
              <a:rPr lang="en-GB" sz="2400" dirty="0" err="1">
                <a:solidFill>
                  <a:srgbClr val="3C8C93"/>
                </a:solidFill>
                <a:latin typeface="Courier"/>
                <a:cs typeface="Courier"/>
              </a:rPr>
              <a:t>sampleCheckpoint</a:t>
            </a:r>
            <a:r>
              <a:rPr lang="en-GB" sz="2400" dirty="0">
                <a:solidFill>
                  <a:srgbClr val="3C8C93"/>
                </a:solidFill>
                <a:latin typeface="Courier"/>
                <a:cs typeface="Courier"/>
              </a:rPr>
              <a:t>();</a:t>
            </a:r>
          </a:p>
        </p:txBody>
      </p:sp>
    </p:spTree>
    <p:extLst>
      <p:ext uri="{BB962C8B-B14F-4D97-AF65-F5344CB8AC3E}">
        <p14:creationId xmlns:p14="http://schemas.microsoft.com/office/powerpoint/2010/main" val="398687378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Overview</a:t>
            </a:r>
            <a:endParaRPr lang="en-GB" dirty="0"/>
          </a:p>
        </p:txBody>
      </p:sp>
      <p:sp>
        <p:nvSpPr>
          <p:cNvPr id="3" name="Content Placeholder 2"/>
          <p:cNvSpPr>
            <a:spLocks noGrp="1"/>
          </p:cNvSpPr>
          <p:nvPr>
            <p:ph idx="1"/>
          </p:nvPr>
        </p:nvSpPr>
        <p:spPr>
          <a:xfrm>
            <a:off x="378665" y="1437810"/>
            <a:ext cx="8511334" cy="4942074"/>
          </a:xfrm>
        </p:spPr>
        <p:txBody>
          <a:bodyPr/>
          <a:lstStyle/>
          <a:p>
            <a:r>
              <a:rPr lang="en-GB" sz="2800" dirty="0" smtClean="0"/>
              <a:t>Introduction and Motivation</a:t>
            </a:r>
          </a:p>
          <a:p>
            <a:pPr lvl="1"/>
            <a:r>
              <a:rPr lang="en-GB" sz="2400" dirty="0"/>
              <a:t>E</a:t>
            </a:r>
            <a:r>
              <a:rPr lang="en-GB" sz="2400" dirty="0" smtClean="0"/>
              <a:t>nergy consumption of Computing</a:t>
            </a:r>
          </a:p>
          <a:p>
            <a:pPr lvl="1"/>
            <a:r>
              <a:rPr lang="en-GB" sz="2400" dirty="0" smtClean="0"/>
              <a:t>Software </a:t>
            </a:r>
            <a:r>
              <a:rPr lang="en-GB" sz="2400" dirty="0" err="1" smtClean="0"/>
              <a:t>vs</a:t>
            </a:r>
            <a:r>
              <a:rPr lang="en-GB" sz="2400" dirty="0" smtClean="0"/>
              <a:t> Hardware</a:t>
            </a:r>
          </a:p>
          <a:p>
            <a:pPr lvl="1"/>
            <a:r>
              <a:rPr lang="en-GB" sz="2400" b="1" dirty="0" smtClean="0">
                <a:solidFill>
                  <a:srgbClr val="A50021"/>
                </a:solidFill>
              </a:rPr>
              <a:t>Energy Transparency</a:t>
            </a:r>
          </a:p>
          <a:p>
            <a:r>
              <a:rPr lang="en-GB" sz="2800" dirty="0" smtClean="0"/>
              <a:t>Measuring </a:t>
            </a:r>
            <a:r>
              <a:rPr lang="en-GB" sz="2800" dirty="0"/>
              <a:t>the energy </a:t>
            </a:r>
            <a:r>
              <a:rPr lang="en-GB" sz="2800" dirty="0" smtClean="0"/>
              <a:t>consumption of software</a:t>
            </a:r>
          </a:p>
          <a:p>
            <a:pPr lvl="1"/>
            <a:r>
              <a:rPr lang="en-GB" sz="2400" dirty="0" smtClean="0"/>
              <a:t>Demonstration with hands-on session by Steve </a:t>
            </a:r>
            <a:r>
              <a:rPr lang="en-GB" sz="2400" dirty="0" err="1" smtClean="0"/>
              <a:t>Kerrison</a:t>
            </a:r>
            <a:endParaRPr lang="en-GB" sz="2400" dirty="0"/>
          </a:p>
          <a:p>
            <a:r>
              <a:rPr lang="hu-HU" sz="2800" dirty="0" smtClean="0"/>
              <a:t>Energy modeling</a:t>
            </a:r>
          </a:p>
          <a:p>
            <a:pPr marL="0" indent="0">
              <a:buNone/>
            </a:pPr>
            <a:endParaRPr lang="hu-HU" sz="2800" dirty="0" smtClean="0"/>
          </a:p>
          <a:p>
            <a:r>
              <a:rPr lang="en-GB" sz="2800" dirty="0" smtClean="0">
                <a:solidFill>
                  <a:schemeClr val="bg2"/>
                </a:solidFill>
              </a:rPr>
              <a:t>Fundamentals </a:t>
            </a:r>
            <a:r>
              <a:rPr lang="en-GB" sz="2800" dirty="0">
                <a:solidFill>
                  <a:schemeClr val="bg2"/>
                </a:solidFill>
              </a:rPr>
              <a:t>of </a:t>
            </a:r>
            <a:r>
              <a:rPr lang="en-GB" sz="2800" dirty="0" smtClean="0">
                <a:solidFill>
                  <a:schemeClr val="bg2"/>
                </a:solidFill>
              </a:rPr>
              <a:t>static analysis of software</a:t>
            </a:r>
          </a:p>
          <a:p>
            <a:r>
              <a:rPr lang="en-GB" sz="2800" dirty="0" smtClean="0">
                <a:solidFill>
                  <a:schemeClr val="bg2"/>
                </a:solidFill>
              </a:rPr>
              <a:t>Static </a:t>
            </a:r>
            <a:r>
              <a:rPr lang="en-GB" sz="2800" dirty="0">
                <a:solidFill>
                  <a:schemeClr val="bg2"/>
                </a:solidFill>
              </a:rPr>
              <a:t>analysis and optimization</a:t>
            </a:r>
            <a:endParaRPr lang="en-GB" sz="2800" dirty="0" smtClean="0">
              <a:solidFill>
                <a:schemeClr val="bg2"/>
              </a:solidFill>
            </a:endParaRPr>
          </a:p>
          <a:p>
            <a:pPr marL="457200" lvl="1" indent="0">
              <a:buNone/>
            </a:pPr>
            <a:endParaRPr lang="en-GB" sz="2400" dirty="0"/>
          </a:p>
        </p:txBody>
      </p:sp>
      <p:pic>
        <p:nvPicPr>
          <p:cNvPr id="4" name="Picture 3" descr="The energy consumption of computi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20353" y="4235863"/>
            <a:ext cx="2958353" cy="1082064"/>
          </a:xfrm>
          <a:prstGeom prst="rect">
            <a:avLst/>
          </a:prstGeom>
        </p:spPr>
      </p:pic>
      <p:pic>
        <p:nvPicPr>
          <p:cNvPr id="5" name="Picture 4"/>
          <p:cNvPicPr>
            <a:picLocks noChangeAspect="1"/>
          </p:cNvPicPr>
          <p:nvPr/>
        </p:nvPicPr>
        <p:blipFill>
          <a:blip r:embed="rId3"/>
          <a:stretch>
            <a:fillRect/>
          </a:stretch>
        </p:blipFill>
        <p:spPr>
          <a:xfrm rot="10800000" flipH="1">
            <a:off x="6688800" y="1454400"/>
            <a:ext cx="1512000" cy="1857788"/>
          </a:xfrm>
          <a:prstGeom prst="rect">
            <a:avLst/>
          </a:prstGeom>
        </p:spPr>
      </p:pic>
    </p:spTree>
    <p:extLst>
      <p:ext uri="{BB962C8B-B14F-4D97-AF65-F5344CB8AC3E}">
        <p14:creationId xmlns:p14="http://schemas.microsoft.com/office/powerpoint/2010/main" val="26483889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Placeholder 1"/>
          <p:cNvSpPr>
            <a:spLocks noGrp="1"/>
          </p:cNvSpPr>
          <p:nvPr>
            <p:ph type="body"/>
          </p:nvPr>
        </p:nvSpPr>
        <p:spPr bwMode="auto">
          <a:xfrm>
            <a:off x="548481" y="3728243"/>
            <a:ext cx="8047038" cy="2290420"/>
          </a:xfrm>
        </p:spPr>
        <p:txBody>
          <a:bodyPr vert="horz" numCol="1" anchor="t" anchorCtr="0" compatLnSpc="1">
            <a:prstTxWarp prst="textNoShape">
              <a:avLst/>
            </a:prstTxWarp>
          </a:bodyPr>
          <a:lstStyle/>
          <a:p>
            <a:pPr>
              <a:spcBef>
                <a:spcPct val="0"/>
              </a:spcBef>
              <a:buClrTx/>
              <a:buSzPct val="110000"/>
            </a:pPr>
            <a:r>
              <a:rPr lang="en-GB" sz="2400" dirty="0" smtClean="0"/>
              <a:t>Insertion Sort: 32 bit version more optimized</a:t>
            </a:r>
          </a:p>
          <a:p>
            <a:pPr>
              <a:spcBef>
                <a:spcPct val="0"/>
              </a:spcBef>
              <a:buClrTx/>
              <a:buSzPct val="110000"/>
              <a:buFont typeface="Times New Roman" pitchFamily="18" charset="0"/>
              <a:buChar char="♦"/>
            </a:pPr>
            <a:r>
              <a:rPr lang="en-GB" sz="2400" dirty="0" smtClean="0"/>
              <a:t>Counting Sort: </a:t>
            </a:r>
          </a:p>
          <a:p>
            <a:pPr>
              <a:spcBef>
                <a:spcPct val="0"/>
              </a:spcBef>
              <a:buClrTx/>
              <a:buSzPct val="110000"/>
              <a:buNone/>
            </a:pPr>
            <a:r>
              <a:rPr lang="en-GB" sz="2400" dirty="0" smtClean="0"/>
              <a:t>	75% more energy for 64 bit compared to 8 bit values</a:t>
            </a:r>
          </a:p>
          <a:p>
            <a:pPr>
              <a:spcBef>
                <a:spcPct val="0"/>
              </a:spcBef>
              <a:buClrTx/>
              <a:buSzPct val="130000"/>
              <a:buFont typeface="Arial" charset="0"/>
              <a:buChar char="•"/>
            </a:pPr>
            <a:r>
              <a:rPr lang="en-GB" sz="2400" dirty="0" smtClean="0"/>
              <a:t>Sorting 64 bit values takes less time than sorting 8 bit values, but consumed more energy </a:t>
            </a:r>
          </a:p>
          <a:p>
            <a:pPr>
              <a:spcBef>
                <a:spcPct val="0"/>
              </a:spcBef>
              <a:buClrTx/>
              <a:buSzPct val="95000"/>
              <a:buFont typeface="DejaVu Sans" pitchFamily="34" charset="0"/>
              <a:buChar char="★"/>
            </a:pPr>
            <a:r>
              <a:rPr lang="en-GB" sz="2400" dirty="0" smtClean="0"/>
              <a:t>Average power variations between algorithms</a:t>
            </a:r>
          </a:p>
        </p:txBody>
      </p:sp>
      <p:sp>
        <p:nvSpPr>
          <p:cNvPr id="68611" name="Title 2"/>
          <p:cNvSpPr>
            <a:spLocks noGrp="1"/>
          </p:cNvSpPr>
          <p:nvPr>
            <p:ph type="title" idx="10"/>
          </p:nvPr>
        </p:nvSpPr>
        <p:spPr bwMode="auto">
          <a:xfrm>
            <a:off x="520700" y="234950"/>
            <a:ext cx="8089900" cy="1050925"/>
          </a:xfrm>
          <a:noFill/>
          <a:ln>
            <a:miter lim="800000"/>
            <a:headEnd/>
            <a:tailEnd/>
          </a:ln>
        </p:spPr>
        <p:txBody>
          <a:bodyPr vert="horz" numCol="1" anchorCtr="0" compatLnSpc="1">
            <a:prstTxWarp prst="textNoShape">
              <a:avLst/>
            </a:prstTxWarp>
          </a:bodyPr>
          <a:lstStyle/>
          <a:p>
            <a:r>
              <a:rPr lang="en-GB" dirty="0" smtClean="0">
                <a:latin typeface="+mj-lt"/>
              </a:rPr>
              <a:t>Comparing Sorting Algorithms</a:t>
            </a:r>
          </a:p>
        </p:txBody>
      </p:sp>
      <p:pic>
        <p:nvPicPr>
          <p:cNvPr id="68612" name="Picture 2"/>
          <p:cNvPicPr>
            <a:picLocks noChangeAspect="1" noChangeArrowheads="1"/>
          </p:cNvPicPr>
          <p:nvPr/>
        </p:nvPicPr>
        <p:blipFill>
          <a:blip r:embed="rId3" cstate="print"/>
          <a:srcRect/>
          <a:stretch>
            <a:fillRect/>
          </a:stretch>
        </p:blipFill>
        <p:spPr bwMode="auto">
          <a:xfrm>
            <a:off x="-65088" y="1814513"/>
            <a:ext cx="9274176" cy="1812925"/>
          </a:xfrm>
          <a:prstGeom prst="rect">
            <a:avLst/>
          </a:prstGeom>
          <a:noFill/>
          <a:ln w="9525">
            <a:noFill/>
            <a:miter lim="800000"/>
            <a:headEnd/>
            <a:tailEnd/>
          </a:ln>
        </p:spPr>
      </p:pic>
      <p:sp>
        <p:nvSpPr>
          <p:cNvPr id="68613" name="Text Placeholder 1"/>
          <p:cNvSpPr txBox="1">
            <a:spLocks/>
          </p:cNvSpPr>
          <p:nvPr/>
        </p:nvSpPr>
        <p:spPr bwMode="auto">
          <a:xfrm>
            <a:off x="549275" y="1435100"/>
            <a:ext cx="8045450" cy="530225"/>
          </a:xfrm>
          <a:prstGeom prst="rect">
            <a:avLst/>
          </a:prstGeom>
          <a:noFill/>
          <a:ln w="9525">
            <a:noFill/>
            <a:miter lim="800000"/>
            <a:headEnd/>
            <a:tailEnd/>
          </a:ln>
        </p:spPr>
        <p:txBody>
          <a:bodyPr lIns="0" tIns="0" rIns="0" bIns="0"/>
          <a:lstStyle/>
          <a:p>
            <a:pPr marL="228600" indent="-228600">
              <a:lnSpc>
                <a:spcPct val="90000"/>
              </a:lnSpc>
              <a:spcBef>
                <a:spcPts val="1000"/>
              </a:spcBef>
              <a:buClr>
                <a:srgbClr val="A50021"/>
              </a:buClr>
              <a:buFont typeface="Wingdings" pitchFamily="2" charset="2"/>
              <a:buChar char="§"/>
            </a:pPr>
            <a:r>
              <a:rPr lang="en-GB" sz="2400" dirty="0" smtClean="0">
                <a:solidFill>
                  <a:srgbClr val="000000"/>
                </a:solidFill>
                <a:latin typeface="Calibri" pitchFamily="34" charset="0"/>
                <a:cs typeface="DejaVu Sans" pitchFamily="34" charset="0"/>
              </a:rPr>
              <a:t>Sorting of integers </a:t>
            </a:r>
            <a:r>
              <a:rPr lang="en-GB" sz="2400" dirty="0">
                <a:solidFill>
                  <a:srgbClr val="000000"/>
                </a:solidFill>
                <a:latin typeface="Calibri" pitchFamily="34" charset="0"/>
                <a:cs typeface="DejaVu Sans" pitchFamily="34" charset="0"/>
              </a:rPr>
              <a:t>in [0,255] </a:t>
            </a:r>
            <a:r>
              <a:rPr lang="en-GB" sz="2400" dirty="0" smtClean="0">
                <a:solidFill>
                  <a:srgbClr val="000000"/>
                </a:solidFill>
                <a:latin typeface="Calibri" pitchFamily="34" charset="0"/>
                <a:cs typeface="DejaVu Sans" pitchFamily="34" charset="0"/>
              </a:rPr>
              <a:t> </a:t>
            </a:r>
            <a:endParaRPr lang="en-GB" sz="2400" dirty="0">
              <a:solidFill>
                <a:srgbClr val="000000"/>
              </a:solidFill>
              <a:latin typeface="Calibri" pitchFamily="34" charset="0"/>
              <a:cs typeface="DejaVu Sans" pitchFamily="34" charset="0"/>
            </a:endParaRPr>
          </a:p>
        </p:txBody>
      </p:sp>
      <p:sp>
        <p:nvSpPr>
          <p:cNvPr id="7" name="Slide Number Placeholder 5"/>
          <p:cNvSpPr txBox="1">
            <a:spLocks/>
          </p:cNvSpPr>
          <p:nvPr/>
        </p:nvSpPr>
        <p:spPr bwMode="auto">
          <a:xfrm>
            <a:off x="8701088" y="6492875"/>
            <a:ext cx="442912" cy="365125"/>
          </a:xfrm>
          <a:prstGeom prst="rect">
            <a:avLst/>
          </a:prstGeom>
          <a:noFill/>
          <a:ln w="9525">
            <a:noFill/>
            <a:miter lim="800000"/>
            <a:headEnd/>
            <a:tailEnd/>
          </a:ln>
        </p:spPr>
        <p:txBody>
          <a:bodyPr/>
          <a:lstStyle/>
          <a:p>
            <a:fld id="{0A92CCE4-83D0-428F-9837-576F4612C2D5}" type="slidenum">
              <a:rPr lang="en-US" sz="1100">
                <a:cs typeface="DejaVu Sans" pitchFamily="34" charset="0"/>
              </a:rPr>
              <a:pPr/>
              <a:t>70</a:t>
            </a:fld>
            <a:endParaRPr lang="en-US" sz="1100" dirty="0">
              <a:cs typeface="DejaVu Sans" pitchFamily="34" charset="0"/>
            </a:endParaRPr>
          </a:p>
        </p:txBody>
      </p:sp>
      <p:sp>
        <p:nvSpPr>
          <p:cNvPr id="8" name="Rectangle 7"/>
          <p:cNvSpPr/>
          <p:nvPr/>
        </p:nvSpPr>
        <p:spPr>
          <a:xfrm>
            <a:off x="443552" y="6191533"/>
            <a:ext cx="8218250" cy="461665"/>
          </a:xfrm>
          <a:prstGeom prst="rect">
            <a:avLst/>
          </a:prstGeom>
        </p:spPr>
        <p:txBody>
          <a:bodyPr wrap="square">
            <a:spAutoFit/>
          </a:bodyPr>
          <a:lstStyle/>
          <a:p>
            <a:pPr fontAlgn="auto">
              <a:spcBef>
                <a:spcPts val="0"/>
              </a:spcBef>
              <a:spcAft>
                <a:spcPts val="0"/>
              </a:spcAft>
              <a:defRPr/>
            </a:pPr>
            <a:r>
              <a:rPr lang="en-GB" sz="1200" dirty="0" smtClean="0">
                <a:solidFill>
                  <a:srgbClr val="3366FF"/>
                </a:solidFill>
              </a:rPr>
              <a:t>H. Field, G. Anderson and K. Eder. “EACOF: A Framework for Providing Energy Transparency to enable Energy-Aware Software Development”. </a:t>
            </a:r>
            <a:r>
              <a:rPr lang="en-GB" sz="1200" i="1" dirty="0" smtClean="0">
                <a:solidFill>
                  <a:srgbClr val="3366FF"/>
                </a:solidFill>
              </a:rPr>
              <a:t>29th ACM Symposium On Applied Computing</a:t>
            </a:r>
            <a:r>
              <a:rPr lang="en-GB" sz="1200" dirty="0" smtClean="0">
                <a:solidFill>
                  <a:srgbClr val="3366FF"/>
                </a:solidFill>
              </a:rPr>
              <a:t>. </a:t>
            </a:r>
            <a:r>
              <a:rPr lang="en-GB" sz="1200" dirty="0">
                <a:solidFill>
                  <a:srgbClr val="3366FF"/>
                </a:solidFill>
              </a:rPr>
              <a:t>p</a:t>
            </a:r>
            <a:r>
              <a:rPr lang="en-GB" sz="1200" dirty="0" smtClean="0">
                <a:solidFill>
                  <a:srgbClr val="3366FF"/>
                </a:solidFill>
              </a:rPr>
              <a:t>p. 1194–1199. March 2014, ACM.</a:t>
            </a:r>
            <a:endParaRPr lang="en-GB" sz="1200" dirty="0">
              <a:solidFill>
                <a:srgbClr val="3366FF"/>
              </a:solidFill>
              <a:latin typeface="+mn-lt"/>
            </a:endParaRPr>
          </a:p>
        </p:txBody>
      </p:sp>
    </p:spTree>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922337"/>
          </a:xfrm>
        </p:spPr>
        <p:txBody>
          <a:bodyPr/>
          <a:lstStyle/>
          <a:p>
            <a:r>
              <a:rPr lang="en-GB" dirty="0" smtClean="0"/>
              <a:t>Invitation: EACOF is open source!</a:t>
            </a:r>
            <a:endParaRPr lang="en-GB" dirty="0"/>
          </a:p>
        </p:txBody>
      </p:sp>
      <p:pic>
        <p:nvPicPr>
          <p:cNvPr id="172035" name="Picture 3"/>
          <p:cNvPicPr>
            <a:picLocks noChangeAspect="1" noChangeArrowheads="1"/>
          </p:cNvPicPr>
          <p:nvPr/>
        </p:nvPicPr>
        <p:blipFill>
          <a:blip r:embed="rId3" cstate="print"/>
          <a:srcRect/>
          <a:stretch>
            <a:fillRect/>
          </a:stretch>
        </p:blipFill>
        <p:spPr bwMode="auto">
          <a:xfrm>
            <a:off x="2265529" y="1444944"/>
            <a:ext cx="4552805" cy="4090707"/>
          </a:xfrm>
          <a:prstGeom prst="rect">
            <a:avLst/>
          </a:prstGeom>
          <a:noFill/>
          <a:ln w="9525">
            <a:noFill/>
            <a:miter lim="800000"/>
            <a:headEnd/>
            <a:tailEnd/>
          </a:ln>
        </p:spPr>
      </p:pic>
      <p:sp>
        <p:nvSpPr>
          <p:cNvPr id="4" name="Subtitle 4"/>
          <p:cNvSpPr txBox="1">
            <a:spLocks/>
          </p:cNvSpPr>
          <p:nvPr/>
        </p:nvSpPr>
        <p:spPr bwMode="auto">
          <a:xfrm>
            <a:off x="1740089" y="5776415"/>
            <a:ext cx="5766180" cy="74039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ctr" defTabSz="914400" rtl="0" eaLnBrk="0" fontAlgn="base" latinLnBrk="0" hangingPunct="0">
              <a:lnSpc>
                <a:spcPct val="100000"/>
              </a:lnSpc>
              <a:spcBef>
                <a:spcPct val="20000"/>
              </a:spcBef>
              <a:spcAft>
                <a:spcPct val="0"/>
              </a:spcAft>
              <a:buClr>
                <a:srgbClr val="C00000"/>
              </a:buClr>
              <a:buSzTx/>
              <a:tabLst/>
              <a:defRPr/>
            </a:pPr>
            <a:r>
              <a:rPr kumimoji="0" lang="en-GB" sz="3200" b="0" i="0" u="none" strike="noStrike" kern="0" cap="none" spc="0" normalizeH="0" baseline="0" noProof="0" dirty="0" smtClean="0">
                <a:ln>
                  <a:noFill/>
                </a:ln>
                <a:solidFill>
                  <a:schemeClr val="tx1"/>
                </a:solidFill>
                <a:effectLst/>
                <a:uLnTx/>
                <a:uFillTx/>
                <a:latin typeface="+mn-lt"/>
                <a:ea typeface="+mn-ea"/>
                <a:cs typeface="+mn-cs"/>
                <a:hlinkClick r:id="rId4"/>
              </a:rPr>
              <a:t>github.com/</a:t>
            </a:r>
            <a:r>
              <a:rPr kumimoji="0" lang="en-GB" sz="3200" b="0" i="0" u="none" strike="noStrike" kern="0" cap="none" spc="0" normalizeH="0" baseline="0" noProof="0" dirty="0" err="1" smtClean="0">
                <a:ln>
                  <a:noFill/>
                </a:ln>
                <a:solidFill>
                  <a:schemeClr val="tx1"/>
                </a:solidFill>
                <a:effectLst/>
                <a:uLnTx/>
                <a:uFillTx/>
                <a:latin typeface="+mn-lt"/>
                <a:ea typeface="+mn-ea"/>
                <a:cs typeface="+mn-cs"/>
                <a:hlinkClick r:id="rId4"/>
              </a:rPr>
              <a:t>eacof</a:t>
            </a:r>
            <a:endParaRPr kumimoji="0" lang="en-GB" sz="3200" b="0" i="0" u="none" strike="noStrike" kern="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225758391"/>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1FC634"/>
                </a:solidFill>
              </a:rPr>
              <a:t>Learning Objectives</a:t>
            </a:r>
            <a:endParaRPr lang="en-GB" dirty="0">
              <a:solidFill>
                <a:srgbClr val="1FC634"/>
              </a:solidFill>
            </a:endParaRPr>
          </a:p>
        </p:txBody>
      </p:sp>
      <p:sp>
        <p:nvSpPr>
          <p:cNvPr id="3" name="Content Placeholder 2"/>
          <p:cNvSpPr>
            <a:spLocks noGrp="1"/>
          </p:cNvSpPr>
          <p:nvPr>
            <p:ph idx="1"/>
          </p:nvPr>
        </p:nvSpPr>
        <p:spPr>
          <a:xfrm>
            <a:off x="468312" y="1422868"/>
            <a:ext cx="8451569" cy="5001837"/>
          </a:xfrm>
        </p:spPr>
        <p:txBody>
          <a:bodyPr/>
          <a:lstStyle/>
          <a:p>
            <a:pPr>
              <a:buClr>
                <a:srgbClr val="1DAD58"/>
              </a:buClr>
              <a:buFont typeface="Wingdings" charset="2"/>
              <a:buChar char="ü"/>
            </a:pPr>
            <a:r>
              <a:rPr lang="en-GB" sz="2800" dirty="0" smtClean="0"/>
              <a:t>Why software is key to energy efficient computing</a:t>
            </a:r>
            <a:endParaRPr lang="en-GB" sz="2400" dirty="0" smtClean="0"/>
          </a:p>
          <a:p>
            <a:pPr>
              <a:buClr>
                <a:srgbClr val="1DAD58"/>
              </a:buClr>
              <a:buFont typeface="Wingdings" charset="2"/>
              <a:buChar char="ü"/>
            </a:pPr>
            <a:r>
              <a:rPr lang="en-GB" sz="2800" dirty="0" smtClean="0"/>
              <a:t>What energy transparency means and why we need energy transparency to achieve energy efficient computing</a:t>
            </a:r>
            <a:endParaRPr lang="en-GB" sz="2400" dirty="0"/>
          </a:p>
          <a:p>
            <a:pPr>
              <a:buClr>
                <a:srgbClr val="1DAD58"/>
              </a:buClr>
              <a:buFont typeface="Wingdings" charset="2"/>
              <a:buChar char="ü"/>
            </a:pPr>
            <a:r>
              <a:rPr lang="en-GB" sz="2800" dirty="0" smtClean="0"/>
              <a:t>How to measure the energy consumed by software</a:t>
            </a:r>
          </a:p>
          <a:p>
            <a:pPr>
              <a:buClr>
                <a:srgbClr val="1DAD58"/>
              </a:buClr>
            </a:pPr>
            <a:r>
              <a:rPr lang="en-GB" sz="2800" dirty="0" smtClean="0">
                <a:solidFill>
                  <a:schemeClr val="bg2"/>
                </a:solidFill>
              </a:rPr>
              <a:t>How to estimate the energy consumed by software </a:t>
            </a:r>
            <a:r>
              <a:rPr lang="en-GB" sz="2800" i="1" dirty="0" smtClean="0">
                <a:solidFill>
                  <a:schemeClr val="bg2"/>
                </a:solidFill>
              </a:rPr>
              <a:t>without m</a:t>
            </a:r>
            <a:r>
              <a:rPr lang="en-GB" sz="2800" dirty="0" smtClean="0">
                <a:solidFill>
                  <a:schemeClr val="bg2"/>
                </a:solidFill>
              </a:rPr>
              <a:t>easuring</a:t>
            </a:r>
          </a:p>
          <a:p>
            <a:pPr>
              <a:buClr>
                <a:srgbClr val="1DAD58"/>
              </a:buClr>
            </a:pPr>
            <a:r>
              <a:rPr lang="en-GB" sz="2800" dirty="0" smtClean="0">
                <a:solidFill>
                  <a:schemeClr val="bg2"/>
                </a:solidFill>
              </a:rPr>
              <a:t>How to construct energy consumption models</a:t>
            </a:r>
          </a:p>
        </p:txBody>
      </p:sp>
      <p:cxnSp>
        <p:nvCxnSpPr>
          <p:cNvPr id="4" name="Straight Connector 3"/>
          <p:cNvCxnSpPr/>
          <p:nvPr/>
        </p:nvCxnSpPr>
        <p:spPr bwMode="auto">
          <a:xfrm flipV="1">
            <a:off x="0" y="1270077"/>
            <a:ext cx="9144000" cy="1"/>
          </a:xfrm>
          <a:prstGeom prst="line">
            <a:avLst/>
          </a:prstGeom>
          <a:noFill/>
          <a:ln w="38100" cap="flat" cmpd="sng" algn="ctr">
            <a:solidFill>
              <a:srgbClr val="1DAD58"/>
            </a:solidFill>
            <a:prstDash val="solid"/>
            <a:round/>
            <a:headEnd type="none" w="med" len="med"/>
            <a:tailEnd type="none" w="med" len="med"/>
          </a:ln>
          <a:effectLst/>
        </p:spPr>
      </p:cxnSp>
    </p:spTree>
    <p:extLst>
      <p:ext uri="{BB962C8B-B14F-4D97-AF65-F5344CB8AC3E}">
        <p14:creationId xmlns:p14="http://schemas.microsoft.com/office/powerpoint/2010/main" val="917259768"/>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1FC634"/>
                </a:solidFill>
              </a:rPr>
              <a:t>Learning Objectives</a:t>
            </a:r>
            <a:endParaRPr lang="en-GB" dirty="0">
              <a:solidFill>
                <a:srgbClr val="1FC634"/>
              </a:solidFill>
            </a:endParaRPr>
          </a:p>
        </p:txBody>
      </p:sp>
      <p:sp>
        <p:nvSpPr>
          <p:cNvPr id="3" name="Content Placeholder 2"/>
          <p:cNvSpPr>
            <a:spLocks noGrp="1"/>
          </p:cNvSpPr>
          <p:nvPr>
            <p:ph idx="1"/>
          </p:nvPr>
        </p:nvSpPr>
        <p:spPr>
          <a:xfrm>
            <a:off x="468312" y="1422868"/>
            <a:ext cx="8451569" cy="5001837"/>
          </a:xfrm>
        </p:spPr>
        <p:txBody>
          <a:bodyPr/>
          <a:lstStyle/>
          <a:p>
            <a:pPr>
              <a:buClr>
                <a:srgbClr val="1DAD58"/>
              </a:buClr>
              <a:buFont typeface="Wingdings" charset="2"/>
              <a:buChar char="ü"/>
            </a:pPr>
            <a:r>
              <a:rPr lang="en-GB" sz="2800" dirty="0" smtClean="0"/>
              <a:t>Why software is key to energy efficient computing</a:t>
            </a:r>
            <a:endParaRPr lang="en-GB" sz="2400" dirty="0" smtClean="0"/>
          </a:p>
          <a:p>
            <a:pPr>
              <a:buClr>
                <a:srgbClr val="1DAD58"/>
              </a:buClr>
              <a:buFont typeface="Wingdings" charset="2"/>
              <a:buChar char="ü"/>
            </a:pPr>
            <a:r>
              <a:rPr lang="en-GB" sz="2800" dirty="0" smtClean="0"/>
              <a:t>What energy transparency means and why we need energy transparency to achieve energy efficient computing</a:t>
            </a:r>
            <a:endParaRPr lang="en-GB" sz="2400" dirty="0"/>
          </a:p>
          <a:p>
            <a:pPr>
              <a:buClr>
                <a:srgbClr val="1DAD58"/>
              </a:buClr>
              <a:buFont typeface="Wingdings" charset="2"/>
              <a:buChar char="ü"/>
            </a:pPr>
            <a:r>
              <a:rPr lang="en-GB" sz="2800" dirty="0" smtClean="0"/>
              <a:t>How to measure the energy consumed by software</a:t>
            </a:r>
          </a:p>
          <a:p>
            <a:pPr>
              <a:buClr>
                <a:srgbClr val="1DAD58"/>
              </a:buClr>
            </a:pPr>
            <a:r>
              <a:rPr lang="en-GB" sz="2800" dirty="0" smtClean="0"/>
              <a:t>How to estimate the energy consumed by software </a:t>
            </a:r>
            <a:r>
              <a:rPr lang="en-GB" sz="2800" i="1" dirty="0" smtClean="0"/>
              <a:t>without </a:t>
            </a:r>
            <a:r>
              <a:rPr lang="en-GB" sz="2800" dirty="0" smtClean="0"/>
              <a:t>measuring</a:t>
            </a:r>
          </a:p>
          <a:p>
            <a:pPr>
              <a:buClr>
                <a:srgbClr val="1DAD58"/>
              </a:buClr>
            </a:pPr>
            <a:r>
              <a:rPr lang="en-GB" sz="2800" dirty="0" smtClean="0">
                <a:solidFill>
                  <a:schemeClr val="bg2"/>
                </a:solidFill>
              </a:rPr>
              <a:t>How to construct energy consumption models</a:t>
            </a:r>
          </a:p>
        </p:txBody>
      </p:sp>
      <p:cxnSp>
        <p:nvCxnSpPr>
          <p:cNvPr id="4" name="Straight Connector 3"/>
          <p:cNvCxnSpPr/>
          <p:nvPr/>
        </p:nvCxnSpPr>
        <p:spPr bwMode="auto">
          <a:xfrm flipV="1">
            <a:off x="0" y="1270077"/>
            <a:ext cx="9144000" cy="1"/>
          </a:xfrm>
          <a:prstGeom prst="line">
            <a:avLst/>
          </a:prstGeom>
          <a:noFill/>
          <a:ln w="38100" cap="flat" cmpd="sng" algn="ctr">
            <a:solidFill>
              <a:srgbClr val="1DAD58"/>
            </a:solidFill>
            <a:prstDash val="solid"/>
            <a:round/>
            <a:headEnd type="none" w="med" len="med"/>
            <a:tailEnd type="none" w="med" len="med"/>
          </a:ln>
          <a:effectLst/>
        </p:spPr>
      </p:cxnSp>
    </p:spTree>
    <p:extLst>
      <p:ext uri="{BB962C8B-B14F-4D97-AF65-F5344CB8AC3E}">
        <p14:creationId xmlns:p14="http://schemas.microsoft.com/office/powerpoint/2010/main" val="3674907963"/>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75342" y="3032353"/>
            <a:ext cx="8229600" cy="1488847"/>
          </a:xfrm>
        </p:spPr>
        <p:txBody>
          <a:bodyPr/>
          <a:lstStyle/>
          <a:p>
            <a:pPr marL="0" indent="0" algn="l"/>
            <a:r>
              <a:rPr lang="en-GB" dirty="0" smtClean="0"/>
              <a:t>Static</a:t>
            </a:r>
            <a:r>
              <a:rPr lang="it-IT" dirty="0" smtClean="0"/>
              <a:t> </a:t>
            </a:r>
            <a:r>
              <a:rPr lang="it-IT" dirty="0"/>
              <a:t>Analysis </a:t>
            </a:r>
            <a:r>
              <a:rPr lang="it-IT" dirty="0" smtClean="0"/>
              <a:t>of </a:t>
            </a:r>
            <a:br>
              <a:rPr lang="it-IT" dirty="0" smtClean="0"/>
            </a:br>
            <a:r>
              <a:rPr lang="it-IT" dirty="0" smtClean="0"/>
              <a:t>Energy </a:t>
            </a:r>
            <a:r>
              <a:rPr lang="en-GB" dirty="0" smtClean="0"/>
              <a:t>Consumption</a:t>
            </a:r>
            <a:endParaRPr lang="en-GB" dirty="0"/>
          </a:p>
        </p:txBody>
      </p:sp>
    </p:spTree>
    <p:extLst>
      <p:ext uri="{BB962C8B-B14F-4D97-AF65-F5344CB8AC3E}">
        <p14:creationId xmlns:p14="http://schemas.microsoft.com/office/powerpoint/2010/main" val="2759790467"/>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p:nvPr/>
        </p:nvPicPr>
        <p:blipFill>
          <a:blip r:embed="rId3" cstate="print"/>
          <a:stretch>
            <a:fillRect/>
          </a:stretch>
        </p:blipFill>
        <p:spPr>
          <a:xfrm>
            <a:off x="2130776" y="451556"/>
            <a:ext cx="4981222" cy="3005102"/>
          </a:xfrm>
          <a:prstGeom prst="rect">
            <a:avLst/>
          </a:prstGeom>
        </p:spPr>
      </p:pic>
      <p:pic>
        <p:nvPicPr>
          <p:cNvPr id="4" name="Picture 3" descr="Screen Shot 2014-12-11 at 12.06.3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1910" y="3584222"/>
            <a:ext cx="6907312" cy="3090333"/>
          </a:xfrm>
          <a:prstGeom prst="rect">
            <a:avLst/>
          </a:prstGeom>
        </p:spPr>
      </p:pic>
    </p:spTree>
    <p:extLst>
      <p:ext uri="{BB962C8B-B14F-4D97-AF65-F5344CB8AC3E}">
        <p14:creationId xmlns:p14="http://schemas.microsoft.com/office/powerpoint/2010/main" val="23469135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32305"/>
            <a:ext cx="8229600" cy="922337"/>
          </a:xfrm>
        </p:spPr>
        <p:txBody>
          <a:bodyPr/>
          <a:lstStyle/>
          <a:p>
            <a:pPr algn="ctr"/>
            <a:r>
              <a:rPr lang="en-GB" sz="4800" dirty="0" smtClean="0"/>
              <a:t>The ENTRA Project</a:t>
            </a:r>
            <a:endParaRPr lang="en-GB" sz="4800" dirty="0"/>
          </a:p>
        </p:txBody>
      </p:sp>
      <p:pic>
        <p:nvPicPr>
          <p:cNvPr id="6" name="Picture 5" descr="imdea logo.png"/>
          <p:cNvPicPr>
            <a:picLocks noChangeAspect="1"/>
          </p:cNvPicPr>
          <p:nvPr/>
        </p:nvPicPr>
        <p:blipFill>
          <a:blip r:embed="rId4" cstate="print"/>
          <a:stretch>
            <a:fillRect/>
          </a:stretch>
        </p:blipFill>
        <p:spPr>
          <a:xfrm>
            <a:off x="4730056" y="5639968"/>
            <a:ext cx="1415305" cy="854522"/>
          </a:xfrm>
          <a:prstGeom prst="rect">
            <a:avLst/>
          </a:prstGeom>
        </p:spPr>
      </p:pic>
      <p:pic>
        <p:nvPicPr>
          <p:cNvPr id="7" name="Picture 6" descr="xmos_logo.png"/>
          <p:cNvPicPr>
            <a:picLocks noChangeAspect="1"/>
          </p:cNvPicPr>
          <p:nvPr/>
        </p:nvPicPr>
        <p:blipFill>
          <a:blip r:embed="rId5" cstate="print"/>
          <a:stretch>
            <a:fillRect/>
          </a:stretch>
        </p:blipFill>
        <p:spPr>
          <a:xfrm>
            <a:off x="6362439" y="5725079"/>
            <a:ext cx="2471351" cy="699670"/>
          </a:xfrm>
          <a:prstGeom prst="rect">
            <a:avLst/>
          </a:prstGeom>
        </p:spPr>
      </p:pic>
      <p:graphicFrame>
        <p:nvGraphicFramePr>
          <p:cNvPr id="8" name="Object 7"/>
          <p:cNvGraphicFramePr>
            <a:graphicFrameLocks noChangeAspect="1"/>
          </p:cNvGraphicFramePr>
          <p:nvPr/>
        </p:nvGraphicFramePr>
        <p:xfrm>
          <a:off x="2094709" y="5708401"/>
          <a:ext cx="2247900" cy="657225"/>
        </p:xfrm>
        <a:graphic>
          <a:graphicData uri="http://schemas.openxmlformats.org/presentationml/2006/ole">
            <mc:AlternateContent xmlns:mc="http://schemas.openxmlformats.org/markup-compatibility/2006">
              <mc:Choice xmlns:v="urn:schemas-microsoft-com:vml" Requires="v">
                <p:oleObj spid="_x0000_s96090" name="Acrobat Document" r:id="rId6" imgW="2247619" imgH="657317" progId="AcroExch.Document.11">
                  <p:embed/>
                </p:oleObj>
              </mc:Choice>
              <mc:Fallback>
                <p:oleObj name="Acrobat Document" r:id="rId6" imgW="2247619" imgH="657317" progId="AcroExch.Document.11">
                  <p:embed/>
                  <p:pic>
                    <p:nvPicPr>
                      <p:cNvPr id="0" name="Picture 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94709" y="5708401"/>
                        <a:ext cx="2247900" cy="657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nvGraphicFramePr>
        <p:xfrm>
          <a:off x="357054" y="5167017"/>
          <a:ext cx="1498129" cy="1509508"/>
        </p:xfrm>
        <a:graphic>
          <a:graphicData uri="http://schemas.openxmlformats.org/presentationml/2006/ole">
            <mc:AlternateContent xmlns:mc="http://schemas.openxmlformats.org/markup-compatibility/2006">
              <mc:Choice xmlns:v="urn:schemas-microsoft-com:vml" Requires="v">
                <p:oleObj spid="_x0000_s96091" name="Acrobat Document" r:id="rId8" imgW="3761905" imgH="3790476" progId="AcroExch.Document.11">
                  <p:embed/>
                </p:oleObj>
              </mc:Choice>
              <mc:Fallback>
                <p:oleObj name="Acrobat Document" r:id="rId8" imgW="3761905" imgH="3790476" progId="AcroExch.Document.11">
                  <p:embed/>
                  <p:pic>
                    <p:nvPicPr>
                      <p:cNvPr id="0" name="Picture 2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7054" y="5167017"/>
                        <a:ext cx="1498129" cy="15095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2" descr="http://www.cs.bris.ac.uk/Research/entra/images/tmp7AFC.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25226" y="347227"/>
            <a:ext cx="786050" cy="76777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5"/>
          <p:cNvSpPr txBox="1">
            <a:spLocks/>
          </p:cNvSpPr>
          <p:nvPr/>
        </p:nvSpPr>
        <p:spPr bwMode="auto">
          <a:xfrm>
            <a:off x="8701088" y="6492875"/>
            <a:ext cx="442912" cy="365125"/>
          </a:xfrm>
          <a:prstGeom prst="rect">
            <a:avLst/>
          </a:prstGeom>
          <a:noFill/>
          <a:ln w="9525">
            <a:noFill/>
            <a:miter lim="800000"/>
            <a:headEnd/>
            <a:tailEnd/>
          </a:ln>
        </p:spPr>
        <p:txBody>
          <a:bodyPr/>
          <a:lstStyle/>
          <a:p>
            <a:fld id="{0A92CCE4-83D0-428F-9837-576F4612C2D5}" type="slidenum">
              <a:rPr lang="en-US" sz="1100">
                <a:cs typeface="DejaVu Sans" pitchFamily="34" charset="0"/>
              </a:rPr>
              <a:pPr/>
              <a:t>76</a:t>
            </a:fld>
            <a:endParaRPr lang="en-US" sz="1100" dirty="0">
              <a:cs typeface="DejaVu Sans" pitchFamily="34" charset="0"/>
            </a:endParaRPr>
          </a:p>
        </p:txBody>
      </p:sp>
      <p:pic>
        <p:nvPicPr>
          <p:cNvPr id="11" name="Picture 4" descr="http://europa.eu/about-eu/basic-information/symbols/images/flag_yellow_low.jpg"/>
          <p:cNvPicPr>
            <a:picLocks noChangeAspect="1" noChangeArrowheads="1"/>
          </p:cNvPicPr>
          <p:nvPr/>
        </p:nvPicPr>
        <p:blipFill>
          <a:blip r:embed="rId11" cstate="print"/>
          <a:srcRect/>
          <a:stretch>
            <a:fillRect/>
          </a:stretch>
        </p:blipFill>
        <p:spPr bwMode="auto">
          <a:xfrm>
            <a:off x="301745" y="357239"/>
            <a:ext cx="948770" cy="644650"/>
          </a:xfrm>
          <a:prstGeom prst="rect">
            <a:avLst/>
          </a:prstGeom>
          <a:noFill/>
        </p:spPr>
      </p:pic>
      <p:sp>
        <p:nvSpPr>
          <p:cNvPr id="13" name="Text Placeholder 3"/>
          <p:cNvSpPr>
            <a:spLocks noGrp="1"/>
          </p:cNvSpPr>
          <p:nvPr>
            <p:ph idx="1"/>
          </p:nvPr>
        </p:nvSpPr>
        <p:spPr>
          <a:xfrm>
            <a:off x="468313" y="1557338"/>
            <a:ext cx="8229600" cy="4525962"/>
          </a:xfrm>
        </p:spPr>
        <p:txBody>
          <a:bodyPr wrap="square" anchor="t" anchorCtr="0"/>
          <a:lstStyle/>
          <a:p>
            <a:endParaRPr lang="en-GB" sz="1600" dirty="0" smtClean="0"/>
          </a:p>
          <a:p>
            <a:r>
              <a:rPr lang="en-GB" dirty="0" smtClean="0"/>
              <a:t>Whole Systems </a:t>
            </a:r>
            <a:r>
              <a:rPr lang="en-GB" dirty="0" err="1" smtClean="0"/>
              <a:t>ENergy</a:t>
            </a:r>
            <a:r>
              <a:rPr lang="en-GB" dirty="0" smtClean="0"/>
              <a:t> </a:t>
            </a:r>
            <a:r>
              <a:rPr lang="en-GB" dirty="0" err="1" smtClean="0"/>
              <a:t>TRAnsparency</a:t>
            </a:r>
            <a:endParaRPr lang="en-GB" dirty="0"/>
          </a:p>
          <a:p>
            <a:pPr marL="0" indent="0">
              <a:buNone/>
            </a:pPr>
            <a:r>
              <a:rPr lang="en-GB" sz="2400" dirty="0" smtClean="0"/>
              <a:t>	</a:t>
            </a:r>
          </a:p>
          <a:p>
            <a:pPr marL="0" indent="0">
              <a:buNone/>
            </a:pPr>
            <a:r>
              <a:rPr lang="en-GB" sz="2400" dirty="0" smtClean="0"/>
              <a:t>      EC FP7 FET MINECC:</a:t>
            </a:r>
          </a:p>
          <a:p>
            <a:pPr lvl="1">
              <a:spcBef>
                <a:spcPts val="1200"/>
              </a:spcBef>
              <a:buNone/>
            </a:pPr>
            <a:r>
              <a:rPr lang="en-GB" sz="2400" i="1" dirty="0" smtClean="0"/>
              <a:t>“</a:t>
            </a:r>
            <a:r>
              <a:rPr lang="en-GB" sz="2400" b="1" i="1" dirty="0" smtClean="0"/>
              <a:t>Software models and programming methodologies supporting the strive for the energetic limit </a:t>
            </a:r>
          </a:p>
          <a:p>
            <a:pPr lvl="1">
              <a:spcBef>
                <a:spcPts val="0"/>
              </a:spcBef>
              <a:buNone/>
            </a:pPr>
            <a:r>
              <a:rPr lang="en-GB" sz="2400" i="1" dirty="0" smtClean="0"/>
              <a:t>(e.g. energy cost awareness or exploiting the trade-off between energy and performance/precision).”</a:t>
            </a:r>
            <a:endParaRPr lang="en-GB" dirty="0" smtClean="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Acknowledgements</a:t>
            </a:r>
          </a:p>
        </p:txBody>
      </p:sp>
      <p:sp>
        <p:nvSpPr>
          <p:cNvPr id="3" name="Content Placeholder 2"/>
          <p:cNvSpPr>
            <a:spLocks noGrp="1"/>
          </p:cNvSpPr>
          <p:nvPr>
            <p:ph idx="1"/>
          </p:nvPr>
        </p:nvSpPr>
        <p:spPr/>
        <p:txBody>
          <a:bodyPr/>
          <a:lstStyle/>
          <a:p>
            <a:pPr marL="0" indent="0">
              <a:buNone/>
            </a:pPr>
            <a:r>
              <a:rPr lang="en-US" dirty="0"/>
              <a:t>The partners in the EU ENTRA project</a:t>
            </a:r>
          </a:p>
          <a:p>
            <a:endParaRPr lang="en-US" dirty="0"/>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64846" y="5110299"/>
            <a:ext cx="2216348" cy="6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79787" y="3225219"/>
            <a:ext cx="1312446" cy="6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Billede 1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4847" y="4149080"/>
            <a:ext cx="2034527" cy="576000"/>
          </a:xfrm>
          <a:prstGeom prst="rect">
            <a:avLst/>
          </a:prstGeom>
        </p:spPr>
      </p:pic>
      <p:pic>
        <p:nvPicPr>
          <p:cNvPr id="10" name="Picture 9"/>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24611" y="2219176"/>
            <a:ext cx="821757" cy="82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3980994" y="5104904"/>
            <a:ext cx="4729711" cy="646331"/>
          </a:xfrm>
          <a:prstGeom prst="rect">
            <a:avLst/>
          </a:prstGeom>
          <a:noFill/>
          <a:ln>
            <a:solidFill>
              <a:srgbClr val="000000"/>
            </a:solidFill>
          </a:ln>
        </p:spPr>
        <p:txBody>
          <a:bodyPr wrap="square" rtlCol="0">
            <a:spAutoFit/>
          </a:bodyPr>
          <a:lstStyle/>
          <a:p>
            <a:r>
              <a:rPr lang="en-US" dirty="0" smtClean="0"/>
              <a:t>Steve </a:t>
            </a:r>
            <a:r>
              <a:rPr lang="en-US" dirty="0" err="1" smtClean="0"/>
              <a:t>Kerrison</a:t>
            </a:r>
            <a:r>
              <a:rPr lang="en-US" dirty="0" smtClean="0"/>
              <a:t>, </a:t>
            </a:r>
            <a:r>
              <a:rPr lang="en-US" dirty="0" err="1" smtClean="0"/>
              <a:t>Kyriakos</a:t>
            </a:r>
            <a:r>
              <a:rPr lang="en-US" dirty="0" smtClean="0"/>
              <a:t> </a:t>
            </a:r>
            <a:r>
              <a:rPr lang="en-US" dirty="0" err="1" smtClean="0"/>
              <a:t>Gerogiou</a:t>
            </a:r>
            <a:r>
              <a:rPr lang="en-US" dirty="0" smtClean="0"/>
              <a:t>, James </a:t>
            </a:r>
            <a:r>
              <a:rPr lang="en-US" dirty="0" err="1" smtClean="0"/>
              <a:t>Pallister</a:t>
            </a:r>
            <a:r>
              <a:rPr lang="en-US" dirty="0" smtClean="0"/>
              <a:t>, Jeremy Morse and Neville </a:t>
            </a:r>
            <a:r>
              <a:rPr lang="en-US" dirty="0" err="1" smtClean="0"/>
              <a:t>Grech</a:t>
            </a:r>
            <a:endParaRPr lang="en-US" dirty="0"/>
          </a:p>
        </p:txBody>
      </p:sp>
      <p:sp>
        <p:nvSpPr>
          <p:cNvPr id="12" name="TextBox 11"/>
          <p:cNvSpPr txBox="1"/>
          <p:nvPr/>
        </p:nvSpPr>
        <p:spPr>
          <a:xfrm>
            <a:off x="3980995" y="3366537"/>
            <a:ext cx="3607140" cy="369332"/>
          </a:xfrm>
          <a:prstGeom prst="rect">
            <a:avLst/>
          </a:prstGeom>
          <a:noFill/>
          <a:ln>
            <a:solidFill>
              <a:srgbClr val="000000"/>
            </a:solidFill>
          </a:ln>
        </p:spPr>
        <p:txBody>
          <a:bodyPr wrap="none" rtlCol="0">
            <a:spAutoFit/>
          </a:bodyPr>
          <a:lstStyle/>
          <a:p>
            <a:r>
              <a:rPr lang="en-US"/>
              <a:t>Pedro López García and team</a:t>
            </a:r>
          </a:p>
        </p:txBody>
      </p:sp>
      <p:sp>
        <p:nvSpPr>
          <p:cNvPr id="13" name="TextBox 12"/>
          <p:cNvSpPr txBox="1"/>
          <p:nvPr/>
        </p:nvSpPr>
        <p:spPr>
          <a:xfrm>
            <a:off x="3980996" y="4260515"/>
            <a:ext cx="2664086" cy="369332"/>
          </a:xfrm>
          <a:prstGeom prst="rect">
            <a:avLst/>
          </a:prstGeom>
          <a:noFill/>
          <a:ln>
            <a:solidFill>
              <a:srgbClr val="000000"/>
            </a:solidFill>
          </a:ln>
        </p:spPr>
        <p:txBody>
          <a:bodyPr wrap="none" rtlCol="0">
            <a:spAutoFit/>
          </a:bodyPr>
          <a:lstStyle/>
          <a:p>
            <a:r>
              <a:rPr lang="en-US" dirty="0" err="1"/>
              <a:t>Henk</a:t>
            </a:r>
            <a:r>
              <a:rPr lang="en-US" dirty="0"/>
              <a:t> Muller and team</a:t>
            </a:r>
          </a:p>
        </p:txBody>
      </p:sp>
      <p:sp>
        <p:nvSpPr>
          <p:cNvPr id="14" name="TextBox 13"/>
          <p:cNvSpPr txBox="1"/>
          <p:nvPr/>
        </p:nvSpPr>
        <p:spPr>
          <a:xfrm>
            <a:off x="3980995" y="2435200"/>
            <a:ext cx="2840929" cy="369332"/>
          </a:xfrm>
          <a:prstGeom prst="rect">
            <a:avLst/>
          </a:prstGeom>
          <a:noFill/>
          <a:ln>
            <a:solidFill>
              <a:srgbClr val="000000"/>
            </a:solidFill>
          </a:ln>
        </p:spPr>
        <p:txBody>
          <a:bodyPr wrap="none" rtlCol="0">
            <a:spAutoFit/>
          </a:bodyPr>
          <a:lstStyle/>
          <a:p>
            <a:r>
              <a:rPr lang="en-US" dirty="0" smtClean="0"/>
              <a:t>John Gallagher and team</a:t>
            </a:r>
            <a:endParaRPr lang="en-US" dirty="0"/>
          </a:p>
        </p:txBody>
      </p:sp>
    </p:spTree>
    <p:extLst>
      <p:ext uri="{BB962C8B-B14F-4D97-AF65-F5344CB8AC3E}">
        <p14:creationId xmlns:p14="http://schemas.microsoft.com/office/powerpoint/2010/main" val="1017502048"/>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216000" y="272880"/>
            <a:ext cx="8928000" cy="1050480"/>
          </a:xfrm>
          <a:prstGeom prst="rect">
            <a:avLst/>
          </a:prstGeom>
        </p:spPr>
        <p:txBody>
          <a:bodyPr lIns="90000" tIns="45000" rIns="90000" bIns="45000" anchor="ctr"/>
          <a:lstStyle/>
          <a:p>
            <a:pPr algn="ctr">
              <a:lnSpc>
                <a:spcPct val="90000"/>
              </a:lnSpc>
            </a:pPr>
            <a:r>
              <a:rPr lang="en-GB" sz="4800" dirty="0" smtClean="0">
                <a:solidFill>
                  <a:srgbClr val="A50021"/>
                </a:solidFill>
                <a:latin typeface="Arial"/>
              </a:rPr>
              <a:t>Static Energy Usage Analysis</a:t>
            </a:r>
            <a:endParaRPr dirty="0"/>
          </a:p>
        </p:txBody>
      </p:sp>
      <p:sp>
        <p:nvSpPr>
          <p:cNvPr id="3" name="TextBox 2"/>
          <p:cNvSpPr txBox="1"/>
          <p:nvPr/>
        </p:nvSpPr>
        <p:spPr>
          <a:xfrm>
            <a:off x="337205" y="2087043"/>
            <a:ext cx="3995250" cy="1477328"/>
          </a:xfrm>
          <a:prstGeom prst="rect">
            <a:avLst/>
          </a:prstGeom>
          <a:noFill/>
        </p:spPr>
        <p:txBody>
          <a:bodyPr wrap="square" rtlCol="0">
            <a:spAutoFit/>
          </a:bodyPr>
          <a:lstStyle/>
          <a:p>
            <a:pPr>
              <a:spcBef>
                <a:spcPts val="0"/>
              </a:spcBef>
            </a:pPr>
            <a:r>
              <a:rPr lang="en-US" dirty="0" err="1">
                <a:latin typeface="Courier New" pitchFamily="49" charset="0"/>
                <a:cs typeface="Courier New" pitchFamily="49" charset="0"/>
              </a:rPr>
              <a:t>int</a:t>
            </a:r>
            <a:r>
              <a:rPr lang="en-US" dirty="0">
                <a:latin typeface="Courier New" pitchFamily="49" charset="0"/>
                <a:cs typeface="Courier New" pitchFamily="49" charset="0"/>
              </a:rPr>
              <a:t> </a:t>
            </a:r>
            <a:r>
              <a:rPr lang="en-US" b="1" dirty="0">
                <a:latin typeface="Courier New" pitchFamily="49" charset="0"/>
                <a:cs typeface="Courier New" pitchFamily="49" charset="0"/>
              </a:rPr>
              <a:t>fact</a:t>
            </a:r>
            <a:r>
              <a:rPr lang="en-US" dirty="0">
                <a:latin typeface="Courier New" pitchFamily="49" charset="0"/>
                <a:cs typeface="Courier New" pitchFamily="49" charset="0"/>
              </a:rPr>
              <a:t> (</a:t>
            </a:r>
            <a:r>
              <a:rPr lang="en-US" dirty="0" err="1">
                <a:latin typeface="Courier New" pitchFamily="49" charset="0"/>
                <a:cs typeface="Courier New" pitchFamily="49" charset="0"/>
              </a:rPr>
              <a:t>int</a:t>
            </a:r>
            <a:r>
              <a:rPr lang="en-US" dirty="0">
                <a:latin typeface="Courier New" pitchFamily="49" charset="0"/>
                <a:cs typeface="Courier New" pitchFamily="49" charset="0"/>
              </a:rPr>
              <a:t> </a:t>
            </a:r>
            <a:r>
              <a:rPr lang="en-US" dirty="0" smtClean="0">
                <a:latin typeface="Courier New" pitchFamily="49" charset="0"/>
                <a:cs typeface="Courier New" pitchFamily="49" charset="0"/>
              </a:rPr>
              <a:t>x) </a:t>
            </a:r>
            <a:r>
              <a:rPr lang="en-US" dirty="0">
                <a:latin typeface="Courier New" pitchFamily="49" charset="0"/>
                <a:cs typeface="Courier New" pitchFamily="49" charset="0"/>
              </a:rPr>
              <a:t>{</a:t>
            </a:r>
          </a:p>
          <a:p>
            <a:pPr>
              <a:spcBef>
                <a:spcPts val="0"/>
              </a:spcBef>
            </a:pPr>
            <a:r>
              <a:rPr lang="en-US" dirty="0">
                <a:latin typeface="Courier New" pitchFamily="49" charset="0"/>
                <a:cs typeface="Courier New" pitchFamily="49" charset="0"/>
              </a:rPr>
              <a:t>  if </a:t>
            </a:r>
            <a:r>
              <a:rPr lang="en-US" dirty="0" smtClean="0">
                <a:latin typeface="Courier New" pitchFamily="49" charset="0"/>
                <a:cs typeface="Courier New" pitchFamily="49" charset="0"/>
              </a:rPr>
              <a:t>(</a:t>
            </a:r>
            <a:r>
              <a:rPr lang="en-US" dirty="0">
                <a:latin typeface="Courier New" pitchFamily="49" charset="0"/>
                <a:cs typeface="Courier New" pitchFamily="49" charset="0"/>
              </a:rPr>
              <a:t>x</a:t>
            </a:r>
            <a:r>
              <a:rPr lang="en-US" dirty="0" smtClean="0">
                <a:latin typeface="Courier New" pitchFamily="49" charset="0"/>
                <a:cs typeface="Courier New" pitchFamily="49" charset="0"/>
              </a:rPr>
              <a:t>&lt;=0)</a:t>
            </a:r>
            <a:r>
              <a:rPr lang="en-US" b="1" baseline="30000" dirty="0" smtClean="0">
                <a:solidFill>
                  <a:srgbClr val="FF0000"/>
                </a:solidFill>
                <a:latin typeface="Courier New" pitchFamily="49" charset="0"/>
                <a:cs typeface="Courier New" pitchFamily="49" charset="0"/>
              </a:rPr>
              <a:t>a</a:t>
            </a:r>
            <a:r>
              <a:rPr lang="en-US" dirty="0" smtClean="0">
                <a:latin typeface="Courier New" pitchFamily="49" charset="0"/>
                <a:cs typeface="Courier New" pitchFamily="49" charset="0"/>
              </a:rPr>
              <a:t> </a:t>
            </a:r>
          </a:p>
          <a:p>
            <a:pPr>
              <a:spcBef>
                <a:spcPts val="0"/>
              </a:spcBef>
            </a:pPr>
            <a:r>
              <a:rPr lang="en-US" dirty="0">
                <a:latin typeface="Courier New" pitchFamily="49" charset="0"/>
                <a:cs typeface="Courier New" pitchFamily="49" charset="0"/>
              </a:rPr>
              <a:t> </a:t>
            </a:r>
            <a:r>
              <a:rPr lang="en-US" dirty="0" smtClean="0">
                <a:latin typeface="Courier New" pitchFamily="49" charset="0"/>
                <a:cs typeface="Courier New" pitchFamily="49" charset="0"/>
              </a:rPr>
              <a:t>    return 1</a:t>
            </a:r>
            <a:r>
              <a:rPr lang="en-US" b="1" baseline="30000" dirty="0" smtClean="0">
                <a:solidFill>
                  <a:srgbClr val="FF0000"/>
                </a:solidFill>
                <a:latin typeface="Courier New" pitchFamily="49" charset="0"/>
                <a:cs typeface="Courier New" pitchFamily="49" charset="0"/>
              </a:rPr>
              <a:t>b</a:t>
            </a:r>
            <a:r>
              <a:rPr lang="en-US" dirty="0" smtClean="0">
                <a:latin typeface="Courier New" pitchFamily="49" charset="0"/>
                <a:cs typeface="Courier New" pitchFamily="49" charset="0"/>
              </a:rPr>
              <a:t>;</a:t>
            </a:r>
            <a:endParaRPr lang="en-US" dirty="0">
              <a:latin typeface="Courier New" pitchFamily="49" charset="0"/>
              <a:cs typeface="Courier New" pitchFamily="49" charset="0"/>
            </a:endParaRPr>
          </a:p>
          <a:p>
            <a:pPr>
              <a:spcBef>
                <a:spcPts val="0"/>
              </a:spcBef>
            </a:pPr>
            <a:r>
              <a:rPr lang="en-US" dirty="0">
                <a:latin typeface="Courier New" pitchFamily="49" charset="0"/>
                <a:cs typeface="Courier New" pitchFamily="49" charset="0"/>
              </a:rPr>
              <a:t>  return </a:t>
            </a:r>
            <a:r>
              <a:rPr lang="en-US" dirty="0" smtClean="0">
                <a:latin typeface="Courier New" pitchFamily="49" charset="0"/>
                <a:cs typeface="Courier New" pitchFamily="49" charset="0"/>
              </a:rPr>
              <a:t>(x *</a:t>
            </a:r>
            <a:r>
              <a:rPr lang="en-US" b="1" baseline="30000" dirty="0" smtClean="0">
                <a:solidFill>
                  <a:srgbClr val="FF0000"/>
                </a:solidFill>
                <a:latin typeface="Courier New" pitchFamily="49" charset="0"/>
                <a:cs typeface="Courier New" pitchFamily="49" charset="0"/>
              </a:rPr>
              <a:t>d</a:t>
            </a:r>
            <a:r>
              <a:rPr lang="en-US" dirty="0" smtClean="0">
                <a:latin typeface="Courier New" pitchFamily="49" charset="0"/>
                <a:cs typeface="Courier New" pitchFamily="49" charset="0"/>
              </a:rPr>
              <a:t> fact(x-1))</a:t>
            </a:r>
            <a:r>
              <a:rPr lang="en-US" b="1" baseline="30000" dirty="0" smtClean="0">
                <a:solidFill>
                  <a:srgbClr val="FF0000"/>
                </a:solidFill>
                <a:latin typeface="Courier New" pitchFamily="49" charset="0"/>
                <a:cs typeface="Courier New" pitchFamily="49" charset="0"/>
              </a:rPr>
              <a:t>c</a:t>
            </a:r>
            <a:r>
              <a:rPr lang="en-US" dirty="0" smtClean="0">
                <a:latin typeface="Courier New" pitchFamily="49" charset="0"/>
                <a:cs typeface="Courier New" pitchFamily="49" charset="0"/>
              </a:rPr>
              <a:t>;</a:t>
            </a:r>
            <a:endParaRPr lang="en-US" dirty="0">
              <a:latin typeface="Courier New" pitchFamily="49" charset="0"/>
              <a:cs typeface="Courier New" pitchFamily="49" charset="0"/>
            </a:endParaRPr>
          </a:p>
          <a:p>
            <a:pPr>
              <a:spcBef>
                <a:spcPts val="0"/>
              </a:spcBef>
            </a:pPr>
            <a:r>
              <a:rPr lang="en-US" dirty="0" smtClean="0">
                <a:latin typeface="Courier New" pitchFamily="49" charset="0"/>
                <a:cs typeface="Courier New" pitchFamily="49" charset="0"/>
              </a:rPr>
              <a:t>}</a:t>
            </a:r>
            <a:endParaRPr lang="en-GB" dirty="0">
              <a:latin typeface="Courier New" pitchFamily="49" charset="0"/>
              <a:cs typeface="Courier New" pitchFamily="49" charset="0"/>
            </a:endParaRPr>
          </a:p>
        </p:txBody>
      </p:sp>
      <p:sp>
        <p:nvSpPr>
          <p:cNvPr id="4" name="TextBox 3"/>
          <p:cNvSpPr txBox="1"/>
          <p:nvPr/>
        </p:nvSpPr>
        <p:spPr>
          <a:xfrm>
            <a:off x="4845150" y="2087043"/>
            <a:ext cx="4737000" cy="1107996"/>
          </a:xfrm>
          <a:prstGeom prst="rect">
            <a:avLst/>
          </a:prstGeom>
          <a:noFill/>
        </p:spPr>
        <p:txBody>
          <a:bodyPr wrap="square" rtlCol="0">
            <a:spAutoFit/>
          </a:bodyPr>
          <a:lstStyle/>
          <a:p>
            <a:pPr>
              <a:spcBef>
                <a:spcPts val="0"/>
              </a:spcBef>
            </a:pPr>
            <a:r>
              <a:rPr lang="en-US" dirty="0" err="1" smtClean="0">
                <a:latin typeface="Courier New" pitchFamily="49" charset="0"/>
                <a:cs typeface="Courier New" pitchFamily="49" charset="0"/>
              </a:rPr>
              <a:t>C</a:t>
            </a:r>
            <a:r>
              <a:rPr lang="en-US" b="1" baseline="-25000" dirty="0" err="1" smtClean="0">
                <a:latin typeface="Courier New" pitchFamily="49" charset="0"/>
                <a:cs typeface="Courier New" pitchFamily="49" charset="0"/>
              </a:rPr>
              <a:t>fact</a:t>
            </a:r>
            <a:r>
              <a:rPr lang="en-US" dirty="0" smtClean="0">
                <a:latin typeface="Courier New" pitchFamily="49" charset="0"/>
                <a:cs typeface="Courier New" pitchFamily="49" charset="0"/>
              </a:rPr>
              <a:t>(x) = C</a:t>
            </a:r>
            <a:r>
              <a:rPr lang="en-US" b="1" baseline="-25000" dirty="0" smtClean="0">
                <a:solidFill>
                  <a:srgbClr val="FF0000"/>
                </a:solidFill>
                <a:latin typeface="Courier New" pitchFamily="49" charset="0"/>
                <a:cs typeface="Courier New" pitchFamily="49" charset="0"/>
              </a:rPr>
              <a:t>a</a:t>
            </a:r>
            <a:r>
              <a:rPr lang="en-US" dirty="0" smtClean="0">
                <a:latin typeface="Courier New" pitchFamily="49" charset="0"/>
                <a:cs typeface="Courier New" pitchFamily="49" charset="0"/>
              </a:rPr>
              <a:t> + </a:t>
            </a:r>
            <a:r>
              <a:rPr lang="en-US" dirty="0" err="1" smtClean="0">
                <a:latin typeface="Courier New" pitchFamily="49" charset="0"/>
                <a:cs typeface="Courier New" pitchFamily="49" charset="0"/>
              </a:rPr>
              <a:t>C</a:t>
            </a:r>
            <a:r>
              <a:rPr lang="en-US" b="1" baseline="-25000" dirty="0" err="1" smtClean="0">
                <a:solidFill>
                  <a:srgbClr val="FF0000"/>
                </a:solidFill>
                <a:latin typeface="Courier New" pitchFamily="49" charset="0"/>
                <a:cs typeface="Courier New" pitchFamily="49" charset="0"/>
              </a:rPr>
              <a:t>b</a:t>
            </a:r>
            <a:r>
              <a:rPr lang="en-US" dirty="0" smtClean="0">
                <a:latin typeface="Courier New" pitchFamily="49" charset="0"/>
                <a:cs typeface="Courier New" pitchFamily="49" charset="0"/>
              </a:rPr>
              <a:t>     if x&lt;=0</a:t>
            </a:r>
          </a:p>
          <a:p>
            <a:pPr>
              <a:spcBef>
                <a:spcPts val="0"/>
              </a:spcBef>
            </a:pPr>
            <a:r>
              <a:rPr lang="en-US" dirty="0" err="1" smtClean="0">
                <a:latin typeface="Courier New" pitchFamily="49" charset="0"/>
                <a:cs typeface="Courier New" pitchFamily="49" charset="0"/>
              </a:rPr>
              <a:t>C</a:t>
            </a:r>
            <a:r>
              <a:rPr lang="en-US" b="1" baseline="-25000" dirty="0" err="1" smtClean="0">
                <a:latin typeface="Courier New" pitchFamily="49" charset="0"/>
                <a:cs typeface="Courier New" pitchFamily="49" charset="0"/>
              </a:rPr>
              <a:t>fact</a:t>
            </a:r>
            <a:r>
              <a:rPr lang="en-US" dirty="0" smtClean="0">
                <a:latin typeface="Courier New" pitchFamily="49" charset="0"/>
                <a:cs typeface="Courier New" pitchFamily="49" charset="0"/>
              </a:rPr>
              <a:t>(x) = C</a:t>
            </a:r>
            <a:r>
              <a:rPr lang="en-US" b="1" baseline="-25000" dirty="0" smtClean="0">
                <a:solidFill>
                  <a:srgbClr val="FF0000"/>
                </a:solidFill>
                <a:latin typeface="Courier New" pitchFamily="49" charset="0"/>
                <a:cs typeface="Courier New" pitchFamily="49" charset="0"/>
              </a:rPr>
              <a:t>a</a:t>
            </a:r>
            <a:r>
              <a:rPr lang="en-US" dirty="0" smtClean="0">
                <a:latin typeface="Courier New" pitchFamily="49" charset="0"/>
                <a:cs typeface="Courier New" pitchFamily="49" charset="0"/>
              </a:rPr>
              <a:t> </a:t>
            </a:r>
            <a:r>
              <a:rPr lang="en-US" dirty="0">
                <a:latin typeface="Courier New" pitchFamily="49" charset="0"/>
                <a:cs typeface="Courier New" pitchFamily="49" charset="0"/>
              </a:rPr>
              <a:t>+ </a:t>
            </a:r>
            <a:r>
              <a:rPr lang="en-US" dirty="0" smtClean="0">
                <a:latin typeface="Courier New" pitchFamily="49" charset="0"/>
                <a:cs typeface="Courier New" pitchFamily="49" charset="0"/>
              </a:rPr>
              <a:t>C</a:t>
            </a:r>
            <a:r>
              <a:rPr lang="en-US" b="1" baseline="-25000" dirty="0" smtClean="0">
                <a:solidFill>
                  <a:srgbClr val="FF0000"/>
                </a:solidFill>
                <a:latin typeface="Courier New" pitchFamily="49" charset="0"/>
                <a:cs typeface="Courier New" pitchFamily="49" charset="0"/>
              </a:rPr>
              <a:t>c</a:t>
            </a:r>
            <a:r>
              <a:rPr lang="en-US" dirty="0" smtClean="0">
                <a:latin typeface="Courier New" pitchFamily="49" charset="0"/>
                <a:cs typeface="Courier New" pitchFamily="49" charset="0"/>
              </a:rPr>
              <a:t>(x)  </a:t>
            </a:r>
            <a:r>
              <a:rPr lang="en-US" dirty="0">
                <a:latin typeface="Courier New" pitchFamily="49" charset="0"/>
                <a:cs typeface="Courier New" pitchFamily="49" charset="0"/>
              </a:rPr>
              <a:t>if </a:t>
            </a:r>
            <a:r>
              <a:rPr lang="en-US" dirty="0" smtClean="0">
                <a:latin typeface="Courier New" pitchFamily="49" charset="0"/>
                <a:cs typeface="Courier New" pitchFamily="49" charset="0"/>
              </a:rPr>
              <a:t>x&gt;0</a:t>
            </a:r>
            <a:endParaRPr lang="en-US" dirty="0">
              <a:latin typeface="Courier New" pitchFamily="49" charset="0"/>
              <a:cs typeface="Courier New" pitchFamily="49" charset="0"/>
            </a:endParaRPr>
          </a:p>
          <a:p>
            <a:pPr>
              <a:spcBef>
                <a:spcPts val="0"/>
              </a:spcBef>
            </a:pPr>
            <a:r>
              <a:rPr lang="en-US" dirty="0" smtClean="0">
                <a:latin typeface="Courier New" pitchFamily="49" charset="0"/>
                <a:cs typeface="Courier New" pitchFamily="49" charset="0"/>
              </a:rPr>
              <a:t>C</a:t>
            </a:r>
            <a:r>
              <a:rPr lang="en-US" b="1" baseline="-25000" dirty="0" smtClean="0">
                <a:solidFill>
                  <a:srgbClr val="FF0000"/>
                </a:solidFill>
                <a:latin typeface="Courier New" pitchFamily="49" charset="0"/>
                <a:cs typeface="Courier New" pitchFamily="49" charset="0"/>
              </a:rPr>
              <a:t>c</a:t>
            </a:r>
            <a:r>
              <a:rPr lang="en-US" dirty="0" smtClean="0">
                <a:latin typeface="Courier New" pitchFamily="49" charset="0"/>
                <a:cs typeface="Courier New" pitchFamily="49" charset="0"/>
              </a:rPr>
              <a:t>(x)   = C</a:t>
            </a:r>
            <a:r>
              <a:rPr lang="en-US" b="1" baseline="-25000" dirty="0" smtClean="0">
                <a:solidFill>
                  <a:srgbClr val="FF0000"/>
                </a:solidFill>
                <a:latin typeface="Courier New" pitchFamily="49" charset="0"/>
                <a:cs typeface="Courier New" pitchFamily="49" charset="0"/>
              </a:rPr>
              <a:t>d</a:t>
            </a:r>
            <a:r>
              <a:rPr lang="en-US" dirty="0" smtClean="0">
                <a:latin typeface="Courier New" pitchFamily="49" charset="0"/>
                <a:cs typeface="Courier New" pitchFamily="49" charset="0"/>
              </a:rPr>
              <a:t> + </a:t>
            </a:r>
            <a:r>
              <a:rPr lang="en-US" dirty="0" err="1" smtClean="0">
                <a:latin typeface="Courier New" pitchFamily="49" charset="0"/>
                <a:cs typeface="Courier New" pitchFamily="49" charset="0"/>
              </a:rPr>
              <a:t>C</a:t>
            </a:r>
            <a:r>
              <a:rPr lang="en-US" b="1" baseline="-25000" dirty="0" err="1" smtClean="0">
                <a:latin typeface="Courier New" pitchFamily="49" charset="0"/>
                <a:cs typeface="Courier New" pitchFamily="49" charset="0"/>
              </a:rPr>
              <a:t>fact</a:t>
            </a:r>
            <a:r>
              <a:rPr lang="en-US" dirty="0" smtClean="0">
                <a:latin typeface="Courier New" pitchFamily="49" charset="0"/>
                <a:cs typeface="Courier New" pitchFamily="49" charset="0"/>
              </a:rPr>
              <a:t>(x-1) </a:t>
            </a:r>
          </a:p>
          <a:p>
            <a:pPr>
              <a:spcBef>
                <a:spcPts val="0"/>
              </a:spcBef>
            </a:pPr>
            <a:endParaRPr lang="en-GB" baseline="-25000" dirty="0">
              <a:latin typeface="Courier New" pitchFamily="49" charset="0"/>
              <a:cs typeface="Courier New" pitchFamily="49" charset="0"/>
            </a:endParaRPr>
          </a:p>
        </p:txBody>
      </p:sp>
      <p:sp>
        <p:nvSpPr>
          <p:cNvPr id="6" name="Text Placeholder 4"/>
          <p:cNvSpPr txBox="1">
            <a:spLocks/>
          </p:cNvSpPr>
          <p:nvPr/>
        </p:nvSpPr>
        <p:spPr bwMode="auto">
          <a:xfrm>
            <a:off x="329100" y="3872528"/>
            <a:ext cx="8006711" cy="19083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A50021"/>
              </a:buClr>
              <a:buFont typeface="Wingdings" pitchFamily="2" charset="2"/>
              <a:buChar char="§"/>
              <a:defRPr sz="3200">
                <a:solidFill>
                  <a:schemeClr val="tx1"/>
                </a:solidFill>
                <a:latin typeface="Calibri" pitchFamily="34" charset="0"/>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fontAlgn="auto">
              <a:spcAft>
                <a:spcPts val="0"/>
              </a:spcAft>
              <a:defRPr/>
            </a:pPr>
            <a:r>
              <a:rPr lang="en-GB" sz="2400" kern="0" dirty="0" smtClean="0">
                <a:latin typeface="+mn-lt"/>
              </a:rPr>
              <a:t>Substitute </a:t>
            </a:r>
            <a:r>
              <a:rPr lang="en-US" sz="2400" dirty="0" err="1" smtClean="0">
                <a:latin typeface="Courier New" pitchFamily="49" charset="0"/>
                <a:cs typeface="Courier New" pitchFamily="49" charset="0"/>
              </a:rPr>
              <a:t>C</a:t>
            </a:r>
            <a:r>
              <a:rPr lang="en-US" sz="2400" b="1" baseline="-25000" dirty="0" err="1" smtClean="0">
                <a:solidFill>
                  <a:srgbClr val="FF0000"/>
                </a:solidFill>
                <a:latin typeface="Courier New" pitchFamily="49" charset="0"/>
                <a:cs typeface="Courier New" pitchFamily="49" charset="0"/>
              </a:rPr>
              <a:t>a</a:t>
            </a:r>
            <a:r>
              <a:rPr lang="en-US" sz="2400" dirty="0" smtClean="0">
                <a:latin typeface="+mn-lt"/>
                <a:cs typeface="Courier New" pitchFamily="49" charset="0"/>
              </a:rPr>
              <a:t>,</a:t>
            </a:r>
            <a:r>
              <a:rPr lang="en-US" sz="2400" dirty="0">
                <a:latin typeface="Courier New" pitchFamily="49" charset="0"/>
                <a:cs typeface="Courier New" pitchFamily="49" charset="0"/>
              </a:rPr>
              <a:t> </a:t>
            </a:r>
            <a:r>
              <a:rPr lang="en-US" sz="2400" dirty="0" err="1" smtClean="0">
                <a:latin typeface="Courier New" pitchFamily="49" charset="0"/>
                <a:cs typeface="Courier New" pitchFamily="49" charset="0"/>
              </a:rPr>
              <a:t>C</a:t>
            </a:r>
            <a:r>
              <a:rPr lang="en-US" sz="2400" b="1" baseline="-25000" dirty="0" err="1" smtClean="0">
                <a:solidFill>
                  <a:srgbClr val="FF0000"/>
                </a:solidFill>
                <a:latin typeface="Courier New" pitchFamily="49" charset="0"/>
                <a:cs typeface="Courier New" pitchFamily="49" charset="0"/>
              </a:rPr>
              <a:t>b</a:t>
            </a:r>
            <a:r>
              <a:rPr lang="en-US" sz="2400" dirty="0" smtClean="0">
                <a:latin typeface="+mn-lt"/>
                <a:cs typeface="Courier New" pitchFamily="49" charset="0"/>
              </a:rPr>
              <a:t>,</a:t>
            </a:r>
            <a:r>
              <a:rPr lang="en-US" sz="2400" dirty="0">
                <a:latin typeface="Courier New" pitchFamily="49" charset="0"/>
                <a:cs typeface="Courier New" pitchFamily="49" charset="0"/>
              </a:rPr>
              <a:t> </a:t>
            </a:r>
            <a:r>
              <a:rPr lang="en-US" sz="2400" dirty="0" smtClean="0">
                <a:latin typeface="Courier New" pitchFamily="49" charset="0"/>
                <a:cs typeface="Courier New" pitchFamily="49" charset="0"/>
              </a:rPr>
              <a:t>C</a:t>
            </a:r>
            <a:r>
              <a:rPr lang="en-US" sz="2400" b="1" baseline="-25000" dirty="0" smtClean="0">
                <a:solidFill>
                  <a:srgbClr val="FF0000"/>
                </a:solidFill>
                <a:latin typeface="Courier New" pitchFamily="49" charset="0"/>
                <a:cs typeface="Courier New" pitchFamily="49" charset="0"/>
              </a:rPr>
              <a:t>d</a:t>
            </a:r>
            <a:r>
              <a:rPr lang="en-US" sz="2400" dirty="0" smtClean="0">
                <a:latin typeface="Courier New" pitchFamily="49" charset="0"/>
                <a:cs typeface="Courier New" pitchFamily="49" charset="0"/>
              </a:rPr>
              <a:t> </a:t>
            </a:r>
            <a:r>
              <a:rPr lang="en-GB" sz="2400" kern="0" dirty="0" smtClean="0">
                <a:latin typeface="+mn-lt"/>
              </a:rPr>
              <a:t>with </a:t>
            </a:r>
          </a:p>
          <a:p>
            <a:pPr fontAlgn="auto">
              <a:spcAft>
                <a:spcPts val="0"/>
              </a:spcAft>
              <a:buNone/>
              <a:defRPr/>
            </a:pPr>
            <a:r>
              <a:rPr lang="en-GB" sz="2400" kern="0" dirty="0" smtClean="0">
                <a:latin typeface="+mn-lt"/>
              </a:rPr>
              <a:t>	the </a:t>
            </a:r>
            <a:r>
              <a:rPr lang="en-GB" sz="2400" b="1" kern="0" dirty="0" smtClean="0">
                <a:solidFill>
                  <a:srgbClr val="A50021"/>
                </a:solidFill>
                <a:latin typeface="+mn-lt"/>
              </a:rPr>
              <a:t>actual energy required to execute the corresponding lower-level (machine) instructions.</a:t>
            </a:r>
          </a:p>
          <a:p>
            <a:pPr fontAlgn="auto">
              <a:spcAft>
                <a:spcPts val="0"/>
              </a:spcAft>
              <a:buNone/>
              <a:defRPr/>
            </a:pPr>
            <a:endParaRPr lang="en-GB" sz="2400" b="1" kern="0" dirty="0" smtClean="0">
              <a:solidFill>
                <a:srgbClr val="A50021"/>
              </a:solidFill>
              <a:latin typeface="+mn-lt"/>
            </a:endParaRPr>
          </a:p>
          <a:p>
            <a:pPr fontAlgn="auto">
              <a:spcAft>
                <a:spcPts val="0"/>
              </a:spcAft>
              <a:buFont typeface="Wingdings" pitchFamily="2" charset="2"/>
              <a:buNone/>
              <a:defRPr/>
            </a:pPr>
            <a:r>
              <a:rPr lang="en-GB" sz="2000" kern="0" dirty="0" smtClean="0">
                <a:latin typeface="+mn-lt"/>
              </a:rPr>
              <a:t> </a:t>
            </a:r>
          </a:p>
        </p:txBody>
      </p:sp>
      <p:sp>
        <p:nvSpPr>
          <p:cNvPr id="7" name="TextShape 11"/>
          <p:cNvSpPr txBox="1"/>
          <p:nvPr/>
        </p:nvSpPr>
        <p:spPr>
          <a:xfrm>
            <a:off x="315060" y="1575437"/>
            <a:ext cx="2160000" cy="346320"/>
          </a:xfrm>
          <a:prstGeom prst="rect">
            <a:avLst/>
          </a:prstGeom>
        </p:spPr>
        <p:txBody>
          <a:bodyPr wrap="none" lIns="90000" tIns="45000" rIns="90000" bIns="45000"/>
          <a:lstStyle/>
          <a:p>
            <a:pPr>
              <a:lnSpc>
                <a:spcPct val="90000"/>
              </a:lnSpc>
            </a:pPr>
            <a:r>
              <a:rPr lang="en-GB" sz="2000" dirty="0" smtClean="0">
                <a:solidFill>
                  <a:srgbClr val="A50021"/>
                </a:solidFill>
                <a:latin typeface="Arial"/>
              </a:rPr>
              <a:t>Original Program:</a:t>
            </a:r>
            <a:endParaRPr sz="2000" dirty="0"/>
          </a:p>
        </p:txBody>
      </p:sp>
      <p:sp>
        <p:nvSpPr>
          <p:cNvPr id="8" name="TextShape 11"/>
          <p:cNvSpPr txBox="1"/>
          <p:nvPr/>
        </p:nvSpPr>
        <p:spPr>
          <a:xfrm>
            <a:off x="4845150" y="1588500"/>
            <a:ext cx="2927250" cy="346320"/>
          </a:xfrm>
          <a:prstGeom prst="rect">
            <a:avLst/>
          </a:prstGeom>
        </p:spPr>
        <p:txBody>
          <a:bodyPr wrap="none" lIns="90000" tIns="45000" rIns="90000" bIns="45000"/>
          <a:lstStyle/>
          <a:p>
            <a:pPr>
              <a:lnSpc>
                <a:spcPct val="90000"/>
              </a:lnSpc>
            </a:pPr>
            <a:r>
              <a:rPr lang="en-GB" sz="2000" dirty="0" smtClean="0">
                <a:solidFill>
                  <a:srgbClr val="A50021"/>
                </a:solidFill>
                <a:latin typeface="Arial"/>
              </a:rPr>
              <a:t>Extracted Cost Relations:</a:t>
            </a:r>
            <a:endParaRPr sz="2000" dirty="0"/>
          </a:p>
        </p:txBody>
      </p:sp>
    </p:spTree>
    <p:extLst>
      <p:ext uri="{BB962C8B-B14F-4D97-AF65-F5344CB8AC3E}">
        <p14:creationId xmlns:p14="http://schemas.microsoft.com/office/powerpoint/2010/main" val="94961580"/>
      </p:ext>
    </p:extLst>
  </p:cSld>
  <p:clrMapOvr>
    <a:masterClrMapping/>
  </p:clrMapOvr>
  <p:transition xmlns:p14="http://schemas.microsoft.com/office/powerpoint/2010/main">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uiExpand="1" build="allAtOnce"/>
    </p:bld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3814" y="2408164"/>
            <a:ext cx="8229600" cy="1488847"/>
          </a:xfrm>
        </p:spPr>
        <p:txBody>
          <a:bodyPr/>
          <a:lstStyle/>
          <a:p>
            <a:pPr marL="0" indent="0" algn="l"/>
            <a:r>
              <a:rPr lang="it-IT" b="1" dirty="0" smtClean="0"/>
              <a:t>Energy </a:t>
            </a:r>
            <a:r>
              <a:rPr lang="en-GB" b="1" dirty="0" smtClean="0"/>
              <a:t>Modelling</a:t>
            </a:r>
            <a:br>
              <a:rPr lang="en-GB" b="1" dirty="0" smtClean="0"/>
            </a:br>
            <a:r>
              <a:rPr lang="en-GB" dirty="0" smtClean="0"/>
              <a:t>captures energy consumption</a:t>
            </a:r>
            <a:endParaRPr lang="en-GB" dirty="0"/>
          </a:p>
        </p:txBody>
      </p:sp>
      <p:pic>
        <p:nvPicPr>
          <p:cNvPr id="5" name="Picture 4" descr="energy-fingerprints-ocean.sm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0568" y="4348988"/>
            <a:ext cx="5619141" cy="2103340"/>
          </a:xfrm>
          <a:prstGeom prst="rect">
            <a:avLst/>
          </a:prstGeom>
        </p:spPr>
      </p:pic>
    </p:spTree>
    <p:extLst>
      <p:ext uri="{BB962C8B-B14F-4D97-AF65-F5344CB8AC3E}">
        <p14:creationId xmlns:p14="http://schemas.microsoft.com/office/powerpoint/2010/main" val="220192055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1FC634"/>
                </a:solidFill>
              </a:rPr>
              <a:t>Learning Objectives</a:t>
            </a:r>
            <a:endParaRPr lang="en-GB" dirty="0">
              <a:solidFill>
                <a:srgbClr val="1FC634"/>
              </a:solidFill>
            </a:endParaRPr>
          </a:p>
        </p:txBody>
      </p:sp>
      <p:sp>
        <p:nvSpPr>
          <p:cNvPr id="3" name="Content Placeholder 2"/>
          <p:cNvSpPr>
            <a:spLocks noGrp="1"/>
          </p:cNvSpPr>
          <p:nvPr>
            <p:ph idx="1"/>
          </p:nvPr>
        </p:nvSpPr>
        <p:spPr>
          <a:xfrm>
            <a:off x="468312" y="1422868"/>
            <a:ext cx="8451569" cy="5001837"/>
          </a:xfrm>
        </p:spPr>
        <p:txBody>
          <a:bodyPr/>
          <a:lstStyle/>
          <a:p>
            <a:pPr>
              <a:buClr>
                <a:srgbClr val="1DAD58"/>
              </a:buClr>
            </a:pPr>
            <a:r>
              <a:rPr lang="en-GB" sz="2800" dirty="0" smtClean="0"/>
              <a:t>Why software is key to energy efficient computing</a:t>
            </a:r>
            <a:endParaRPr lang="en-GB" sz="2400" dirty="0" smtClean="0"/>
          </a:p>
          <a:p>
            <a:pPr>
              <a:buClr>
                <a:srgbClr val="1DAD58"/>
              </a:buClr>
            </a:pPr>
            <a:r>
              <a:rPr lang="en-GB" sz="2800" dirty="0" smtClean="0"/>
              <a:t>What energy transparency means and why we need energy transparency to achieve energy efficient computing</a:t>
            </a:r>
            <a:endParaRPr lang="en-GB" sz="2400" dirty="0"/>
          </a:p>
          <a:p>
            <a:pPr>
              <a:buClr>
                <a:srgbClr val="1DAD58"/>
              </a:buClr>
            </a:pPr>
            <a:r>
              <a:rPr lang="en-GB" sz="2800" dirty="0" smtClean="0"/>
              <a:t>How to measure the energy consumed by software</a:t>
            </a:r>
          </a:p>
          <a:p>
            <a:pPr>
              <a:buClr>
                <a:srgbClr val="1DAD58"/>
              </a:buClr>
            </a:pPr>
            <a:r>
              <a:rPr lang="en-GB" sz="2800" dirty="0" smtClean="0"/>
              <a:t>How to estimate the energy consumed by software </a:t>
            </a:r>
            <a:r>
              <a:rPr lang="en-GB" sz="2800" i="1" dirty="0" smtClean="0"/>
              <a:t>without m</a:t>
            </a:r>
            <a:r>
              <a:rPr lang="en-GB" sz="2800" dirty="0" smtClean="0"/>
              <a:t>easuring</a:t>
            </a:r>
          </a:p>
          <a:p>
            <a:pPr>
              <a:buClr>
                <a:srgbClr val="1DAD58"/>
              </a:buClr>
            </a:pPr>
            <a:r>
              <a:rPr lang="en-GB" sz="2800" dirty="0" smtClean="0"/>
              <a:t>How to construct energy consumption models</a:t>
            </a:r>
          </a:p>
        </p:txBody>
      </p:sp>
      <p:cxnSp>
        <p:nvCxnSpPr>
          <p:cNvPr id="4" name="Straight Connector 3"/>
          <p:cNvCxnSpPr/>
          <p:nvPr/>
        </p:nvCxnSpPr>
        <p:spPr bwMode="auto">
          <a:xfrm flipV="1">
            <a:off x="0" y="1270077"/>
            <a:ext cx="9144000" cy="1"/>
          </a:xfrm>
          <a:prstGeom prst="line">
            <a:avLst/>
          </a:prstGeom>
          <a:noFill/>
          <a:ln w="38100" cap="flat" cmpd="sng" algn="ctr">
            <a:solidFill>
              <a:srgbClr val="1DAD58"/>
            </a:solidFill>
            <a:prstDash val="solid"/>
            <a:round/>
            <a:headEnd type="none" w="med" len="med"/>
            <a:tailEnd type="none" w="med" len="med"/>
          </a:ln>
          <a:effectLst/>
        </p:spPr>
      </p:cxnSp>
    </p:spTree>
    <p:extLst>
      <p:ext uri="{BB962C8B-B14F-4D97-AF65-F5344CB8AC3E}">
        <p14:creationId xmlns:p14="http://schemas.microsoft.com/office/powerpoint/2010/main" val="39060122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Modelling Considerations</a:t>
            </a:r>
            <a:endParaRPr lang="en-GB" dirty="0"/>
          </a:p>
        </p:txBody>
      </p:sp>
      <p:sp>
        <p:nvSpPr>
          <p:cNvPr id="3" name="Content Placeholder 2"/>
          <p:cNvSpPr>
            <a:spLocks noGrp="1"/>
          </p:cNvSpPr>
          <p:nvPr>
            <p:ph idx="1"/>
          </p:nvPr>
        </p:nvSpPr>
        <p:spPr>
          <a:xfrm>
            <a:off x="468313" y="1557338"/>
            <a:ext cx="8229600" cy="4867368"/>
          </a:xfrm>
        </p:spPr>
        <p:txBody>
          <a:bodyPr/>
          <a:lstStyle/>
          <a:p>
            <a:r>
              <a:rPr lang="en-GB" dirty="0" smtClean="0"/>
              <a:t>At what level should we model?</a:t>
            </a:r>
          </a:p>
          <a:p>
            <a:pPr lvl="1"/>
            <a:r>
              <a:rPr lang="en-GB" dirty="0" smtClean="0"/>
              <a:t>instruction level, i.e. machine code</a:t>
            </a:r>
            <a:endParaRPr lang="en-GB" dirty="0"/>
          </a:p>
          <a:p>
            <a:pPr lvl="1"/>
            <a:r>
              <a:rPr lang="en-GB" dirty="0" smtClean="0"/>
              <a:t>intermediate representation of compiler</a:t>
            </a:r>
          </a:p>
          <a:p>
            <a:pPr lvl="1"/>
            <a:r>
              <a:rPr lang="en-GB" dirty="0" smtClean="0"/>
              <a:t>source code</a:t>
            </a:r>
            <a:endParaRPr lang="en-GB" dirty="0"/>
          </a:p>
          <a:p>
            <a:r>
              <a:rPr lang="en-GB" dirty="0" smtClean="0"/>
              <a:t>Models require measurements</a:t>
            </a:r>
          </a:p>
          <a:p>
            <a:pPr lvl="1"/>
            <a:r>
              <a:rPr lang="en-GB" dirty="0" smtClean="0"/>
              <a:t>need to associate entities at a given level with costs, i.e. energy consumption</a:t>
            </a:r>
          </a:p>
          <a:p>
            <a:pPr lvl="2"/>
            <a:r>
              <a:rPr lang="en-GB" dirty="0" smtClean="0"/>
              <a:t>accuracy </a:t>
            </a:r>
          </a:p>
          <a:p>
            <a:pPr lvl="2"/>
            <a:r>
              <a:rPr lang="en-GB" dirty="0" smtClean="0"/>
              <a:t>usefulness</a:t>
            </a:r>
          </a:p>
        </p:txBody>
      </p:sp>
    </p:spTree>
    <p:extLst>
      <p:ext uri="{BB962C8B-B14F-4D97-AF65-F5344CB8AC3E}">
        <p14:creationId xmlns:p14="http://schemas.microsoft.com/office/powerpoint/2010/main" val="2239709493"/>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Modelling Considerations</a:t>
            </a:r>
            <a:endParaRPr lang="en-GB" dirty="0"/>
          </a:p>
        </p:txBody>
      </p:sp>
      <p:sp>
        <p:nvSpPr>
          <p:cNvPr id="3" name="Content Placeholder 2"/>
          <p:cNvSpPr>
            <a:spLocks noGrp="1"/>
          </p:cNvSpPr>
          <p:nvPr>
            <p:ph idx="1"/>
          </p:nvPr>
        </p:nvSpPr>
        <p:spPr>
          <a:xfrm>
            <a:off x="468313" y="1557338"/>
            <a:ext cx="8229600" cy="4867368"/>
          </a:xfrm>
        </p:spPr>
        <p:txBody>
          <a:bodyPr/>
          <a:lstStyle/>
          <a:p>
            <a:r>
              <a:rPr lang="en-GB" dirty="0" smtClean="0"/>
              <a:t>At what level should we model?</a:t>
            </a:r>
          </a:p>
          <a:p>
            <a:pPr lvl="1"/>
            <a:r>
              <a:rPr lang="en-GB" dirty="0" smtClean="0"/>
              <a:t>instruction level, i.e. machine code</a:t>
            </a:r>
            <a:endParaRPr lang="en-GB" dirty="0"/>
          </a:p>
          <a:p>
            <a:pPr lvl="1"/>
            <a:r>
              <a:rPr lang="en-GB" dirty="0" smtClean="0"/>
              <a:t>intermediate representation of compiler</a:t>
            </a:r>
          </a:p>
          <a:p>
            <a:pPr lvl="1"/>
            <a:r>
              <a:rPr lang="en-GB" dirty="0" smtClean="0"/>
              <a:t>source code</a:t>
            </a:r>
            <a:endParaRPr lang="en-GB" dirty="0"/>
          </a:p>
          <a:p>
            <a:r>
              <a:rPr lang="en-GB" dirty="0" smtClean="0"/>
              <a:t>Models require measurements</a:t>
            </a:r>
          </a:p>
          <a:p>
            <a:pPr lvl="1"/>
            <a:r>
              <a:rPr lang="en-GB" dirty="0" smtClean="0"/>
              <a:t>need to associate entities at a given level with costs, i.e. energy consumption</a:t>
            </a:r>
          </a:p>
          <a:p>
            <a:pPr lvl="2"/>
            <a:r>
              <a:rPr lang="en-GB" dirty="0" smtClean="0"/>
              <a:t>accuracy – the lower the better </a:t>
            </a:r>
          </a:p>
          <a:p>
            <a:pPr lvl="2"/>
            <a:r>
              <a:rPr lang="en-GB" dirty="0" smtClean="0"/>
              <a:t>usefulness – the higher the better</a:t>
            </a:r>
          </a:p>
        </p:txBody>
      </p:sp>
      <p:pic>
        <p:nvPicPr>
          <p:cNvPr id="4" name="Picture 3"/>
          <p:cNvPicPr>
            <a:picLocks noChangeAspect="1"/>
          </p:cNvPicPr>
          <p:nvPr/>
        </p:nvPicPr>
        <p:blipFill>
          <a:blip r:embed="rId3"/>
          <a:stretch>
            <a:fillRect/>
          </a:stretch>
        </p:blipFill>
        <p:spPr>
          <a:xfrm>
            <a:off x="6917764" y="4922677"/>
            <a:ext cx="1410447" cy="1564782"/>
          </a:xfrm>
          <a:prstGeom prst="rect">
            <a:avLst/>
          </a:prstGeom>
        </p:spPr>
      </p:pic>
      <p:sp>
        <p:nvSpPr>
          <p:cNvPr id="5" name="TextBox 4"/>
          <p:cNvSpPr txBox="1"/>
          <p:nvPr/>
        </p:nvSpPr>
        <p:spPr>
          <a:xfrm>
            <a:off x="6484471" y="6335059"/>
            <a:ext cx="2823882" cy="184666"/>
          </a:xfrm>
          <a:prstGeom prst="rect">
            <a:avLst/>
          </a:prstGeom>
          <a:noFill/>
        </p:spPr>
        <p:txBody>
          <a:bodyPr wrap="square" rtlCol="0">
            <a:spAutoFit/>
          </a:bodyPr>
          <a:lstStyle/>
          <a:p>
            <a:r>
              <a:rPr lang="en-GB" sz="600" dirty="0">
                <a:solidFill>
                  <a:srgbClr val="B3B3B3"/>
                </a:solidFill>
              </a:rPr>
              <a:t>http://</a:t>
            </a:r>
            <a:r>
              <a:rPr lang="en-GB" sz="600" dirty="0" err="1">
                <a:solidFill>
                  <a:srgbClr val="B3B3B3"/>
                </a:solidFill>
              </a:rPr>
              <a:t>www.speechinaction.org</a:t>
            </a:r>
            <a:r>
              <a:rPr lang="en-GB" sz="600" dirty="0">
                <a:solidFill>
                  <a:srgbClr val="B3B3B3"/>
                </a:solidFill>
              </a:rPr>
              <a:t>/</a:t>
            </a:r>
            <a:r>
              <a:rPr lang="en-GB" sz="600" dirty="0" err="1">
                <a:solidFill>
                  <a:srgbClr val="B3B3B3"/>
                </a:solidFill>
              </a:rPr>
              <a:t>wp</a:t>
            </a:r>
            <a:r>
              <a:rPr lang="en-GB" sz="600" dirty="0">
                <a:solidFill>
                  <a:srgbClr val="B3B3B3"/>
                </a:solidFill>
              </a:rPr>
              <a:t>-content/uploads/2012/10/</a:t>
            </a:r>
            <a:r>
              <a:rPr lang="en-GB" sz="600" dirty="0" err="1">
                <a:solidFill>
                  <a:srgbClr val="B3B3B3"/>
                </a:solidFill>
              </a:rPr>
              <a:t>dilemma.jpg</a:t>
            </a:r>
            <a:endParaRPr lang="en-GB" sz="600" dirty="0">
              <a:solidFill>
                <a:srgbClr val="B3B3B3"/>
              </a:solidFill>
            </a:endParaRPr>
          </a:p>
        </p:txBody>
      </p:sp>
    </p:spTree>
    <p:extLst>
      <p:ext uri="{BB962C8B-B14F-4D97-AF65-F5344CB8AC3E}">
        <p14:creationId xmlns:p14="http://schemas.microsoft.com/office/powerpoint/2010/main" val="3491440368"/>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3"/>
          <p:cNvPicPr>
            <a:picLocks noChangeAspect="1" noChangeArrowheads="1"/>
          </p:cNvPicPr>
          <p:nvPr/>
        </p:nvPicPr>
        <p:blipFill>
          <a:blip r:embed="rId3" cstate="print"/>
          <a:srcRect/>
          <a:stretch>
            <a:fillRect/>
          </a:stretch>
        </p:blipFill>
        <p:spPr bwMode="auto">
          <a:xfrm>
            <a:off x="427038" y="2408238"/>
            <a:ext cx="7758112" cy="1020762"/>
          </a:xfrm>
          <a:prstGeom prst="rect">
            <a:avLst/>
          </a:prstGeom>
          <a:noFill/>
          <a:ln w="9525">
            <a:noFill/>
            <a:miter lim="800000"/>
            <a:headEnd/>
            <a:tailEnd/>
          </a:ln>
        </p:spPr>
      </p:pic>
      <p:sp>
        <p:nvSpPr>
          <p:cNvPr id="72707" name="Content Placeholder 2"/>
          <p:cNvSpPr>
            <a:spLocks noGrp="1"/>
          </p:cNvSpPr>
          <p:nvPr>
            <p:ph idx="1"/>
          </p:nvPr>
        </p:nvSpPr>
        <p:spPr bwMode="auto">
          <a:xfrm>
            <a:off x="1705970" y="3429000"/>
            <a:ext cx="1746913" cy="2032000"/>
          </a:xfrm>
          <a:solidFill>
            <a:schemeClr val="bg1"/>
          </a:solidFill>
          <a:ln>
            <a:solidFill>
              <a:schemeClr val="bg1"/>
            </a:solidFill>
            <a:miter lim="800000"/>
            <a:headEnd/>
            <a:tailEnd/>
          </a:ln>
        </p:spPr>
        <p:txBody>
          <a:bodyPr vert="horz" wrap="square" numCol="1" anchor="t" anchorCtr="0" compatLnSpc="1">
            <a:prstTxWarp prst="textNoShape">
              <a:avLst/>
            </a:prstTxWarp>
          </a:bodyPr>
          <a:lstStyle/>
          <a:p>
            <a:pPr marL="0" indent="0">
              <a:lnSpc>
                <a:spcPct val="100000"/>
              </a:lnSpc>
              <a:buFont typeface="Wingdings" pitchFamily="2" charset="2"/>
              <a:buNone/>
            </a:pPr>
            <a:r>
              <a:rPr lang="en-GB" sz="2400" dirty="0" smtClean="0">
                <a:solidFill>
                  <a:srgbClr val="000000"/>
                </a:solidFill>
              </a:rPr>
              <a:t>Instruction Base Cost,  </a:t>
            </a:r>
            <a:r>
              <a:rPr lang="en-GB" sz="2400" i="1" dirty="0" smtClean="0">
                <a:solidFill>
                  <a:srgbClr val="000000"/>
                </a:solidFill>
                <a:latin typeface="Times New Roman" pitchFamily="18" charset="0"/>
                <a:cs typeface="Times New Roman" pitchFamily="18" charset="0"/>
              </a:rPr>
              <a:t>B</a:t>
            </a:r>
            <a:r>
              <a:rPr lang="en-GB" i="1" baseline="-25000" dirty="0" smtClean="0">
                <a:solidFill>
                  <a:srgbClr val="000000"/>
                </a:solidFill>
                <a:latin typeface="Times New Roman" pitchFamily="18" charset="0"/>
                <a:cs typeface="Times New Roman" pitchFamily="18" charset="0"/>
              </a:rPr>
              <a:t>i</a:t>
            </a:r>
            <a:r>
              <a:rPr lang="en-GB" sz="2400" i="1" dirty="0" smtClean="0">
                <a:solidFill>
                  <a:srgbClr val="000000"/>
                </a:solidFill>
                <a:cs typeface="Times New Roman" pitchFamily="18" charset="0"/>
              </a:rPr>
              <a:t>,</a:t>
            </a:r>
            <a:r>
              <a:rPr lang="en-GB" sz="2400" dirty="0" smtClean="0">
                <a:solidFill>
                  <a:srgbClr val="000000"/>
                </a:solidFill>
              </a:rPr>
              <a:t> of each instruction </a:t>
            </a:r>
            <a:r>
              <a:rPr lang="en-GB" sz="2400" i="1" dirty="0" err="1" smtClean="0">
                <a:solidFill>
                  <a:srgbClr val="000000"/>
                </a:solidFill>
                <a:latin typeface="Times New Roman" pitchFamily="18" charset="0"/>
                <a:cs typeface="Times New Roman" pitchFamily="18" charset="0"/>
              </a:rPr>
              <a:t>i</a:t>
            </a:r>
            <a:endParaRPr lang="en-GB" sz="2400" i="1" dirty="0" smtClean="0">
              <a:solidFill>
                <a:srgbClr val="000000"/>
              </a:solidFill>
              <a:latin typeface="Times New Roman" pitchFamily="18" charset="0"/>
              <a:cs typeface="Times New Roman" pitchFamily="18" charset="0"/>
            </a:endParaRPr>
          </a:p>
        </p:txBody>
      </p:sp>
      <p:sp>
        <p:nvSpPr>
          <p:cNvPr id="20" name="Rounded Rectangle 19"/>
          <p:cNvSpPr>
            <a:spLocks noChangeArrowheads="1"/>
          </p:cNvSpPr>
          <p:nvPr/>
        </p:nvSpPr>
        <p:spPr bwMode="auto">
          <a:xfrm>
            <a:off x="360363" y="1549400"/>
            <a:ext cx="5614987" cy="612775"/>
          </a:xfrm>
          <a:prstGeom prst="roundRect">
            <a:avLst>
              <a:gd name="adj" fmla="val 16667"/>
            </a:avLst>
          </a:prstGeom>
          <a:solidFill>
            <a:srgbClr val="FF7C80">
              <a:alpha val="24000"/>
            </a:srgbClr>
          </a:solidFill>
          <a:ln w="9525" algn="ctr">
            <a:noFill/>
            <a:round/>
            <a:headEnd/>
            <a:tailEnd/>
          </a:ln>
        </p:spPr>
        <p:txBody>
          <a:bodyPr>
            <a:spAutoFit/>
          </a:bodyPr>
          <a:lstStyle/>
          <a:p>
            <a:pPr>
              <a:spcBef>
                <a:spcPct val="50000"/>
              </a:spcBef>
            </a:pPr>
            <a:endParaRPr lang="en-GB">
              <a:cs typeface="DejaVu Sans" pitchFamily="34" charset="0"/>
            </a:endParaRPr>
          </a:p>
        </p:txBody>
      </p:sp>
      <p:sp>
        <p:nvSpPr>
          <p:cNvPr id="9" name="Content Placeholder 2"/>
          <p:cNvSpPr txBox="1">
            <a:spLocks/>
          </p:cNvSpPr>
          <p:nvPr/>
        </p:nvSpPr>
        <p:spPr bwMode="auto">
          <a:xfrm>
            <a:off x="427038" y="1549400"/>
            <a:ext cx="5549900" cy="673100"/>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defRPr/>
            </a:pPr>
            <a:r>
              <a:rPr lang="en-GB" sz="2800" kern="0" dirty="0">
                <a:solidFill>
                  <a:srgbClr val="000000"/>
                </a:solidFill>
                <a:latin typeface="+mn-lt"/>
                <a:cs typeface="+mn-cs"/>
              </a:rPr>
              <a:t>Energy Cost </a:t>
            </a:r>
            <a:r>
              <a:rPr lang="en-GB" sz="2800" i="1" kern="0" dirty="0">
                <a:solidFill>
                  <a:srgbClr val="000000"/>
                </a:solidFill>
                <a:latin typeface="Times New Roman" pitchFamily="18" charset="0"/>
                <a:cs typeface="Times New Roman" pitchFamily="18" charset="0"/>
              </a:rPr>
              <a:t>(E)</a:t>
            </a:r>
            <a:r>
              <a:rPr lang="en-GB" sz="2800" kern="0" dirty="0">
                <a:solidFill>
                  <a:srgbClr val="000000"/>
                </a:solidFill>
                <a:latin typeface="Calibri" pitchFamily="34" charset="0"/>
                <a:cs typeface="+mn-cs"/>
              </a:rPr>
              <a:t> </a:t>
            </a:r>
            <a:r>
              <a:rPr lang="en-GB" sz="2800" kern="0" dirty="0">
                <a:solidFill>
                  <a:srgbClr val="000000"/>
                </a:solidFill>
                <a:latin typeface="+mn-lt"/>
                <a:cs typeface="+mn-cs"/>
              </a:rPr>
              <a:t>of a program </a:t>
            </a:r>
            <a:r>
              <a:rPr lang="en-GB" sz="2800" i="1" kern="0" dirty="0">
                <a:solidFill>
                  <a:srgbClr val="000000"/>
                </a:solidFill>
                <a:latin typeface="Times New Roman" pitchFamily="18" charset="0"/>
                <a:cs typeface="Times New Roman" pitchFamily="18" charset="0"/>
              </a:rPr>
              <a:t>(P)</a:t>
            </a:r>
            <a:r>
              <a:rPr lang="en-GB" sz="2800" kern="0" dirty="0">
                <a:solidFill>
                  <a:srgbClr val="000000"/>
                </a:solidFill>
                <a:latin typeface="+mn-lt"/>
                <a:cs typeface="+mn-cs"/>
              </a:rPr>
              <a:t>:</a:t>
            </a:r>
            <a:r>
              <a:rPr lang="en-GB" sz="2800" kern="0" dirty="0">
                <a:solidFill>
                  <a:srgbClr val="000000"/>
                </a:solidFill>
                <a:latin typeface="Calibri" pitchFamily="34" charset="0"/>
                <a:cs typeface="+mn-cs"/>
              </a:rPr>
              <a:t> </a:t>
            </a:r>
          </a:p>
        </p:txBody>
      </p:sp>
      <p:sp>
        <p:nvSpPr>
          <p:cNvPr id="7" name="Content Placeholder 2"/>
          <p:cNvSpPr txBox="1">
            <a:spLocks/>
          </p:cNvSpPr>
          <p:nvPr/>
        </p:nvSpPr>
        <p:spPr bwMode="auto">
          <a:xfrm>
            <a:off x="4343400" y="3429000"/>
            <a:ext cx="2295525" cy="2032000"/>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defRPr/>
            </a:pPr>
            <a:r>
              <a:rPr lang="en-GB" sz="3200" kern="0" dirty="0">
                <a:solidFill>
                  <a:srgbClr val="000000"/>
                </a:solidFill>
                <a:latin typeface="+mn-lt"/>
                <a:cs typeface="+mn-cs"/>
              </a:rPr>
              <a:t>	</a:t>
            </a:r>
            <a:r>
              <a:rPr lang="en-GB" sz="2400" kern="0" dirty="0">
                <a:solidFill>
                  <a:srgbClr val="000000"/>
                </a:solidFill>
                <a:latin typeface="+mn-lt"/>
                <a:cs typeface="+mn-cs"/>
              </a:rPr>
              <a:t>Circuit State Overhead, </a:t>
            </a:r>
            <a:r>
              <a:rPr lang="en-GB" sz="2400" i="1" kern="0" dirty="0" err="1">
                <a:solidFill>
                  <a:srgbClr val="000000"/>
                </a:solidFill>
                <a:latin typeface="Times New Roman" pitchFamily="18" charset="0"/>
                <a:cs typeface="Times New Roman" pitchFamily="18" charset="0"/>
              </a:rPr>
              <a:t>O</a:t>
            </a:r>
            <a:r>
              <a:rPr lang="en-GB" sz="3200" i="1" kern="0" baseline="-25000" dirty="0" err="1">
                <a:solidFill>
                  <a:srgbClr val="000000"/>
                </a:solidFill>
                <a:latin typeface="Times New Roman" pitchFamily="18" charset="0"/>
                <a:cs typeface="Times New Roman" pitchFamily="18" charset="0"/>
              </a:rPr>
              <a:t>i,j</a:t>
            </a:r>
            <a:r>
              <a:rPr lang="en-GB" sz="2400" kern="0" dirty="0">
                <a:solidFill>
                  <a:srgbClr val="000000"/>
                </a:solidFill>
                <a:latin typeface="Times New Roman" pitchFamily="18" charset="0"/>
                <a:cs typeface="Times New Roman" pitchFamily="18" charset="0"/>
              </a:rPr>
              <a:t>,</a:t>
            </a:r>
            <a:r>
              <a:rPr lang="en-GB" sz="2400" kern="0" dirty="0">
                <a:solidFill>
                  <a:srgbClr val="000000"/>
                </a:solidFill>
                <a:latin typeface="+mn-lt"/>
                <a:cs typeface="Times New Roman" pitchFamily="18" charset="0"/>
              </a:rPr>
              <a:t> for each instruction pair</a:t>
            </a:r>
            <a:endParaRPr lang="en-GB" sz="3200" kern="0" baseline="-25000" dirty="0">
              <a:solidFill>
                <a:srgbClr val="000000"/>
              </a:solidFill>
              <a:latin typeface="+mn-lt"/>
              <a:cs typeface="Times New Roman" pitchFamily="18" charset="0"/>
            </a:endParaRPr>
          </a:p>
        </p:txBody>
      </p:sp>
      <p:sp>
        <p:nvSpPr>
          <p:cNvPr id="10" name="Content Placeholder 2"/>
          <p:cNvSpPr txBox="1">
            <a:spLocks/>
          </p:cNvSpPr>
          <p:nvPr/>
        </p:nvSpPr>
        <p:spPr bwMode="auto">
          <a:xfrm>
            <a:off x="698500" y="5911850"/>
            <a:ext cx="8229600" cy="673100"/>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buFont typeface="Wingdings" pitchFamily="2" charset="2"/>
              <a:buChar char="§"/>
              <a:defRPr/>
            </a:pPr>
            <a:endParaRPr lang="en-GB" sz="3200" kern="0" dirty="0">
              <a:latin typeface="+mn-lt"/>
              <a:cs typeface="+mn-cs"/>
            </a:endParaRPr>
          </a:p>
        </p:txBody>
      </p:sp>
      <p:sp>
        <p:nvSpPr>
          <p:cNvPr id="12" name="Content Placeholder 2"/>
          <p:cNvSpPr txBox="1">
            <a:spLocks/>
          </p:cNvSpPr>
          <p:nvPr/>
        </p:nvSpPr>
        <p:spPr bwMode="auto">
          <a:xfrm>
            <a:off x="457200" y="6184900"/>
            <a:ext cx="8229600" cy="673100"/>
          </a:xfrm>
          <a:prstGeom prst="rect">
            <a:avLst/>
          </a:prstGeom>
          <a:noFill/>
          <a:ln w="9525">
            <a:noFill/>
            <a:miter lim="800000"/>
            <a:headEnd/>
            <a:tailEnd/>
          </a:ln>
        </p:spPr>
        <p:txBody>
          <a:bodyPr/>
          <a:lstStyle/>
          <a:p>
            <a:pPr eaLnBrk="0" fontAlgn="auto" hangingPunct="0">
              <a:spcBef>
                <a:spcPct val="20000"/>
              </a:spcBef>
              <a:spcAft>
                <a:spcPts val="1200"/>
              </a:spcAft>
              <a:buClr>
                <a:srgbClr val="A50021"/>
              </a:buClr>
              <a:buSzPct val="150000"/>
              <a:defRPr/>
            </a:pPr>
            <a:r>
              <a:rPr lang="en-GB" sz="1400" kern="0" dirty="0" smtClean="0">
                <a:solidFill>
                  <a:srgbClr val="000000"/>
                </a:solidFill>
                <a:latin typeface="+mn-lt"/>
                <a:cs typeface="+mn-cs"/>
              </a:rPr>
              <a:t>Based on V</a:t>
            </a:r>
            <a:r>
              <a:rPr lang="en-GB" sz="1400" kern="0" dirty="0">
                <a:solidFill>
                  <a:srgbClr val="000000"/>
                </a:solidFill>
                <a:latin typeface="+mn-lt"/>
                <a:cs typeface="+mn-cs"/>
              </a:rPr>
              <a:t>. </a:t>
            </a:r>
            <a:r>
              <a:rPr lang="en-GB" sz="1400" kern="0" dirty="0" err="1">
                <a:solidFill>
                  <a:srgbClr val="000000"/>
                </a:solidFill>
                <a:latin typeface="+mn-lt"/>
                <a:cs typeface="+mn-cs"/>
              </a:rPr>
              <a:t>Tiwari</a:t>
            </a:r>
            <a:r>
              <a:rPr lang="en-GB" sz="1400" kern="0" dirty="0">
                <a:solidFill>
                  <a:srgbClr val="000000"/>
                </a:solidFill>
                <a:latin typeface="+mn-lt"/>
                <a:cs typeface="+mn-cs"/>
              </a:rPr>
              <a:t>, S. </a:t>
            </a:r>
            <a:r>
              <a:rPr lang="en-GB" sz="1400" kern="0" dirty="0" err="1">
                <a:solidFill>
                  <a:srgbClr val="000000"/>
                </a:solidFill>
                <a:latin typeface="+mn-lt"/>
                <a:cs typeface="+mn-cs"/>
              </a:rPr>
              <a:t>Malik</a:t>
            </a:r>
            <a:r>
              <a:rPr lang="en-GB" sz="1400" kern="0" dirty="0">
                <a:solidFill>
                  <a:srgbClr val="000000"/>
                </a:solidFill>
                <a:latin typeface="+mn-lt"/>
                <a:cs typeface="+mn-cs"/>
              </a:rPr>
              <a:t> and A. Wolfe. “Instruction Level Power Analysis and Optimization of Software”, Journal of VLSI Signal Processing Systems, 13, pp 223-238, 1996. </a:t>
            </a:r>
            <a:endParaRPr lang="en-GB" sz="3200" kern="0" dirty="0">
              <a:solidFill>
                <a:srgbClr val="000000"/>
              </a:solidFill>
              <a:latin typeface="+mn-lt"/>
              <a:cs typeface="+mn-cs"/>
            </a:endParaRPr>
          </a:p>
        </p:txBody>
      </p:sp>
      <p:sp>
        <p:nvSpPr>
          <p:cNvPr id="19" name="Rounded Rectangle 18"/>
          <p:cNvSpPr>
            <a:spLocks noChangeArrowheads="1"/>
          </p:cNvSpPr>
          <p:nvPr/>
        </p:nvSpPr>
        <p:spPr bwMode="auto">
          <a:xfrm>
            <a:off x="360363" y="2303463"/>
            <a:ext cx="684212" cy="936625"/>
          </a:xfrm>
          <a:prstGeom prst="roundRect">
            <a:avLst>
              <a:gd name="adj" fmla="val 16667"/>
            </a:avLst>
          </a:prstGeom>
          <a:solidFill>
            <a:srgbClr val="FF7C80">
              <a:alpha val="24000"/>
            </a:srgbClr>
          </a:solidFill>
          <a:ln w="9525" algn="ctr">
            <a:noFill/>
            <a:round/>
            <a:headEnd/>
            <a:tailEnd/>
          </a:ln>
        </p:spPr>
        <p:txBody>
          <a:bodyPr>
            <a:spAutoFit/>
          </a:bodyPr>
          <a:lstStyle/>
          <a:p>
            <a:pPr>
              <a:spcBef>
                <a:spcPct val="50000"/>
              </a:spcBef>
            </a:pPr>
            <a:endParaRPr lang="en-GB">
              <a:cs typeface="DejaVu Sans" pitchFamily="34" charset="0"/>
            </a:endParaRPr>
          </a:p>
        </p:txBody>
      </p:sp>
      <p:sp>
        <p:nvSpPr>
          <p:cNvPr id="72716" name="Title 1"/>
          <p:cNvSpPr>
            <a:spLocks noGrp="1"/>
          </p:cNvSpPr>
          <p:nvPr>
            <p:ph type="title"/>
          </p:nvPr>
        </p:nvSpPr>
        <p:spPr bwMode="auto">
          <a:xfrm>
            <a:off x="343647" y="259402"/>
            <a:ext cx="8352118" cy="1050925"/>
          </a:xfrm>
          <a:noFill/>
          <a:ln>
            <a:miter lim="800000"/>
            <a:headEnd/>
            <a:tailEnd/>
          </a:ln>
        </p:spPr>
        <p:txBody>
          <a:bodyPr vert="horz" wrap="square" lIns="91440" tIns="45720" rIns="91440" bIns="45720" numCol="1" anchorCtr="0" compatLnSpc="1">
            <a:prstTxWarp prst="textNoShape">
              <a:avLst/>
            </a:prstTxWarp>
          </a:bodyPr>
          <a:lstStyle/>
          <a:p>
            <a:pPr algn="ctr"/>
            <a:r>
              <a:rPr lang="en-GB" dirty="0" smtClean="0"/>
              <a:t>ISA-Level Energy Modelling</a:t>
            </a:r>
          </a:p>
        </p:txBody>
      </p:sp>
      <p:sp>
        <p:nvSpPr>
          <p:cNvPr id="17" name="Slide Number Placeholder 5"/>
          <p:cNvSpPr txBox="1">
            <a:spLocks/>
          </p:cNvSpPr>
          <p:nvPr/>
        </p:nvSpPr>
        <p:spPr bwMode="auto">
          <a:xfrm>
            <a:off x="8701088" y="6492875"/>
            <a:ext cx="442912" cy="365125"/>
          </a:xfrm>
          <a:prstGeom prst="rect">
            <a:avLst/>
          </a:prstGeom>
          <a:noFill/>
          <a:ln w="9525">
            <a:noFill/>
            <a:miter lim="800000"/>
            <a:headEnd/>
            <a:tailEnd/>
          </a:ln>
        </p:spPr>
        <p:txBody>
          <a:bodyPr/>
          <a:lstStyle/>
          <a:p>
            <a:fld id="{0A92CCE4-83D0-428F-9837-576F4612C2D5}" type="slidenum">
              <a:rPr lang="en-US" sz="1100">
                <a:cs typeface="DejaVu Sans" pitchFamily="34" charset="0"/>
              </a:rPr>
              <a:pPr/>
              <a:t>82</a:t>
            </a:fld>
            <a:endParaRPr lang="en-US" sz="1100" dirty="0">
              <a:cs typeface="DejaVu Sans" pitchFamily="34" charset="0"/>
            </a:endParaRPr>
          </a:p>
        </p:txBody>
      </p:sp>
      <p:sp>
        <p:nvSpPr>
          <p:cNvPr id="14" name="Rounded Rectangle 13"/>
          <p:cNvSpPr>
            <a:spLocks noChangeArrowheads="1"/>
          </p:cNvSpPr>
          <p:nvPr/>
        </p:nvSpPr>
        <p:spPr bwMode="auto">
          <a:xfrm>
            <a:off x="1446213" y="2303460"/>
            <a:ext cx="2306921" cy="2772000"/>
          </a:xfrm>
          <a:prstGeom prst="roundRect">
            <a:avLst>
              <a:gd name="adj" fmla="val 16667"/>
            </a:avLst>
          </a:prstGeom>
          <a:solidFill>
            <a:srgbClr val="FF7C80">
              <a:alpha val="24000"/>
            </a:srgbClr>
          </a:solidFill>
          <a:ln w="9525" algn="ctr">
            <a:noFill/>
            <a:round/>
            <a:headEnd/>
            <a:tailEnd/>
          </a:ln>
        </p:spPr>
        <p:txBody>
          <a:bodyPr wrap="square">
            <a:spAutoFit/>
          </a:bodyPr>
          <a:lstStyle/>
          <a:p>
            <a:pPr>
              <a:spcBef>
                <a:spcPct val="50000"/>
              </a:spcBef>
            </a:pPr>
            <a:endParaRPr lang="en-GB">
              <a:cs typeface="DejaVu Sans" pitchFamily="34" charset="0"/>
            </a:endParaRPr>
          </a:p>
        </p:txBody>
      </p:sp>
      <p:sp>
        <p:nvSpPr>
          <p:cNvPr id="15" name="Rounded Rectangle 14"/>
          <p:cNvSpPr>
            <a:spLocks noChangeArrowheads="1"/>
          </p:cNvSpPr>
          <p:nvPr/>
        </p:nvSpPr>
        <p:spPr bwMode="auto">
          <a:xfrm>
            <a:off x="3995738" y="2303463"/>
            <a:ext cx="2700337" cy="3276600"/>
          </a:xfrm>
          <a:prstGeom prst="roundRect">
            <a:avLst>
              <a:gd name="adj" fmla="val 16667"/>
            </a:avLst>
          </a:prstGeom>
          <a:solidFill>
            <a:srgbClr val="FF7C80">
              <a:alpha val="24000"/>
            </a:srgbClr>
          </a:solidFill>
          <a:ln w="9525" algn="ctr">
            <a:noFill/>
            <a:round/>
            <a:headEnd/>
            <a:tailEnd/>
          </a:ln>
        </p:spPr>
        <p:txBody>
          <a:bodyPr>
            <a:spAutoFit/>
          </a:bodyPr>
          <a:lstStyle/>
          <a:p>
            <a:pPr>
              <a:spcBef>
                <a:spcPct val="50000"/>
              </a:spcBef>
            </a:pPr>
            <a:endParaRPr lang="en-GB">
              <a:cs typeface="DejaVu Sans" pitchFamily="34" charset="0"/>
            </a:endParaRPr>
          </a:p>
        </p:txBody>
      </p:sp>
      <p:sp>
        <p:nvSpPr>
          <p:cNvPr id="2" name="Rectangle 1"/>
          <p:cNvSpPr/>
          <p:nvPr/>
        </p:nvSpPr>
        <p:spPr bwMode="auto">
          <a:xfrm>
            <a:off x="6723530" y="2106706"/>
            <a:ext cx="2017059" cy="147917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0"/>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9"/>
                                        </p:tgtEl>
                                        <p:attrNameLst>
                                          <p:attrName>style.visibility</p:attrName>
                                        </p:attrNameLst>
                                      </p:cBhvr>
                                      <p:to>
                                        <p:strVal val="hidden"/>
                                      </p:to>
                                    </p:set>
                                  </p:childTnLst>
                                </p:cTn>
                              </p:par>
                            </p:childTnLst>
                          </p:cTn>
                        </p:par>
                        <p:par>
                          <p:cTn id="15" fill="hold" nodeType="afterGroup">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14"/>
                                        </p:tgtEl>
                                        <p:attrNameLst>
                                          <p:attrName>style.visibility</p:attrName>
                                        </p:attrNameLst>
                                      </p:cBhvr>
                                      <p:to>
                                        <p:strVal val="hidden"/>
                                      </p:to>
                                    </p:set>
                                  </p:childTnLst>
                                </p:cTn>
                              </p:par>
                            </p:childTnLst>
                          </p:cTn>
                        </p:par>
                        <p:par>
                          <p:cTn id="22" fill="hold" nodeType="afterGroup">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19" grpId="0" animBg="1"/>
      <p:bldP spid="19" grpId="1" animBg="1"/>
      <p:bldP spid="14" grpId="0" animBg="1"/>
      <p:bldP spid="14" grpId="1" animBg="1"/>
      <p:bldP spid="1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3"/>
          <p:cNvPicPr>
            <a:picLocks noChangeAspect="1" noChangeArrowheads="1"/>
          </p:cNvPicPr>
          <p:nvPr/>
        </p:nvPicPr>
        <p:blipFill>
          <a:blip r:embed="rId3" cstate="print"/>
          <a:srcRect/>
          <a:stretch>
            <a:fillRect/>
          </a:stretch>
        </p:blipFill>
        <p:spPr bwMode="auto">
          <a:xfrm>
            <a:off x="427038" y="2408238"/>
            <a:ext cx="7758112" cy="1020762"/>
          </a:xfrm>
          <a:prstGeom prst="rect">
            <a:avLst/>
          </a:prstGeom>
          <a:noFill/>
          <a:ln w="9525">
            <a:noFill/>
            <a:miter lim="800000"/>
            <a:headEnd/>
            <a:tailEnd/>
          </a:ln>
        </p:spPr>
      </p:pic>
      <p:sp>
        <p:nvSpPr>
          <p:cNvPr id="10" name="Content Placeholder 2"/>
          <p:cNvSpPr txBox="1">
            <a:spLocks/>
          </p:cNvSpPr>
          <p:nvPr/>
        </p:nvSpPr>
        <p:spPr bwMode="auto">
          <a:xfrm>
            <a:off x="698500" y="5911850"/>
            <a:ext cx="8229600" cy="673100"/>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buFont typeface="Wingdings" pitchFamily="2" charset="2"/>
              <a:buChar char="§"/>
              <a:defRPr/>
            </a:pPr>
            <a:endParaRPr lang="en-GB" sz="3200" kern="0" dirty="0">
              <a:latin typeface="+mn-lt"/>
              <a:cs typeface="+mn-cs"/>
            </a:endParaRPr>
          </a:p>
        </p:txBody>
      </p:sp>
      <p:sp>
        <p:nvSpPr>
          <p:cNvPr id="12" name="Content Placeholder 2"/>
          <p:cNvSpPr txBox="1">
            <a:spLocks/>
          </p:cNvSpPr>
          <p:nvPr/>
        </p:nvSpPr>
        <p:spPr bwMode="auto">
          <a:xfrm>
            <a:off x="457200" y="6184900"/>
            <a:ext cx="8229600" cy="673100"/>
          </a:xfrm>
          <a:prstGeom prst="rect">
            <a:avLst/>
          </a:prstGeom>
          <a:noFill/>
          <a:ln w="9525">
            <a:noFill/>
            <a:miter lim="800000"/>
            <a:headEnd/>
            <a:tailEnd/>
          </a:ln>
        </p:spPr>
        <p:txBody>
          <a:bodyPr/>
          <a:lstStyle/>
          <a:p>
            <a:pPr eaLnBrk="0" fontAlgn="auto" hangingPunct="0">
              <a:spcBef>
                <a:spcPct val="20000"/>
              </a:spcBef>
              <a:spcAft>
                <a:spcPts val="1200"/>
              </a:spcAft>
              <a:buClr>
                <a:srgbClr val="A50021"/>
              </a:buClr>
              <a:buSzPct val="150000"/>
              <a:defRPr/>
            </a:pPr>
            <a:r>
              <a:rPr lang="en-GB" sz="1400" kern="0" dirty="0" smtClean="0">
                <a:solidFill>
                  <a:srgbClr val="000000"/>
                </a:solidFill>
                <a:latin typeface="+mn-lt"/>
                <a:cs typeface="+mn-cs"/>
              </a:rPr>
              <a:t>Based on V</a:t>
            </a:r>
            <a:r>
              <a:rPr lang="en-GB" sz="1400" kern="0" dirty="0">
                <a:solidFill>
                  <a:srgbClr val="000000"/>
                </a:solidFill>
                <a:latin typeface="+mn-lt"/>
                <a:cs typeface="+mn-cs"/>
              </a:rPr>
              <a:t>. </a:t>
            </a:r>
            <a:r>
              <a:rPr lang="en-GB" sz="1400" kern="0" dirty="0" err="1">
                <a:solidFill>
                  <a:srgbClr val="000000"/>
                </a:solidFill>
                <a:latin typeface="+mn-lt"/>
                <a:cs typeface="+mn-cs"/>
              </a:rPr>
              <a:t>Tiwari</a:t>
            </a:r>
            <a:r>
              <a:rPr lang="en-GB" sz="1400" kern="0" dirty="0">
                <a:solidFill>
                  <a:srgbClr val="000000"/>
                </a:solidFill>
                <a:latin typeface="+mn-lt"/>
                <a:cs typeface="+mn-cs"/>
              </a:rPr>
              <a:t>, S. </a:t>
            </a:r>
            <a:r>
              <a:rPr lang="en-GB" sz="1400" kern="0" dirty="0" err="1">
                <a:solidFill>
                  <a:srgbClr val="000000"/>
                </a:solidFill>
                <a:latin typeface="+mn-lt"/>
                <a:cs typeface="+mn-cs"/>
              </a:rPr>
              <a:t>Malik</a:t>
            </a:r>
            <a:r>
              <a:rPr lang="en-GB" sz="1400" kern="0" dirty="0">
                <a:solidFill>
                  <a:srgbClr val="000000"/>
                </a:solidFill>
                <a:latin typeface="+mn-lt"/>
                <a:cs typeface="+mn-cs"/>
              </a:rPr>
              <a:t> and A. Wolfe. “Instruction Level Power Analysis and Optimization of Software”, Journal of VLSI Signal Processing Systems, 13, pp 223-238, 1996. </a:t>
            </a:r>
            <a:endParaRPr lang="en-GB" sz="3200" kern="0" dirty="0">
              <a:solidFill>
                <a:srgbClr val="000000"/>
              </a:solidFill>
              <a:latin typeface="+mn-lt"/>
              <a:cs typeface="+mn-cs"/>
            </a:endParaRPr>
          </a:p>
        </p:txBody>
      </p:sp>
      <p:sp>
        <p:nvSpPr>
          <p:cNvPr id="72716" name="Title 1"/>
          <p:cNvSpPr>
            <a:spLocks noGrp="1"/>
          </p:cNvSpPr>
          <p:nvPr>
            <p:ph type="title"/>
          </p:nvPr>
        </p:nvSpPr>
        <p:spPr bwMode="auto">
          <a:xfrm>
            <a:off x="343647" y="259402"/>
            <a:ext cx="8352118" cy="1050925"/>
          </a:xfrm>
          <a:noFill/>
          <a:ln>
            <a:miter lim="800000"/>
            <a:headEnd/>
            <a:tailEnd/>
          </a:ln>
        </p:spPr>
        <p:txBody>
          <a:bodyPr vert="horz" wrap="square" lIns="91440" tIns="45720" rIns="91440" bIns="45720" numCol="1" anchorCtr="0" compatLnSpc="1">
            <a:prstTxWarp prst="textNoShape">
              <a:avLst/>
            </a:prstTxWarp>
          </a:bodyPr>
          <a:lstStyle/>
          <a:p>
            <a:pPr algn="ctr"/>
            <a:r>
              <a:rPr lang="en-GB" dirty="0" smtClean="0"/>
              <a:t>ISA-Level Energy Modelling</a:t>
            </a:r>
          </a:p>
        </p:txBody>
      </p:sp>
      <p:sp>
        <p:nvSpPr>
          <p:cNvPr id="17" name="Slide Number Placeholder 5"/>
          <p:cNvSpPr txBox="1">
            <a:spLocks/>
          </p:cNvSpPr>
          <p:nvPr/>
        </p:nvSpPr>
        <p:spPr bwMode="auto">
          <a:xfrm>
            <a:off x="8701088" y="6492875"/>
            <a:ext cx="442912" cy="365125"/>
          </a:xfrm>
          <a:prstGeom prst="rect">
            <a:avLst/>
          </a:prstGeom>
          <a:noFill/>
          <a:ln w="9525">
            <a:noFill/>
            <a:miter lim="800000"/>
            <a:headEnd/>
            <a:tailEnd/>
          </a:ln>
        </p:spPr>
        <p:txBody>
          <a:bodyPr/>
          <a:lstStyle/>
          <a:p>
            <a:fld id="{0A92CCE4-83D0-428F-9837-576F4612C2D5}" type="slidenum">
              <a:rPr lang="en-US" sz="1100">
                <a:cs typeface="DejaVu Sans" pitchFamily="34" charset="0"/>
              </a:rPr>
              <a:pPr/>
              <a:t>83</a:t>
            </a:fld>
            <a:endParaRPr lang="en-US" sz="1100" dirty="0">
              <a:cs typeface="DejaVu Sans" pitchFamily="34" charset="0"/>
            </a:endParaRPr>
          </a:p>
        </p:txBody>
      </p:sp>
      <p:sp>
        <p:nvSpPr>
          <p:cNvPr id="2" name="Rectangle 1"/>
          <p:cNvSpPr/>
          <p:nvPr/>
        </p:nvSpPr>
        <p:spPr bwMode="auto">
          <a:xfrm>
            <a:off x="6723530" y="2106706"/>
            <a:ext cx="2017059" cy="147917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18" name="Content Placeholder 2"/>
          <p:cNvSpPr txBox="1">
            <a:spLocks/>
          </p:cNvSpPr>
          <p:nvPr/>
        </p:nvSpPr>
        <p:spPr bwMode="auto">
          <a:xfrm>
            <a:off x="427038" y="1549400"/>
            <a:ext cx="5549900" cy="673100"/>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defRPr/>
            </a:pPr>
            <a:r>
              <a:rPr lang="en-GB" sz="2800" kern="0" dirty="0" smtClean="0">
                <a:solidFill>
                  <a:srgbClr val="000000"/>
                </a:solidFill>
                <a:latin typeface="+mn-lt"/>
                <a:cs typeface="+mn-cs"/>
              </a:rPr>
              <a:t>Components of an Energy Model:</a:t>
            </a:r>
            <a:r>
              <a:rPr lang="en-GB" sz="2800" kern="0" dirty="0" smtClean="0">
                <a:solidFill>
                  <a:srgbClr val="000000"/>
                </a:solidFill>
                <a:latin typeface="Calibri" pitchFamily="34" charset="0"/>
                <a:cs typeface="+mn-cs"/>
              </a:rPr>
              <a:t> </a:t>
            </a:r>
            <a:endParaRPr lang="en-GB" sz="2800" kern="0" dirty="0">
              <a:solidFill>
                <a:srgbClr val="000000"/>
              </a:solidFill>
              <a:latin typeface="Calibri" pitchFamily="34" charset="0"/>
              <a:cs typeface="+mn-cs"/>
            </a:endParaRPr>
          </a:p>
        </p:txBody>
      </p:sp>
      <p:sp>
        <p:nvSpPr>
          <p:cNvPr id="21" name="Rounded Rectangle 20"/>
          <p:cNvSpPr>
            <a:spLocks noChangeArrowheads="1"/>
          </p:cNvSpPr>
          <p:nvPr/>
        </p:nvSpPr>
        <p:spPr bwMode="auto">
          <a:xfrm>
            <a:off x="2081586" y="2366216"/>
            <a:ext cx="577943" cy="936625"/>
          </a:xfrm>
          <a:prstGeom prst="roundRect">
            <a:avLst>
              <a:gd name="adj" fmla="val 16667"/>
            </a:avLst>
          </a:prstGeom>
          <a:solidFill>
            <a:srgbClr val="FF7C80">
              <a:alpha val="24000"/>
            </a:srgbClr>
          </a:solidFill>
          <a:ln w="9525" algn="ctr">
            <a:noFill/>
            <a:round/>
            <a:headEnd/>
            <a:tailEnd/>
          </a:ln>
        </p:spPr>
        <p:txBody>
          <a:bodyPr wrap="square">
            <a:spAutoFit/>
          </a:bodyPr>
          <a:lstStyle/>
          <a:p>
            <a:pPr>
              <a:spcBef>
                <a:spcPct val="50000"/>
              </a:spcBef>
            </a:pPr>
            <a:endParaRPr lang="en-GB">
              <a:cs typeface="DejaVu Sans" pitchFamily="34" charset="0"/>
            </a:endParaRPr>
          </a:p>
        </p:txBody>
      </p:sp>
      <p:sp>
        <p:nvSpPr>
          <p:cNvPr id="22" name="Rounded Rectangle 21"/>
          <p:cNvSpPr>
            <a:spLocks noChangeArrowheads="1"/>
          </p:cNvSpPr>
          <p:nvPr/>
        </p:nvSpPr>
        <p:spPr bwMode="auto">
          <a:xfrm>
            <a:off x="4729162" y="2369204"/>
            <a:ext cx="724367" cy="936625"/>
          </a:xfrm>
          <a:prstGeom prst="roundRect">
            <a:avLst>
              <a:gd name="adj" fmla="val 16667"/>
            </a:avLst>
          </a:prstGeom>
          <a:solidFill>
            <a:srgbClr val="FF7C80">
              <a:alpha val="24000"/>
            </a:srgbClr>
          </a:solidFill>
          <a:ln w="9525" algn="ctr">
            <a:noFill/>
            <a:round/>
            <a:headEnd/>
            <a:tailEnd/>
          </a:ln>
        </p:spPr>
        <p:txBody>
          <a:bodyPr wrap="square">
            <a:spAutoFit/>
          </a:bodyPr>
          <a:lstStyle/>
          <a:p>
            <a:pPr>
              <a:spcBef>
                <a:spcPct val="50000"/>
              </a:spcBef>
            </a:pPr>
            <a:endParaRPr lang="en-GB">
              <a:cs typeface="DejaVu Sans" pitchFamily="34" charset="0"/>
            </a:endParaRPr>
          </a:p>
        </p:txBody>
      </p:sp>
      <p:sp>
        <p:nvSpPr>
          <p:cNvPr id="5" name="TextBox 4"/>
          <p:cNvSpPr txBox="1"/>
          <p:nvPr/>
        </p:nvSpPr>
        <p:spPr>
          <a:xfrm>
            <a:off x="493060" y="3750235"/>
            <a:ext cx="7694706" cy="2308324"/>
          </a:xfrm>
          <a:prstGeom prst="rect">
            <a:avLst/>
          </a:prstGeom>
          <a:noFill/>
        </p:spPr>
        <p:txBody>
          <a:bodyPr wrap="square" rtlCol="0">
            <a:spAutoFit/>
          </a:bodyPr>
          <a:lstStyle/>
          <a:p>
            <a:pPr marL="457200" indent="-457200">
              <a:buClr>
                <a:srgbClr val="A50021"/>
              </a:buClr>
              <a:buFont typeface="Wingdings" charset="2"/>
              <a:buChar char="§"/>
            </a:pPr>
            <a:r>
              <a:rPr lang="en-GB" sz="3200" i="1" dirty="0" smtClean="0">
                <a:latin typeface="Times"/>
                <a:cs typeface="Times"/>
              </a:rPr>
              <a:t>B</a:t>
            </a:r>
            <a:r>
              <a:rPr lang="en-GB" sz="3200" i="1" baseline="-25000" dirty="0" smtClean="0">
                <a:latin typeface="Times"/>
                <a:cs typeface="Times"/>
              </a:rPr>
              <a:t>i</a:t>
            </a:r>
            <a:r>
              <a:rPr lang="en-GB" sz="3200" dirty="0" smtClean="0"/>
              <a:t> and </a:t>
            </a:r>
            <a:r>
              <a:rPr lang="en-GB" sz="3200" i="1" dirty="0" err="1" smtClean="0">
                <a:latin typeface="Times"/>
                <a:cs typeface="Times"/>
              </a:rPr>
              <a:t>O</a:t>
            </a:r>
            <a:r>
              <a:rPr lang="en-GB" sz="3200" i="1" baseline="-25000" dirty="0" err="1" smtClean="0">
                <a:latin typeface="Times"/>
                <a:cs typeface="Times"/>
              </a:rPr>
              <a:t>i,j</a:t>
            </a:r>
            <a:r>
              <a:rPr lang="en-GB" sz="3200" dirty="0" smtClean="0"/>
              <a:t> are energy costs.</a:t>
            </a:r>
          </a:p>
          <a:p>
            <a:pPr marL="457200" indent="-457200">
              <a:buClr>
                <a:srgbClr val="A50021"/>
              </a:buClr>
              <a:buFont typeface="Wingdings" charset="2"/>
              <a:buChar char="§"/>
            </a:pPr>
            <a:r>
              <a:rPr lang="en-GB" sz="3200" dirty="0" smtClean="0"/>
              <a:t>Characterization of a model through measurement produces these values for a given processor.</a:t>
            </a:r>
            <a:endParaRPr lang="en-GB" sz="3200" dirty="0"/>
          </a:p>
        </p:txBody>
      </p:sp>
    </p:spTree>
    <p:extLst>
      <p:ext uri="{BB962C8B-B14F-4D97-AF65-F5344CB8AC3E}">
        <p14:creationId xmlns:p14="http://schemas.microsoft.com/office/powerpoint/2010/main" val="23799883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3"/>
          <p:cNvPicPr>
            <a:picLocks noChangeAspect="1" noChangeArrowheads="1"/>
          </p:cNvPicPr>
          <p:nvPr/>
        </p:nvPicPr>
        <p:blipFill>
          <a:blip r:embed="rId3" cstate="print"/>
          <a:srcRect/>
          <a:stretch>
            <a:fillRect/>
          </a:stretch>
        </p:blipFill>
        <p:spPr bwMode="auto">
          <a:xfrm>
            <a:off x="427038" y="2408238"/>
            <a:ext cx="7758112" cy="1020762"/>
          </a:xfrm>
          <a:prstGeom prst="rect">
            <a:avLst/>
          </a:prstGeom>
          <a:noFill/>
          <a:ln w="9525">
            <a:noFill/>
            <a:miter lim="800000"/>
            <a:headEnd/>
            <a:tailEnd/>
          </a:ln>
        </p:spPr>
      </p:pic>
      <p:sp>
        <p:nvSpPr>
          <p:cNvPr id="10" name="Content Placeholder 2"/>
          <p:cNvSpPr txBox="1">
            <a:spLocks/>
          </p:cNvSpPr>
          <p:nvPr/>
        </p:nvSpPr>
        <p:spPr bwMode="auto">
          <a:xfrm>
            <a:off x="698500" y="5911850"/>
            <a:ext cx="8229600" cy="673100"/>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buFont typeface="Wingdings" pitchFamily="2" charset="2"/>
              <a:buChar char="§"/>
              <a:defRPr/>
            </a:pPr>
            <a:endParaRPr lang="en-GB" sz="3200" kern="0" dirty="0">
              <a:latin typeface="+mn-lt"/>
              <a:cs typeface="+mn-cs"/>
            </a:endParaRPr>
          </a:p>
        </p:txBody>
      </p:sp>
      <p:sp>
        <p:nvSpPr>
          <p:cNvPr id="12" name="Content Placeholder 2"/>
          <p:cNvSpPr txBox="1">
            <a:spLocks/>
          </p:cNvSpPr>
          <p:nvPr/>
        </p:nvSpPr>
        <p:spPr bwMode="auto">
          <a:xfrm>
            <a:off x="457200" y="6184900"/>
            <a:ext cx="8229600" cy="673100"/>
          </a:xfrm>
          <a:prstGeom prst="rect">
            <a:avLst/>
          </a:prstGeom>
          <a:noFill/>
          <a:ln w="9525">
            <a:noFill/>
            <a:miter lim="800000"/>
            <a:headEnd/>
            <a:tailEnd/>
          </a:ln>
        </p:spPr>
        <p:txBody>
          <a:bodyPr/>
          <a:lstStyle/>
          <a:p>
            <a:pPr eaLnBrk="0" fontAlgn="auto" hangingPunct="0">
              <a:spcBef>
                <a:spcPct val="20000"/>
              </a:spcBef>
              <a:spcAft>
                <a:spcPts val="1200"/>
              </a:spcAft>
              <a:buClr>
                <a:srgbClr val="A50021"/>
              </a:buClr>
              <a:buSzPct val="150000"/>
              <a:defRPr/>
            </a:pPr>
            <a:r>
              <a:rPr lang="en-GB" sz="1400" kern="0" dirty="0" smtClean="0">
                <a:solidFill>
                  <a:srgbClr val="000000"/>
                </a:solidFill>
                <a:latin typeface="+mn-lt"/>
                <a:cs typeface="+mn-cs"/>
              </a:rPr>
              <a:t>Based on V</a:t>
            </a:r>
            <a:r>
              <a:rPr lang="en-GB" sz="1400" kern="0" dirty="0">
                <a:solidFill>
                  <a:srgbClr val="000000"/>
                </a:solidFill>
                <a:latin typeface="+mn-lt"/>
                <a:cs typeface="+mn-cs"/>
              </a:rPr>
              <a:t>. </a:t>
            </a:r>
            <a:r>
              <a:rPr lang="en-GB" sz="1400" kern="0" dirty="0" err="1">
                <a:solidFill>
                  <a:srgbClr val="000000"/>
                </a:solidFill>
                <a:latin typeface="+mn-lt"/>
                <a:cs typeface="+mn-cs"/>
              </a:rPr>
              <a:t>Tiwari</a:t>
            </a:r>
            <a:r>
              <a:rPr lang="en-GB" sz="1400" kern="0" dirty="0">
                <a:solidFill>
                  <a:srgbClr val="000000"/>
                </a:solidFill>
                <a:latin typeface="+mn-lt"/>
                <a:cs typeface="+mn-cs"/>
              </a:rPr>
              <a:t>, S. </a:t>
            </a:r>
            <a:r>
              <a:rPr lang="en-GB" sz="1400" kern="0" dirty="0" err="1">
                <a:solidFill>
                  <a:srgbClr val="000000"/>
                </a:solidFill>
                <a:latin typeface="+mn-lt"/>
                <a:cs typeface="+mn-cs"/>
              </a:rPr>
              <a:t>Malik</a:t>
            </a:r>
            <a:r>
              <a:rPr lang="en-GB" sz="1400" kern="0" dirty="0">
                <a:solidFill>
                  <a:srgbClr val="000000"/>
                </a:solidFill>
                <a:latin typeface="+mn-lt"/>
                <a:cs typeface="+mn-cs"/>
              </a:rPr>
              <a:t> and A. Wolfe. “Instruction Level Power Analysis and Optimization of Software”, Journal of VLSI Signal Processing Systems, 13, pp 223-238, 1996. </a:t>
            </a:r>
            <a:endParaRPr lang="en-GB" sz="3200" kern="0" dirty="0">
              <a:solidFill>
                <a:srgbClr val="000000"/>
              </a:solidFill>
              <a:latin typeface="+mn-lt"/>
              <a:cs typeface="+mn-cs"/>
            </a:endParaRPr>
          </a:p>
        </p:txBody>
      </p:sp>
      <p:sp>
        <p:nvSpPr>
          <p:cNvPr id="72716" name="Title 1"/>
          <p:cNvSpPr>
            <a:spLocks noGrp="1"/>
          </p:cNvSpPr>
          <p:nvPr>
            <p:ph type="title"/>
          </p:nvPr>
        </p:nvSpPr>
        <p:spPr bwMode="auto">
          <a:xfrm>
            <a:off x="343647" y="259402"/>
            <a:ext cx="8352118" cy="1050925"/>
          </a:xfrm>
          <a:noFill/>
          <a:ln>
            <a:miter lim="800000"/>
            <a:headEnd/>
            <a:tailEnd/>
          </a:ln>
        </p:spPr>
        <p:txBody>
          <a:bodyPr vert="horz" wrap="square" lIns="91440" tIns="45720" rIns="91440" bIns="45720" numCol="1" anchorCtr="0" compatLnSpc="1">
            <a:prstTxWarp prst="textNoShape">
              <a:avLst/>
            </a:prstTxWarp>
          </a:bodyPr>
          <a:lstStyle/>
          <a:p>
            <a:pPr algn="ctr"/>
            <a:r>
              <a:rPr lang="en-GB" dirty="0" smtClean="0"/>
              <a:t>ISA-Level Energy Modelling</a:t>
            </a:r>
          </a:p>
        </p:txBody>
      </p:sp>
      <p:sp>
        <p:nvSpPr>
          <p:cNvPr id="17" name="Slide Number Placeholder 5"/>
          <p:cNvSpPr txBox="1">
            <a:spLocks/>
          </p:cNvSpPr>
          <p:nvPr/>
        </p:nvSpPr>
        <p:spPr bwMode="auto">
          <a:xfrm>
            <a:off x="8701088" y="6492875"/>
            <a:ext cx="442912" cy="365125"/>
          </a:xfrm>
          <a:prstGeom prst="rect">
            <a:avLst/>
          </a:prstGeom>
          <a:noFill/>
          <a:ln w="9525">
            <a:noFill/>
            <a:miter lim="800000"/>
            <a:headEnd/>
            <a:tailEnd/>
          </a:ln>
        </p:spPr>
        <p:txBody>
          <a:bodyPr/>
          <a:lstStyle/>
          <a:p>
            <a:fld id="{0A92CCE4-83D0-428F-9837-576F4612C2D5}" type="slidenum">
              <a:rPr lang="en-US" sz="1100">
                <a:cs typeface="DejaVu Sans" pitchFamily="34" charset="0"/>
              </a:rPr>
              <a:pPr/>
              <a:t>84</a:t>
            </a:fld>
            <a:endParaRPr lang="en-US" sz="1100" dirty="0">
              <a:cs typeface="DejaVu Sans" pitchFamily="34" charset="0"/>
            </a:endParaRPr>
          </a:p>
        </p:txBody>
      </p:sp>
      <p:sp>
        <p:nvSpPr>
          <p:cNvPr id="2" name="Rectangle 1"/>
          <p:cNvSpPr/>
          <p:nvPr/>
        </p:nvSpPr>
        <p:spPr bwMode="auto">
          <a:xfrm>
            <a:off x="6723530" y="2106706"/>
            <a:ext cx="2017059" cy="147917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18" name="Content Placeholder 2"/>
          <p:cNvSpPr txBox="1">
            <a:spLocks/>
          </p:cNvSpPr>
          <p:nvPr/>
        </p:nvSpPr>
        <p:spPr bwMode="auto">
          <a:xfrm>
            <a:off x="427038" y="1549400"/>
            <a:ext cx="5549900" cy="673100"/>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defRPr/>
            </a:pPr>
            <a:r>
              <a:rPr lang="en-GB" sz="2800" kern="0" dirty="0" smtClean="0">
                <a:solidFill>
                  <a:srgbClr val="000000"/>
                </a:solidFill>
                <a:latin typeface="+mn-lt"/>
                <a:cs typeface="+mn-cs"/>
              </a:rPr>
              <a:t>Components of an Energy Model:</a:t>
            </a:r>
            <a:r>
              <a:rPr lang="en-GB" sz="2800" kern="0" dirty="0" smtClean="0">
                <a:solidFill>
                  <a:srgbClr val="000000"/>
                </a:solidFill>
                <a:latin typeface="Calibri" pitchFamily="34" charset="0"/>
                <a:cs typeface="+mn-cs"/>
              </a:rPr>
              <a:t> </a:t>
            </a:r>
            <a:endParaRPr lang="en-GB" sz="2800" kern="0" dirty="0">
              <a:solidFill>
                <a:srgbClr val="000000"/>
              </a:solidFill>
              <a:latin typeface="Calibri" pitchFamily="34" charset="0"/>
              <a:cs typeface="+mn-cs"/>
            </a:endParaRPr>
          </a:p>
        </p:txBody>
      </p:sp>
      <p:sp>
        <p:nvSpPr>
          <p:cNvPr id="21" name="Rounded Rectangle 20"/>
          <p:cNvSpPr>
            <a:spLocks noChangeArrowheads="1"/>
          </p:cNvSpPr>
          <p:nvPr/>
        </p:nvSpPr>
        <p:spPr bwMode="auto">
          <a:xfrm>
            <a:off x="2963105" y="2366216"/>
            <a:ext cx="577943" cy="936625"/>
          </a:xfrm>
          <a:prstGeom prst="roundRect">
            <a:avLst>
              <a:gd name="adj" fmla="val 16667"/>
            </a:avLst>
          </a:prstGeom>
          <a:solidFill>
            <a:srgbClr val="FF7C80">
              <a:alpha val="24000"/>
            </a:srgbClr>
          </a:solidFill>
          <a:ln w="9525" algn="ctr">
            <a:noFill/>
            <a:round/>
            <a:headEnd/>
            <a:tailEnd/>
          </a:ln>
        </p:spPr>
        <p:txBody>
          <a:bodyPr wrap="square">
            <a:spAutoFit/>
          </a:bodyPr>
          <a:lstStyle/>
          <a:p>
            <a:pPr>
              <a:spcBef>
                <a:spcPct val="50000"/>
              </a:spcBef>
            </a:pPr>
            <a:endParaRPr lang="en-GB">
              <a:cs typeface="DejaVu Sans" pitchFamily="34" charset="0"/>
            </a:endParaRPr>
          </a:p>
        </p:txBody>
      </p:sp>
      <p:sp>
        <p:nvSpPr>
          <p:cNvPr id="22" name="Rounded Rectangle 21"/>
          <p:cNvSpPr>
            <a:spLocks noChangeArrowheads="1"/>
          </p:cNvSpPr>
          <p:nvPr/>
        </p:nvSpPr>
        <p:spPr bwMode="auto">
          <a:xfrm>
            <a:off x="5804914" y="2369204"/>
            <a:ext cx="724367" cy="936625"/>
          </a:xfrm>
          <a:prstGeom prst="roundRect">
            <a:avLst>
              <a:gd name="adj" fmla="val 16667"/>
            </a:avLst>
          </a:prstGeom>
          <a:solidFill>
            <a:srgbClr val="FF7C80">
              <a:alpha val="24000"/>
            </a:srgbClr>
          </a:solidFill>
          <a:ln w="9525" algn="ctr">
            <a:noFill/>
            <a:round/>
            <a:headEnd/>
            <a:tailEnd/>
          </a:ln>
        </p:spPr>
        <p:txBody>
          <a:bodyPr wrap="square">
            <a:spAutoFit/>
          </a:bodyPr>
          <a:lstStyle/>
          <a:p>
            <a:pPr>
              <a:spcBef>
                <a:spcPct val="50000"/>
              </a:spcBef>
            </a:pPr>
            <a:endParaRPr lang="en-GB">
              <a:cs typeface="DejaVu Sans" pitchFamily="34" charset="0"/>
            </a:endParaRPr>
          </a:p>
        </p:txBody>
      </p:sp>
      <p:sp>
        <p:nvSpPr>
          <p:cNvPr id="5" name="TextBox 4"/>
          <p:cNvSpPr txBox="1"/>
          <p:nvPr/>
        </p:nvSpPr>
        <p:spPr>
          <a:xfrm>
            <a:off x="493060" y="3630706"/>
            <a:ext cx="7694706" cy="2646879"/>
          </a:xfrm>
          <a:prstGeom prst="rect">
            <a:avLst/>
          </a:prstGeom>
          <a:noFill/>
        </p:spPr>
        <p:txBody>
          <a:bodyPr wrap="square" rtlCol="0">
            <a:spAutoFit/>
          </a:bodyPr>
          <a:lstStyle/>
          <a:p>
            <a:pPr marL="457200" indent="-457200">
              <a:spcBef>
                <a:spcPts val="0"/>
              </a:spcBef>
              <a:buClr>
                <a:srgbClr val="A50021"/>
              </a:buClr>
              <a:buFont typeface="Wingdings" charset="2"/>
              <a:buChar char="§"/>
            </a:pPr>
            <a:r>
              <a:rPr lang="en-GB" sz="3200" i="1" dirty="0" smtClean="0">
                <a:latin typeface="Times"/>
                <a:cs typeface="Times"/>
              </a:rPr>
              <a:t>N</a:t>
            </a:r>
            <a:r>
              <a:rPr lang="en-GB" sz="3200" i="1" baseline="-25000" dirty="0" smtClean="0">
                <a:latin typeface="Times"/>
                <a:cs typeface="Times"/>
              </a:rPr>
              <a:t>i</a:t>
            </a:r>
            <a:r>
              <a:rPr lang="en-GB" sz="3200" dirty="0" smtClean="0"/>
              <a:t> </a:t>
            </a:r>
            <a:r>
              <a:rPr lang="en-GB" sz="3200" dirty="0"/>
              <a:t>is the number of times that instruction </a:t>
            </a:r>
            <a:r>
              <a:rPr lang="en-GB" sz="3200" i="1" dirty="0" err="1">
                <a:latin typeface="Times"/>
                <a:cs typeface="Times"/>
              </a:rPr>
              <a:t>i</a:t>
            </a:r>
            <a:r>
              <a:rPr lang="en-GB" sz="3200" dirty="0"/>
              <a:t> is executed, and </a:t>
            </a:r>
            <a:endParaRPr lang="en-GB" sz="3200" dirty="0" smtClean="0"/>
          </a:p>
          <a:p>
            <a:pPr marL="457200" indent="-457200">
              <a:spcBef>
                <a:spcPts val="0"/>
              </a:spcBef>
              <a:buClr>
                <a:srgbClr val="A50021"/>
              </a:buClr>
              <a:buFont typeface="Wingdings" charset="2"/>
              <a:buChar char="§"/>
            </a:pPr>
            <a:r>
              <a:rPr lang="en-GB" sz="3200" i="1" dirty="0" err="1" smtClean="0">
                <a:latin typeface="Times"/>
                <a:cs typeface="Times"/>
              </a:rPr>
              <a:t>N</a:t>
            </a:r>
            <a:r>
              <a:rPr lang="en-GB" sz="3200" i="1" baseline="-25000" dirty="0" err="1" smtClean="0">
                <a:latin typeface="Times"/>
                <a:cs typeface="Times"/>
              </a:rPr>
              <a:t>i</a:t>
            </a:r>
            <a:r>
              <a:rPr lang="en-GB" sz="3200" i="1" baseline="-25000" dirty="0" err="1">
                <a:latin typeface="Times"/>
                <a:cs typeface="Times"/>
              </a:rPr>
              <a:t>,j</a:t>
            </a:r>
            <a:r>
              <a:rPr lang="en-GB" sz="3200" dirty="0" smtClean="0"/>
              <a:t> </a:t>
            </a:r>
            <a:r>
              <a:rPr lang="en-GB" sz="3200" dirty="0"/>
              <a:t>is the number of times that the execution of instruction </a:t>
            </a:r>
            <a:r>
              <a:rPr lang="en-GB" sz="3200" i="1" dirty="0" err="1">
                <a:latin typeface="Times"/>
                <a:cs typeface="Times"/>
              </a:rPr>
              <a:t>i</a:t>
            </a:r>
            <a:r>
              <a:rPr lang="en-GB" sz="3200" dirty="0"/>
              <a:t> is followed by the execution of instruction </a:t>
            </a:r>
            <a:r>
              <a:rPr lang="en-GB" sz="3200" i="1" dirty="0">
                <a:latin typeface="Times"/>
                <a:cs typeface="Times"/>
              </a:rPr>
              <a:t>j</a:t>
            </a:r>
            <a:r>
              <a:rPr lang="en-GB" sz="3200" dirty="0"/>
              <a:t>. </a:t>
            </a:r>
            <a:endParaRPr lang="en-GB" sz="3200" dirty="0" smtClean="0"/>
          </a:p>
        </p:txBody>
      </p:sp>
    </p:spTree>
    <p:extLst>
      <p:ext uri="{BB962C8B-B14F-4D97-AF65-F5344CB8AC3E}">
        <p14:creationId xmlns:p14="http://schemas.microsoft.com/office/powerpoint/2010/main" val="16931734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C6CF">
            <a:alpha val="15000"/>
          </a:srgb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Exercise: E(</a:t>
            </a:r>
            <a:r>
              <a:rPr lang="en-GB" dirty="0" smtClean="0">
                <a:latin typeface="Courier"/>
                <a:cs typeface="Courier"/>
              </a:rPr>
              <a:t>fact(3)</a:t>
            </a:r>
            <a:r>
              <a:rPr lang="en-GB" dirty="0" smtClean="0"/>
              <a:t>)?</a:t>
            </a:r>
            <a:endParaRPr lang="en-GB" dirty="0"/>
          </a:p>
        </p:txBody>
      </p:sp>
      <p:sp>
        <p:nvSpPr>
          <p:cNvPr id="3" name="Content Placeholder 2"/>
          <p:cNvSpPr>
            <a:spLocks noGrp="1"/>
          </p:cNvSpPr>
          <p:nvPr>
            <p:ph idx="1"/>
          </p:nvPr>
        </p:nvSpPr>
        <p:spPr>
          <a:xfrm>
            <a:off x="453372" y="1527456"/>
            <a:ext cx="3834746" cy="5016780"/>
          </a:xfrm>
        </p:spPr>
        <p:txBody>
          <a:bodyPr/>
          <a:lstStyle/>
          <a:p>
            <a:pPr marL="0" indent="0">
              <a:buNone/>
            </a:pPr>
            <a:r>
              <a:rPr lang="en-US" sz="2000" dirty="0" err="1">
                <a:latin typeface="Courier"/>
                <a:cs typeface="Courier"/>
              </a:rPr>
              <a:t>int</a:t>
            </a:r>
            <a:r>
              <a:rPr lang="en-US" sz="2000" dirty="0">
                <a:latin typeface="Courier"/>
                <a:cs typeface="Courier"/>
              </a:rPr>
              <a:t> fact (</a:t>
            </a:r>
            <a:r>
              <a:rPr lang="en-US" sz="2000" dirty="0" err="1">
                <a:latin typeface="Courier"/>
                <a:cs typeface="Courier"/>
              </a:rPr>
              <a:t>int</a:t>
            </a:r>
            <a:r>
              <a:rPr lang="en-US" sz="2000" dirty="0">
                <a:latin typeface="Courier"/>
                <a:cs typeface="Courier"/>
              </a:rPr>
              <a:t> x) {</a:t>
            </a:r>
          </a:p>
          <a:p>
            <a:pPr marL="0" indent="0">
              <a:buNone/>
            </a:pPr>
            <a:r>
              <a:rPr lang="en-US" sz="2000" dirty="0" smtClean="0">
                <a:latin typeface="Courier"/>
                <a:cs typeface="Courier"/>
              </a:rPr>
              <a:t>	</a:t>
            </a:r>
            <a:r>
              <a:rPr lang="en-US" sz="2000" dirty="0" err="1" smtClean="0">
                <a:latin typeface="Courier"/>
                <a:cs typeface="Courier"/>
              </a:rPr>
              <a:t>int</a:t>
            </a:r>
            <a:r>
              <a:rPr lang="en-US" sz="2000" dirty="0" smtClean="0">
                <a:latin typeface="Courier"/>
                <a:cs typeface="Courier"/>
              </a:rPr>
              <a:t> </a:t>
            </a:r>
            <a:r>
              <a:rPr lang="en-US" sz="2000" dirty="0">
                <a:latin typeface="Courier"/>
                <a:cs typeface="Courier"/>
              </a:rPr>
              <a:t>ret = x;</a:t>
            </a:r>
          </a:p>
          <a:p>
            <a:pPr marL="0" indent="0">
              <a:buNone/>
            </a:pPr>
            <a:r>
              <a:rPr lang="en-US" sz="2000" dirty="0">
                <a:latin typeface="Courier"/>
                <a:cs typeface="Courier"/>
              </a:rPr>
              <a:t>	while (--x) </a:t>
            </a:r>
            <a:endParaRPr lang="en-US" sz="2000" dirty="0" smtClean="0">
              <a:latin typeface="Courier"/>
              <a:cs typeface="Courier"/>
            </a:endParaRPr>
          </a:p>
          <a:p>
            <a:pPr marL="0" indent="0">
              <a:buNone/>
            </a:pPr>
            <a:r>
              <a:rPr lang="en-US" sz="2000" dirty="0">
                <a:latin typeface="Courier"/>
                <a:cs typeface="Courier"/>
              </a:rPr>
              <a:t>	</a:t>
            </a:r>
            <a:r>
              <a:rPr lang="en-US" sz="2000" dirty="0" smtClean="0">
                <a:latin typeface="Courier"/>
                <a:cs typeface="Courier"/>
              </a:rPr>
              <a:t>{</a:t>
            </a:r>
            <a:endParaRPr lang="en-US" sz="2000" dirty="0">
              <a:latin typeface="Courier"/>
              <a:cs typeface="Courier"/>
            </a:endParaRPr>
          </a:p>
          <a:p>
            <a:pPr marL="0" indent="0">
              <a:buNone/>
            </a:pPr>
            <a:r>
              <a:rPr lang="en-US" sz="2000" dirty="0">
                <a:latin typeface="Courier"/>
                <a:cs typeface="Courier"/>
              </a:rPr>
              <a:t>		ret *= x;</a:t>
            </a:r>
          </a:p>
          <a:p>
            <a:pPr marL="0" indent="0">
              <a:buNone/>
            </a:pPr>
            <a:r>
              <a:rPr lang="en-US" sz="2000" dirty="0">
                <a:latin typeface="Courier"/>
                <a:cs typeface="Courier"/>
              </a:rPr>
              <a:t>	}</a:t>
            </a:r>
          </a:p>
          <a:p>
            <a:pPr marL="0" indent="0">
              <a:buNone/>
            </a:pPr>
            <a:r>
              <a:rPr lang="en-US" sz="2000" dirty="0">
                <a:latin typeface="Courier"/>
                <a:cs typeface="Courier"/>
              </a:rPr>
              <a:t>	return ret;</a:t>
            </a:r>
          </a:p>
          <a:p>
            <a:pPr marL="0" indent="0">
              <a:buNone/>
            </a:pPr>
            <a:r>
              <a:rPr lang="en-US" sz="2000" dirty="0">
                <a:latin typeface="Courier"/>
                <a:cs typeface="Courier"/>
              </a:rPr>
              <a:t>}</a:t>
            </a:r>
          </a:p>
          <a:p>
            <a:pPr marL="0" indent="0">
              <a:buNone/>
            </a:pPr>
            <a:endParaRPr lang="en-GB" sz="2000" dirty="0" smtClean="0">
              <a:latin typeface="Courier"/>
              <a:cs typeface="Courier"/>
            </a:endParaRPr>
          </a:p>
          <a:p>
            <a:pPr marL="0" indent="0">
              <a:buNone/>
            </a:pPr>
            <a:r>
              <a:rPr lang="en-GB" sz="2800" b="1" dirty="0" smtClean="0">
                <a:solidFill>
                  <a:srgbClr val="A50021"/>
                </a:solidFill>
                <a:cs typeface="Courier"/>
              </a:rPr>
              <a:t>How much energy does a call to  </a:t>
            </a:r>
            <a:r>
              <a:rPr lang="en-GB" sz="2800" b="1" dirty="0" smtClean="0">
                <a:solidFill>
                  <a:srgbClr val="A50021"/>
                </a:solidFill>
                <a:latin typeface="Courier"/>
                <a:cs typeface="Courier"/>
              </a:rPr>
              <a:t>fact(3) </a:t>
            </a:r>
            <a:r>
              <a:rPr lang="en-GB" sz="2800" b="1" dirty="0" smtClean="0">
                <a:solidFill>
                  <a:srgbClr val="A50021"/>
                </a:solidFill>
                <a:cs typeface="Courier"/>
              </a:rPr>
              <a:t>consume?</a:t>
            </a:r>
            <a:endParaRPr lang="en-GB" sz="2800" b="1" dirty="0">
              <a:solidFill>
                <a:srgbClr val="A50021"/>
              </a:solidFill>
              <a:cs typeface="Courier"/>
            </a:endParaRPr>
          </a:p>
        </p:txBody>
      </p:sp>
      <p:sp>
        <p:nvSpPr>
          <p:cNvPr id="4" name="Content Placeholder 2"/>
          <p:cNvSpPr txBox="1">
            <a:spLocks/>
          </p:cNvSpPr>
          <p:nvPr/>
        </p:nvSpPr>
        <p:spPr bwMode="auto">
          <a:xfrm>
            <a:off x="4729536" y="1560326"/>
            <a:ext cx="3834746" cy="50137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C00000"/>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Tx/>
              <a:buFont typeface="Arial" pitchFamily="34" charset="0"/>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da-DK" sz="2000" dirty="0" err="1">
                <a:latin typeface="Courier"/>
                <a:cs typeface="Courier"/>
              </a:rPr>
              <a:t>fact</a:t>
            </a:r>
            <a:r>
              <a:rPr lang="da-DK" sz="2000" dirty="0">
                <a:latin typeface="Courier"/>
                <a:cs typeface="Courier"/>
              </a:rPr>
              <a:t>:</a:t>
            </a:r>
          </a:p>
          <a:p>
            <a:pPr marL="0" indent="0">
              <a:buNone/>
            </a:pPr>
            <a:r>
              <a:rPr lang="da-DK" sz="2000" dirty="0">
                <a:latin typeface="Courier"/>
                <a:cs typeface="Courier"/>
              </a:rPr>
              <a:t>	sub	r3, r0, #1</a:t>
            </a:r>
          </a:p>
          <a:p>
            <a:pPr marL="0" indent="0">
              <a:buNone/>
            </a:pPr>
            <a:r>
              <a:rPr lang="da-DK" sz="2000" dirty="0">
                <a:latin typeface="Courier"/>
                <a:cs typeface="Courier"/>
              </a:rPr>
              <a:t>	</a:t>
            </a:r>
            <a:r>
              <a:rPr lang="da-DK" sz="2000" dirty="0" err="1">
                <a:latin typeface="Courier"/>
                <a:cs typeface="Courier"/>
              </a:rPr>
              <a:t>cmp</a:t>
            </a:r>
            <a:r>
              <a:rPr lang="da-DK" sz="2000" dirty="0">
                <a:latin typeface="Courier"/>
                <a:cs typeface="Courier"/>
              </a:rPr>
              <a:t>	r3, #0</a:t>
            </a:r>
          </a:p>
          <a:p>
            <a:pPr marL="0" indent="0">
              <a:buNone/>
            </a:pPr>
            <a:r>
              <a:rPr lang="da-DK" sz="2000" dirty="0">
                <a:latin typeface="Courier"/>
                <a:cs typeface="Courier"/>
              </a:rPr>
              <a:t>	</a:t>
            </a:r>
            <a:r>
              <a:rPr lang="da-DK" sz="2000" dirty="0" err="1">
                <a:latin typeface="Courier"/>
                <a:cs typeface="Courier"/>
              </a:rPr>
              <a:t>beq</a:t>
            </a:r>
            <a:r>
              <a:rPr lang="da-DK" sz="2000" dirty="0">
                <a:latin typeface="Courier"/>
                <a:cs typeface="Courier"/>
              </a:rPr>
              <a:t>	.L2             </a:t>
            </a:r>
          </a:p>
          <a:p>
            <a:pPr marL="0" indent="0">
              <a:buNone/>
            </a:pPr>
            <a:r>
              <a:rPr lang="da-DK" sz="2000" dirty="0">
                <a:latin typeface="Courier"/>
                <a:cs typeface="Courier"/>
              </a:rPr>
              <a:t>.L3:</a:t>
            </a:r>
          </a:p>
          <a:p>
            <a:pPr marL="0" indent="0">
              <a:buNone/>
            </a:pPr>
            <a:r>
              <a:rPr lang="da-DK" sz="2000" dirty="0">
                <a:latin typeface="Courier"/>
                <a:cs typeface="Courier"/>
              </a:rPr>
              <a:t>	mul	r0, r3          </a:t>
            </a:r>
          </a:p>
          <a:p>
            <a:pPr marL="0" indent="0">
              <a:buNone/>
            </a:pPr>
            <a:r>
              <a:rPr lang="da-DK" sz="2000" dirty="0">
                <a:latin typeface="Courier"/>
                <a:cs typeface="Courier"/>
              </a:rPr>
              <a:t>	sub	r3, r3, #1      </a:t>
            </a:r>
          </a:p>
          <a:p>
            <a:pPr marL="0" indent="0">
              <a:buNone/>
            </a:pPr>
            <a:r>
              <a:rPr lang="da-DK" sz="2000" dirty="0">
                <a:latin typeface="Courier"/>
                <a:cs typeface="Courier"/>
              </a:rPr>
              <a:t>	</a:t>
            </a:r>
            <a:r>
              <a:rPr lang="da-DK" sz="2000" dirty="0" err="1">
                <a:latin typeface="Courier"/>
                <a:cs typeface="Courier"/>
              </a:rPr>
              <a:t>cmp</a:t>
            </a:r>
            <a:r>
              <a:rPr lang="da-DK" sz="2000" dirty="0">
                <a:latin typeface="Courier"/>
                <a:cs typeface="Courier"/>
              </a:rPr>
              <a:t>	r3, #0</a:t>
            </a:r>
          </a:p>
          <a:p>
            <a:pPr marL="0" indent="0">
              <a:buNone/>
            </a:pPr>
            <a:r>
              <a:rPr lang="da-DK" sz="2000" dirty="0">
                <a:latin typeface="Courier"/>
                <a:cs typeface="Courier"/>
              </a:rPr>
              <a:t>	</a:t>
            </a:r>
            <a:r>
              <a:rPr lang="da-DK" sz="2000" dirty="0" err="1">
                <a:latin typeface="Courier"/>
                <a:cs typeface="Courier"/>
              </a:rPr>
              <a:t>bne</a:t>
            </a:r>
            <a:r>
              <a:rPr lang="da-DK" sz="2000" dirty="0">
                <a:latin typeface="Courier"/>
                <a:cs typeface="Courier"/>
              </a:rPr>
              <a:t>	.L3             </a:t>
            </a:r>
          </a:p>
          <a:p>
            <a:pPr marL="0" indent="0">
              <a:buNone/>
            </a:pPr>
            <a:r>
              <a:rPr lang="da-DK" sz="2000" dirty="0">
                <a:latin typeface="Courier"/>
                <a:cs typeface="Courier"/>
              </a:rPr>
              <a:t>.L2:</a:t>
            </a:r>
          </a:p>
          <a:p>
            <a:pPr marL="0" indent="0">
              <a:buNone/>
            </a:pPr>
            <a:r>
              <a:rPr lang="da-DK" sz="2000" dirty="0">
                <a:latin typeface="Courier"/>
                <a:cs typeface="Courier"/>
              </a:rPr>
              <a:t>	</a:t>
            </a:r>
            <a:r>
              <a:rPr lang="da-DK" sz="2000" dirty="0" err="1">
                <a:latin typeface="Courier"/>
                <a:cs typeface="Courier"/>
              </a:rPr>
              <a:t>bx</a:t>
            </a:r>
            <a:r>
              <a:rPr lang="da-DK" sz="2000" dirty="0">
                <a:latin typeface="Courier"/>
                <a:cs typeface="Courier"/>
              </a:rPr>
              <a:t>	</a:t>
            </a:r>
            <a:r>
              <a:rPr lang="da-DK" sz="2000" dirty="0" err="1">
                <a:latin typeface="Courier"/>
                <a:cs typeface="Courier"/>
              </a:rPr>
              <a:t>lr</a:t>
            </a:r>
            <a:r>
              <a:rPr lang="da-DK" sz="2000" dirty="0">
                <a:latin typeface="Courier"/>
                <a:cs typeface="Courier"/>
              </a:rPr>
              <a:t>              </a:t>
            </a:r>
          </a:p>
        </p:txBody>
      </p:sp>
    </p:spTree>
    <p:extLst>
      <p:ext uri="{BB962C8B-B14F-4D97-AF65-F5344CB8AC3E}">
        <p14:creationId xmlns:p14="http://schemas.microsoft.com/office/powerpoint/2010/main" val="12785038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C6CF">
            <a:alpha val="15000"/>
          </a:srgb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922337"/>
          </a:xfrm>
        </p:spPr>
        <p:txBody>
          <a:bodyPr/>
          <a:lstStyle/>
          <a:p>
            <a:r>
              <a:rPr lang="en-GB" dirty="0" smtClean="0"/>
              <a:t>Base Cost Characterization</a:t>
            </a:r>
            <a:endParaRPr lang="en-GB" dirty="0"/>
          </a:p>
        </p:txBody>
      </p:sp>
      <p:graphicFrame>
        <p:nvGraphicFramePr>
          <p:cNvPr id="6" name="Content Placeholder 5"/>
          <p:cNvGraphicFramePr>
            <a:graphicFrameLocks/>
          </p:cNvGraphicFramePr>
          <p:nvPr>
            <p:extLst>
              <p:ext uri="{D42A27DB-BD31-4B8C-83A1-F6EECF244321}">
                <p14:modId xmlns:p14="http://schemas.microsoft.com/office/powerpoint/2010/main" val="403290240"/>
              </p:ext>
            </p:extLst>
          </p:nvPr>
        </p:nvGraphicFramePr>
        <p:xfrm>
          <a:off x="351773" y="1769501"/>
          <a:ext cx="3072747" cy="2934002"/>
        </p:xfrm>
        <a:graphic>
          <a:graphicData uri="http://schemas.openxmlformats.org/drawingml/2006/table">
            <a:tbl>
              <a:tblPr firstRow="1" bandRow="1">
                <a:tableStyleId>{16D9F66E-5EB9-4882-86FB-DCBF35E3C3E4}</a:tableStyleId>
              </a:tblPr>
              <a:tblGrid>
                <a:gridCol w="1414276"/>
                <a:gridCol w="1658471"/>
              </a:tblGrid>
              <a:tr h="662516">
                <a:tc>
                  <a:txBody>
                    <a:bodyPr/>
                    <a:lstStyle/>
                    <a:p>
                      <a:pPr algn="ctr"/>
                      <a:r>
                        <a:rPr lang="en-GB" dirty="0" smtClean="0"/>
                        <a:t>Instruction</a:t>
                      </a:r>
                      <a:endParaRPr lang="en-GB"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dirty="0" smtClean="0"/>
                        <a:t>Base Cost [</a:t>
                      </a:r>
                      <a:r>
                        <a:rPr lang="en-GB" dirty="0" err="1" smtClean="0"/>
                        <a:t>pJ</a:t>
                      </a:r>
                      <a:r>
                        <a:rPr lang="en-GB" dirty="0" smtClean="0"/>
                        <a:t>]</a:t>
                      </a:r>
                    </a:p>
                  </a:txBody>
                  <a:tcPr/>
                </a:tc>
              </a:tr>
              <a:tr h="3785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sub</a:t>
                      </a:r>
                    </a:p>
                  </a:txBody>
                  <a:tcPr/>
                </a:tc>
                <a:tc>
                  <a:txBody>
                    <a:bodyPr/>
                    <a:lstStyle/>
                    <a:p>
                      <a:pPr algn="ctr"/>
                      <a:r>
                        <a:rPr lang="en-GB" dirty="0" smtClean="0"/>
                        <a:t>600</a:t>
                      </a:r>
                      <a:endParaRPr lang="en-GB" dirty="0"/>
                    </a:p>
                  </a:txBody>
                  <a:tcPr/>
                </a:tc>
              </a:tr>
              <a:tr h="3785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cmp</a:t>
                      </a:r>
                    </a:p>
                  </a:txBody>
                  <a:tcPr/>
                </a:tc>
                <a:tc>
                  <a:txBody>
                    <a:bodyPr/>
                    <a:lstStyle/>
                    <a:p>
                      <a:pPr algn="ctr"/>
                      <a:r>
                        <a:rPr lang="en-GB" dirty="0" smtClean="0"/>
                        <a:t>300</a:t>
                      </a:r>
                      <a:endParaRPr lang="en-GB" dirty="0"/>
                    </a:p>
                  </a:txBody>
                  <a:tcPr/>
                </a:tc>
              </a:tr>
              <a:tr h="3785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beq</a:t>
                      </a:r>
                    </a:p>
                  </a:txBody>
                  <a:tcPr/>
                </a:tc>
                <a:tc>
                  <a:txBody>
                    <a:bodyPr/>
                    <a:lstStyle/>
                    <a:p>
                      <a:pPr algn="ctr"/>
                      <a:r>
                        <a:rPr lang="en-GB" dirty="0" smtClean="0"/>
                        <a:t>500</a:t>
                      </a:r>
                      <a:endParaRPr lang="en-GB" dirty="0"/>
                    </a:p>
                  </a:txBody>
                  <a:tcPr/>
                </a:tc>
              </a:tr>
              <a:tr h="3785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mul</a:t>
                      </a:r>
                    </a:p>
                  </a:txBody>
                  <a:tcPr/>
                </a:tc>
                <a:tc>
                  <a:txBody>
                    <a:bodyPr/>
                    <a:lstStyle/>
                    <a:p>
                      <a:pPr algn="ctr"/>
                      <a:r>
                        <a:rPr lang="en-GB" dirty="0" smtClean="0"/>
                        <a:t>900</a:t>
                      </a:r>
                      <a:endParaRPr lang="en-GB" dirty="0"/>
                    </a:p>
                  </a:txBody>
                  <a:tcPr/>
                </a:tc>
              </a:tr>
              <a:tr h="3785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bne</a:t>
                      </a:r>
                    </a:p>
                  </a:txBody>
                  <a:tcPr/>
                </a:tc>
                <a:tc>
                  <a:txBody>
                    <a:bodyPr/>
                    <a:lstStyle/>
                    <a:p>
                      <a:pPr algn="ctr"/>
                      <a:r>
                        <a:rPr lang="en-GB" dirty="0" smtClean="0"/>
                        <a:t>500</a:t>
                      </a:r>
                      <a:endParaRPr lang="en-GB" dirty="0"/>
                    </a:p>
                  </a:txBody>
                  <a:tcPr/>
                </a:tc>
              </a:tr>
              <a:tr h="3785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bx</a:t>
                      </a:r>
                      <a:endParaRPr lang="en-GB" dirty="0" smtClean="0"/>
                    </a:p>
                  </a:txBody>
                  <a:tcPr/>
                </a:tc>
                <a:tc>
                  <a:txBody>
                    <a:bodyPr/>
                    <a:lstStyle/>
                    <a:p>
                      <a:pPr algn="ctr"/>
                      <a:r>
                        <a:rPr lang="en-GB" dirty="0" smtClean="0"/>
                        <a:t>700</a:t>
                      </a:r>
                      <a:endParaRPr lang="en-GB" dirty="0"/>
                    </a:p>
                  </a:txBody>
                  <a:tcPr/>
                </a:tc>
              </a:tr>
            </a:tbl>
          </a:graphicData>
        </a:graphic>
      </p:graphicFrame>
      <p:sp>
        <p:nvSpPr>
          <p:cNvPr id="11" name="Content Placeholder 2"/>
          <p:cNvSpPr txBox="1">
            <a:spLocks/>
          </p:cNvSpPr>
          <p:nvPr/>
        </p:nvSpPr>
        <p:spPr bwMode="auto">
          <a:xfrm>
            <a:off x="4714595" y="1694795"/>
            <a:ext cx="3834746" cy="50137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C00000"/>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Tx/>
              <a:buFont typeface="Arial" pitchFamily="34" charset="0"/>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da-DK" sz="2000" dirty="0" err="1">
                <a:latin typeface="Courier"/>
                <a:cs typeface="Courier"/>
              </a:rPr>
              <a:t>fact</a:t>
            </a:r>
            <a:r>
              <a:rPr lang="da-DK" sz="2000" dirty="0">
                <a:latin typeface="Courier"/>
                <a:cs typeface="Courier"/>
              </a:rPr>
              <a:t>:</a:t>
            </a:r>
          </a:p>
          <a:p>
            <a:pPr marL="0" indent="0">
              <a:buNone/>
            </a:pPr>
            <a:r>
              <a:rPr lang="da-DK" sz="2000" dirty="0">
                <a:latin typeface="Courier"/>
                <a:cs typeface="Courier"/>
              </a:rPr>
              <a:t>	sub	r3, r0, #1</a:t>
            </a:r>
          </a:p>
          <a:p>
            <a:pPr marL="0" indent="0">
              <a:buNone/>
            </a:pPr>
            <a:r>
              <a:rPr lang="da-DK" sz="2000" dirty="0">
                <a:latin typeface="Courier"/>
                <a:cs typeface="Courier"/>
              </a:rPr>
              <a:t>	</a:t>
            </a:r>
            <a:r>
              <a:rPr lang="da-DK" sz="2000" dirty="0" err="1">
                <a:latin typeface="Courier"/>
                <a:cs typeface="Courier"/>
              </a:rPr>
              <a:t>cmp</a:t>
            </a:r>
            <a:r>
              <a:rPr lang="da-DK" sz="2000" dirty="0">
                <a:latin typeface="Courier"/>
                <a:cs typeface="Courier"/>
              </a:rPr>
              <a:t>	r3, #0</a:t>
            </a:r>
          </a:p>
          <a:p>
            <a:pPr marL="0" indent="0">
              <a:buNone/>
            </a:pPr>
            <a:r>
              <a:rPr lang="da-DK" sz="2000" dirty="0">
                <a:latin typeface="Courier"/>
                <a:cs typeface="Courier"/>
              </a:rPr>
              <a:t>	</a:t>
            </a:r>
            <a:r>
              <a:rPr lang="da-DK" sz="2000" dirty="0" err="1">
                <a:latin typeface="Courier"/>
                <a:cs typeface="Courier"/>
              </a:rPr>
              <a:t>beq</a:t>
            </a:r>
            <a:r>
              <a:rPr lang="da-DK" sz="2000" dirty="0">
                <a:latin typeface="Courier"/>
                <a:cs typeface="Courier"/>
              </a:rPr>
              <a:t>	.L2             </a:t>
            </a:r>
          </a:p>
          <a:p>
            <a:pPr marL="0" indent="0">
              <a:buNone/>
            </a:pPr>
            <a:r>
              <a:rPr lang="da-DK" sz="2000" dirty="0">
                <a:latin typeface="Courier"/>
                <a:cs typeface="Courier"/>
              </a:rPr>
              <a:t>.L3:</a:t>
            </a:r>
          </a:p>
          <a:p>
            <a:pPr marL="0" indent="0">
              <a:buNone/>
            </a:pPr>
            <a:r>
              <a:rPr lang="da-DK" sz="2000" dirty="0">
                <a:latin typeface="Courier"/>
                <a:cs typeface="Courier"/>
              </a:rPr>
              <a:t>	mul	r0, r3          </a:t>
            </a:r>
          </a:p>
          <a:p>
            <a:pPr marL="0" indent="0">
              <a:buNone/>
            </a:pPr>
            <a:r>
              <a:rPr lang="da-DK" sz="2000" dirty="0">
                <a:latin typeface="Courier"/>
                <a:cs typeface="Courier"/>
              </a:rPr>
              <a:t>	sub	r3, r3, #1      </a:t>
            </a:r>
          </a:p>
          <a:p>
            <a:pPr marL="0" indent="0">
              <a:buNone/>
            </a:pPr>
            <a:r>
              <a:rPr lang="da-DK" sz="2000" dirty="0">
                <a:latin typeface="Courier"/>
                <a:cs typeface="Courier"/>
              </a:rPr>
              <a:t>	</a:t>
            </a:r>
            <a:r>
              <a:rPr lang="da-DK" sz="2000" dirty="0" err="1">
                <a:latin typeface="Courier"/>
                <a:cs typeface="Courier"/>
              </a:rPr>
              <a:t>cmp</a:t>
            </a:r>
            <a:r>
              <a:rPr lang="da-DK" sz="2000" dirty="0">
                <a:latin typeface="Courier"/>
                <a:cs typeface="Courier"/>
              </a:rPr>
              <a:t>	r3, #0</a:t>
            </a:r>
          </a:p>
          <a:p>
            <a:pPr marL="0" indent="0">
              <a:buNone/>
            </a:pPr>
            <a:r>
              <a:rPr lang="da-DK" sz="2000" dirty="0">
                <a:latin typeface="Courier"/>
                <a:cs typeface="Courier"/>
              </a:rPr>
              <a:t>	</a:t>
            </a:r>
            <a:r>
              <a:rPr lang="da-DK" sz="2000" dirty="0" err="1">
                <a:latin typeface="Courier"/>
                <a:cs typeface="Courier"/>
              </a:rPr>
              <a:t>bne</a:t>
            </a:r>
            <a:r>
              <a:rPr lang="da-DK" sz="2000" dirty="0">
                <a:latin typeface="Courier"/>
                <a:cs typeface="Courier"/>
              </a:rPr>
              <a:t>	.L3             </a:t>
            </a:r>
          </a:p>
          <a:p>
            <a:pPr marL="0" indent="0">
              <a:buNone/>
            </a:pPr>
            <a:r>
              <a:rPr lang="da-DK" sz="2000" dirty="0">
                <a:latin typeface="Courier"/>
                <a:cs typeface="Courier"/>
              </a:rPr>
              <a:t>.L2:</a:t>
            </a:r>
          </a:p>
          <a:p>
            <a:pPr marL="0" indent="0">
              <a:buNone/>
            </a:pPr>
            <a:r>
              <a:rPr lang="da-DK" sz="2000" dirty="0">
                <a:latin typeface="Courier"/>
                <a:cs typeface="Courier"/>
              </a:rPr>
              <a:t>	</a:t>
            </a:r>
            <a:r>
              <a:rPr lang="da-DK" sz="2000" dirty="0" err="1">
                <a:latin typeface="Courier"/>
                <a:cs typeface="Courier"/>
              </a:rPr>
              <a:t>bx</a:t>
            </a:r>
            <a:r>
              <a:rPr lang="da-DK" sz="2000" dirty="0">
                <a:latin typeface="Courier"/>
                <a:cs typeface="Courier"/>
              </a:rPr>
              <a:t>	</a:t>
            </a:r>
            <a:r>
              <a:rPr lang="da-DK" sz="2000" dirty="0" err="1">
                <a:latin typeface="Courier"/>
                <a:cs typeface="Courier"/>
              </a:rPr>
              <a:t>lr</a:t>
            </a:r>
            <a:r>
              <a:rPr lang="da-DK" sz="2000" dirty="0">
                <a:latin typeface="Courier"/>
                <a:cs typeface="Courier"/>
              </a:rPr>
              <a:t>              </a:t>
            </a:r>
          </a:p>
        </p:txBody>
      </p:sp>
    </p:spTree>
    <p:extLst>
      <p:ext uri="{BB962C8B-B14F-4D97-AF65-F5344CB8AC3E}">
        <p14:creationId xmlns:p14="http://schemas.microsoft.com/office/powerpoint/2010/main" val="2142618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FC6CF">
            <a:alpha val="15000"/>
          </a:srgb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922337"/>
          </a:xfrm>
        </p:spPr>
        <p:txBody>
          <a:bodyPr/>
          <a:lstStyle/>
          <a:p>
            <a:r>
              <a:rPr lang="en-GB" dirty="0" smtClean="0"/>
              <a:t>Overhead Characterization</a:t>
            </a:r>
            <a:endParaRPr lang="en-GB" dirty="0"/>
          </a:p>
        </p:txBody>
      </p:sp>
      <p:graphicFrame>
        <p:nvGraphicFramePr>
          <p:cNvPr id="9" name="Content Placeholder 5"/>
          <p:cNvGraphicFramePr>
            <a:graphicFrameLocks noGrp="1"/>
          </p:cNvGraphicFramePr>
          <p:nvPr>
            <p:ph idx="1"/>
            <p:extLst>
              <p:ext uri="{D42A27DB-BD31-4B8C-83A1-F6EECF244321}">
                <p14:modId xmlns:p14="http://schemas.microsoft.com/office/powerpoint/2010/main" val="1085573119"/>
              </p:ext>
            </p:extLst>
          </p:nvPr>
        </p:nvGraphicFramePr>
        <p:xfrm>
          <a:off x="3620902" y="1781453"/>
          <a:ext cx="5254160" cy="2932560"/>
        </p:xfrm>
        <a:graphic>
          <a:graphicData uri="http://schemas.openxmlformats.org/drawingml/2006/table">
            <a:tbl>
              <a:tblPr firstRow="1" bandRow="1">
                <a:tableStyleId>{16D9F66E-5EB9-4882-86FB-DCBF35E3C3E4}</a:tableStyleId>
              </a:tblPr>
              <a:tblGrid>
                <a:gridCol w="771286"/>
                <a:gridCol w="707331"/>
                <a:gridCol w="674204"/>
                <a:gridCol w="714657"/>
                <a:gridCol w="741624"/>
                <a:gridCol w="809045"/>
                <a:gridCol w="836013"/>
              </a:tblGrid>
              <a:tr h="573120">
                <a:tc>
                  <a:txBody>
                    <a:bodyPr/>
                    <a:lstStyle/>
                    <a:p>
                      <a:pPr algn="ctr"/>
                      <a:r>
                        <a:rPr lang="en-GB" dirty="0" err="1" smtClean="0"/>
                        <a:t>O</a:t>
                      </a:r>
                      <a:r>
                        <a:rPr lang="en-GB" baseline="-25000" dirty="0" err="1" smtClean="0"/>
                        <a:t>i,j</a:t>
                      </a:r>
                      <a:endParaRPr lang="en-GB" baseline="-25000" dirty="0" smtClean="0"/>
                    </a:p>
                    <a:p>
                      <a:pPr algn="ctr"/>
                      <a:r>
                        <a:rPr lang="en-GB" dirty="0" smtClean="0"/>
                        <a:t>[</a:t>
                      </a:r>
                      <a:r>
                        <a:rPr lang="en-GB" dirty="0" err="1" smtClean="0"/>
                        <a:t>pJ</a:t>
                      </a:r>
                      <a:r>
                        <a:rPr lang="en-GB" dirty="0" smtClean="0"/>
                        <a:t>]</a:t>
                      </a:r>
                      <a:endParaRPr lang="en-GB" sz="1800" baseline="-25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b="0" dirty="0" err="1" smtClean="0"/>
                        <a:t>beq</a:t>
                      </a:r>
                      <a:endParaRPr lang="en-GB" b="0"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b="0" dirty="0" err="1" smtClean="0"/>
                        <a:t>bne</a:t>
                      </a:r>
                      <a:endParaRPr lang="en-GB" b="0"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b="0" dirty="0" err="1" smtClean="0"/>
                        <a:t>bx</a:t>
                      </a:r>
                      <a:endParaRPr lang="en-GB" b="0"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b="0" dirty="0" err="1" smtClean="0"/>
                        <a:t>cmp</a:t>
                      </a:r>
                      <a:endParaRPr lang="en-GB" b="0"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b="0" dirty="0" err="1" smtClean="0"/>
                        <a:t>mul</a:t>
                      </a:r>
                      <a:endParaRPr lang="en-GB" b="0"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b="0" dirty="0" smtClean="0"/>
                        <a:t>sub</a:t>
                      </a:r>
                    </a:p>
                  </a:txBody>
                  <a:tcPr/>
                </a:tc>
              </a:tr>
              <a:tr h="382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beq</a:t>
                      </a:r>
                    </a:p>
                  </a:txBody>
                  <a:tcPr/>
                </a:tc>
                <a:tc>
                  <a:txBody>
                    <a:bodyPr/>
                    <a:lstStyle/>
                    <a:p>
                      <a:pPr algn="ctr"/>
                      <a:r>
                        <a:rPr lang="en-GB" dirty="0" smtClean="0"/>
                        <a:t>0</a:t>
                      </a:r>
                      <a:endParaRPr lang="en-GB" dirty="0"/>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30</a:t>
                      </a:r>
                      <a:endParaRPr lang="en-GB" dirty="0"/>
                    </a:p>
                  </a:txBody>
                  <a:tcPr/>
                </a:tc>
                <a:tc>
                  <a:txBody>
                    <a:bodyPr/>
                    <a:lstStyle/>
                    <a:p>
                      <a:pPr algn="ctr"/>
                      <a:r>
                        <a:rPr lang="en-GB" dirty="0" smtClean="0"/>
                        <a:t>30</a:t>
                      </a:r>
                      <a:endParaRPr lang="en-GB" dirty="0"/>
                    </a:p>
                  </a:txBody>
                  <a:tcPr/>
                </a:tc>
                <a:tc>
                  <a:txBody>
                    <a:bodyPr/>
                    <a:lstStyle/>
                    <a:p>
                      <a:pPr algn="ctr"/>
                      <a:r>
                        <a:rPr lang="en-GB" dirty="0" smtClean="0"/>
                        <a:t>30</a:t>
                      </a:r>
                      <a:endParaRPr lang="en-GB" dirty="0"/>
                    </a:p>
                  </a:txBody>
                  <a:tcPr/>
                </a:tc>
              </a:tr>
              <a:tr h="382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bne</a:t>
                      </a:r>
                    </a:p>
                  </a:txBody>
                  <a:tcPr/>
                </a:tc>
                <a:tc>
                  <a:txBody>
                    <a:bodyPr/>
                    <a:lstStyle/>
                    <a:p>
                      <a:pPr algn="ctr"/>
                      <a:r>
                        <a:rPr lang="en-GB" dirty="0" smtClean="0"/>
                        <a:t>10</a:t>
                      </a:r>
                      <a:endParaRPr lang="en-GB" dirty="0"/>
                    </a:p>
                  </a:txBody>
                  <a:tcPr/>
                </a:tc>
                <a:tc>
                  <a:txBody>
                    <a:bodyPr/>
                    <a:lstStyle/>
                    <a:p>
                      <a:pPr algn="ctr"/>
                      <a:r>
                        <a:rPr lang="en-GB" dirty="0" smtClean="0"/>
                        <a:t>0</a:t>
                      </a:r>
                      <a:endParaRPr lang="en-GB" dirty="0"/>
                    </a:p>
                  </a:txBody>
                  <a:tcPr/>
                </a:tc>
                <a:tc>
                  <a:txBody>
                    <a:bodyPr/>
                    <a:lstStyle/>
                    <a:p>
                      <a:pPr algn="ctr"/>
                      <a:r>
                        <a:rPr lang="en-GB" dirty="0" smtClean="0"/>
                        <a:t>10</a:t>
                      </a:r>
                      <a:endParaRPr lang="en-GB" dirty="0"/>
                    </a:p>
                  </a:txBody>
                  <a:tcPr/>
                </a:tc>
                <a:tc>
                  <a:txBody>
                    <a:bodyPr/>
                    <a:lstStyle/>
                    <a:p>
                      <a:pPr algn="ctr"/>
                      <a:r>
                        <a:rPr lang="en-GB" dirty="0" smtClean="0"/>
                        <a:t>30</a:t>
                      </a:r>
                      <a:endParaRPr lang="en-GB" dirty="0"/>
                    </a:p>
                  </a:txBody>
                  <a:tcPr/>
                </a:tc>
                <a:tc>
                  <a:txBody>
                    <a:bodyPr/>
                    <a:lstStyle/>
                    <a:p>
                      <a:pPr algn="ctr"/>
                      <a:r>
                        <a:rPr lang="en-GB" dirty="0" smtClean="0"/>
                        <a:t>30</a:t>
                      </a:r>
                      <a:endParaRPr lang="en-GB" dirty="0"/>
                    </a:p>
                  </a:txBody>
                  <a:tcPr/>
                </a:tc>
                <a:tc>
                  <a:txBody>
                    <a:bodyPr/>
                    <a:lstStyle/>
                    <a:p>
                      <a:pPr algn="ctr"/>
                      <a:r>
                        <a:rPr lang="en-GB" dirty="0" smtClean="0"/>
                        <a:t>30</a:t>
                      </a:r>
                      <a:endParaRPr lang="en-GB" dirty="0"/>
                    </a:p>
                  </a:txBody>
                  <a:tcPr/>
                </a:tc>
              </a:tr>
              <a:tr h="382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bx</a:t>
                      </a:r>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0</a:t>
                      </a:r>
                      <a:endParaRPr lang="en-GB" dirty="0"/>
                    </a:p>
                  </a:txBody>
                  <a:tcPr/>
                </a:tc>
                <a:tc>
                  <a:txBody>
                    <a:bodyPr/>
                    <a:lstStyle/>
                    <a:p>
                      <a:pPr algn="ctr"/>
                      <a:r>
                        <a:rPr lang="en-GB" dirty="0" smtClean="0"/>
                        <a:t>60</a:t>
                      </a:r>
                      <a:endParaRPr lang="en-GB" dirty="0"/>
                    </a:p>
                  </a:txBody>
                  <a:tcPr/>
                </a:tc>
                <a:tc>
                  <a:txBody>
                    <a:bodyPr/>
                    <a:lstStyle/>
                    <a:p>
                      <a:pPr algn="ctr"/>
                      <a:r>
                        <a:rPr lang="en-GB" dirty="0" smtClean="0"/>
                        <a:t>60</a:t>
                      </a:r>
                      <a:endParaRPr lang="en-GB" dirty="0"/>
                    </a:p>
                  </a:txBody>
                  <a:tcPr/>
                </a:tc>
                <a:tc>
                  <a:txBody>
                    <a:bodyPr/>
                    <a:lstStyle/>
                    <a:p>
                      <a:pPr algn="ctr"/>
                      <a:r>
                        <a:rPr lang="en-GB" dirty="0" smtClean="0"/>
                        <a:t>60</a:t>
                      </a:r>
                      <a:endParaRPr lang="en-GB" dirty="0"/>
                    </a:p>
                  </a:txBody>
                  <a:tcPr/>
                </a:tc>
              </a:tr>
              <a:tr h="382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cmp</a:t>
                      </a:r>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0</a:t>
                      </a:r>
                      <a:endParaRPr lang="en-GB" dirty="0"/>
                    </a:p>
                  </a:txBody>
                  <a:tcPr/>
                </a:tc>
                <a:tc>
                  <a:txBody>
                    <a:bodyPr/>
                    <a:lstStyle/>
                    <a:p>
                      <a:pPr algn="ctr"/>
                      <a:r>
                        <a:rPr lang="en-GB" dirty="0" smtClean="0"/>
                        <a:t>20</a:t>
                      </a:r>
                      <a:endParaRPr lang="en-GB" dirty="0"/>
                    </a:p>
                  </a:txBody>
                  <a:tcPr/>
                </a:tc>
                <a:tc>
                  <a:txBody>
                    <a:bodyPr/>
                    <a:lstStyle/>
                    <a:p>
                      <a:pPr algn="ctr"/>
                      <a:r>
                        <a:rPr lang="en-GB" dirty="0" smtClean="0"/>
                        <a:t>20</a:t>
                      </a:r>
                      <a:endParaRPr lang="en-GB" dirty="0"/>
                    </a:p>
                  </a:txBody>
                  <a:tcPr/>
                </a:tc>
              </a:tr>
              <a:tr h="382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mul</a:t>
                      </a:r>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30</a:t>
                      </a:r>
                      <a:endParaRPr lang="en-GB" dirty="0"/>
                    </a:p>
                  </a:txBody>
                  <a:tcPr/>
                </a:tc>
                <a:tc>
                  <a:txBody>
                    <a:bodyPr/>
                    <a:lstStyle/>
                    <a:p>
                      <a:pPr algn="ctr"/>
                      <a:r>
                        <a:rPr lang="en-GB" dirty="0" smtClean="0"/>
                        <a:t>0</a:t>
                      </a:r>
                      <a:endParaRPr lang="en-GB" dirty="0"/>
                    </a:p>
                  </a:txBody>
                  <a:tcPr/>
                </a:tc>
                <a:tc>
                  <a:txBody>
                    <a:bodyPr/>
                    <a:lstStyle/>
                    <a:p>
                      <a:pPr algn="ctr"/>
                      <a:r>
                        <a:rPr lang="en-GB" dirty="0" smtClean="0"/>
                        <a:t>30</a:t>
                      </a:r>
                      <a:endParaRPr lang="en-GB" dirty="0"/>
                    </a:p>
                  </a:txBody>
                  <a:tcPr/>
                </a:tc>
              </a:tr>
              <a:tr h="382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sub</a:t>
                      </a:r>
                      <a:endParaRPr lang="en-GB" dirty="0" smtClean="0"/>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20</a:t>
                      </a:r>
                      <a:endParaRPr lang="en-GB" dirty="0"/>
                    </a:p>
                  </a:txBody>
                  <a:tcPr/>
                </a:tc>
                <a:tc>
                  <a:txBody>
                    <a:bodyPr/>
                    <a:lstStyle/>
                    <a:p>
                      <a:pPr algn="ctr"/>
                      <a:r>
                        <a:rPr lang="en-GB" dirty="0" smtClean="0"/>
                        <a:t>30</a:t>
                      </a:r>
                      <a:endParaRPr lang="en-GB" dirty="0"/>
                    </a:p>
                  </a:txBody>
                  <a:tcPr/>
                </a:tc>
                <a:tc>
                  <a:txBody>
                    <a:bodyPr/>
                    <a:lstStyle/>
                    <a:p>
                      <a:pPr algn="ctr"/>
                      <a:r>
                        <a:rPr lang="en-GB" dirty="0" smtClean="0"/>
                        <a:t>0</a:t>
                      </a:r>
                      <a:endParaRPr lang="en-GB" dirty="0"/>
                    </a:p>
                  </a:txBody>
                  <a:tcPr/>
                </a:tc>
              </a:tr>
            </a:tbl>
          </a:graphicData>
        </a:graphic>
      </p:graphicFrame>
      <p:sp>
        <p:nvSpPr>
          <p:cNvPr id="5" name="Content Placeholder 2"/>
          <p:cNvSpPr txBox="1">
            <a:spLocks/>
          </p:cNvSpPr>
          <p:nvPr/>
        </p:nvSpPr>
        <p:spPr bwMode="auto">
          <a:xfrm>
            <a:off x="179295" y="1724676"/>
            <a:ext cx="3451412" cy="50137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C00000"/>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Tx/>
              <a:buFont typeface="Arial" pitchFamily="34" charset="0"/>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da-DK" sz="1600" dirty="0" err="1">
                <a:latin typeface="Courier"/>
                <a:cs typeface="Courier"/>
              </a:rPr>
              <a:t>fact</a:t>
            </a:r>
            <a:r>
              <a:rPr lang="da-DK" sz="1600" dirty="0">
                <a:latin typeface="Courier"/>
                <a:cs typeface="Courier"/>
              </a:rPr>
              <a:t>:</a:t>
            </a:r>
          </a:p>
          <a:p>
            <a:pPr marL="0" indent="0">
              <a:buNone/>
            </a:pPr>
            <a:r>
              <a:rPr lang="da-DK" sz="1600" dirty="0" smtClean="0">
                <a:latin typeface="Courier"/>
                <a:cs typeface="Courier"/>
              </a:rPr>
              <a:t>	sub</a:t>
            </a:r>
            <a:r>
              <a:rPr lang="da-DK" sz="1600" dirty="0">
                <a:latin typeface="Courier"/>
                <a:cs typeface="Courier"/>
              </a:rPr>
              <a:t>	r3, r0, #1</a:t>
            </a:r>
          </a:p>
          <a:p>
            <a:pPr marL="0" indent="0">
              <a:buNone/>
            </a:pPr>
            <a:r>
              <a:rPr lang="da-DK" sz="1600" dirty="0">
                <a:latin typeface="Courier"/>
                <a:cs typeface="Courier"/>
              </a:rPr>
              <a:t>	</a:t>
            </a:r>
            <a:r>
              <a:rPr lang="da-DK" sz="1600" dirty="0" err="1">
                <a:latin typeface="Courier"/>
                <a:cs typeface="Courier"/>
              </a:rPr>
              <a:t>cmp</a:t>
            </a:r>
            <a:r>
              <a:rPr lang="da-DK" sz="1600" dirty="0">
                <a:latin typeface="Courier"/>
                <a:cs typeface="Courier"/>
              </a:rPr>
              <a:t>	r3, #0</a:t>
            </a:r>
          </a:p>
          <a:p>
            <a:pPr marL="0" indent="0">
              <a:buNone/>
            </a:pPr>
            <a:r>
              <a:rPr lang="da-DK" sz="1600" dirty="0">
                <a:latin typeface="Courier"/>
                <a:cs typeface="Courier"/>
              </a:rPr>
              <a:t>	</a:t>
            </a:r>
            <a:r>
              <a:rPr lang="da-DK" sz="1600" dirty="0" err="1">
                <a:latin typeface="Courier"/>
                <a:cs typeface="Courier"/>
              </a:rPr>
              <a:t>beq</a:t>
            </a:r>
            <a:r>
              <a:rPr lang="da-DK" sz="1600" dirty="0">
                <a:latin typeface="Courier"/>
                <a:cs typeface="Courier"/>
              </a:rPr>
              <a:t>	.L2             </a:t>
            </a:r>
          </a:p>
          <a:p>
            <a:pPr marL="0" indent="0">
              <a:buNone/>
            </a:pPr>
            <a:r>
              <a:rPr lang="da-DK" sz="1600" dirty="0">
                <a:latin typeface="Courier"/>
                <a:cs typeface="Courier"/>
              </a:rPr>
              <a:t>.L3:</a:t>
            </a:r>
          </a:p>
          <a:p>
            <a:pPr marL="0" indent="0">
              <a:buNone/>
            </a:pPr>
            <a:r>
              <a:rPr lang="da-DK" sz="1600" dirty="0">
                <a:latin typeface="Courier"/>
                <a:cs typeface="Courier"/>
              </a:rPr>
              <a:t>	mul	r0, r3          </a:t>
            </a:r>
          </a:p>
          <a:p>
            <a:pPr marL="0" indent="0">
              <a:buNone/>
            </a:pPr>
            <a:r>
              <a:rPr lang="da-DK" sz="1600" dirty="0">
                <a:latin typeface="Courier"/>
                <a:cs typeface="Courier"/>
              </a:rPr>
              <a:t>	sub	r3, r3, #1      </a:t>
            </a:r>
          </a:p>
          <a:p>
            <a:pPr marL="0" indent="0">
              <a:buNone/>
            </a:pPr>
            <a:r>
              <a:rPr lang="da-DK" sz="1600" dirty="0">
                <a:latin typeface="Courier"/>
                <a:cs typeface="Courier"/>
              </a:rPr>
              <a:t>	</a:t>
            </a:r>
            <a:r>
              <a:rPr lang="da-DK" sz="1600" dirty="0" err="1">
                <a:latin typeface="Courier"/>
                <a:cs typeface="Courier"/>
              </a:rPr>
              <a:t>cmp</a:t>
            </a:r>
            <a:r>
              <a:rPr lang="da-DK" sz="1600" dirty="0">
                <a:latin typeface="Courier"/>
                <a:cs typeface="Courier"/>
              </a:rPr>
              <a:t>	r3, #0</a:t>
            </a:r>
          </a:p>
          <a:p>
            <a:pPr marL="0" indent="0">
              <a:buNone/>
            </a:pPr>
            <a:r>
              <a:rPr lang="da-DK" sz="1600" dirty="0">
                <a:latin typeface="Courier"/>
                <a:cs typeface="Courier"/>
              </a:rPr>
              <a:t>	</a:t>
            </a:r>
            <a:r>
              <a:rPr lang="da-DK" sz="1600" dirty="0" err="1">
                <a:latin typeface="Courier"/>
                <a:cs typeface="Courier"/>
              </a:rPr>
              <a:t>bne</a:t>
            </a:r>
            <a:r>
              <a:rPr lang="da-DK" sz="1600" dirty="0">
                <a:latin typeface="Courier"/>
                <a:cs typeface="Courier"/>
              </a:rPr>
              <a:t>	.L3             </a:t>
            </a:r>
          </a:p>
          <a:p>
            <a:pPr marL="0" indent="0">
              <a:buNone/>
            </a:pPr>
            <a:r>
              <a:rPr lang="da-DK" sz="1600" dirty="0">
                <a:latin typeface="Courier"/>
                <a:cs typeface="Courier"/>
              </a:rPr>
              <a:t>.L2:</a:t>
            </a:r>
          </a:p>
          <a:p>
            <a:pPr marL="0" indent="0">
              <a:buNone/>
            </a:pPr>
            <a:r>
              <a:rPr lang="da-DK" sz="1600" dirty="0">
                <a:latin typeface="Courier"/>
                <a:cs typeface="Courier"/>
              </a:rPr>
              <a:t>	</a:t>
            </a:r>
            <a:r>
              <a:rPr lang="da-DK" sz="1600" dirty="0" err="1">
                <a:latin typeface="Courier"/>
                <a:cs typeface="Courier"/>
              </a:rPr>
              <a:t>bx</a:t>
            </a:r>
            <a:r>
              <a:rPr lang="da-DK" sz="1600" dirty="0">
                <a:latin typeface="Courier"/>
                <a:cs typeface="Courier"/>
              </a:rPr>
              <a:t>	</a:t>
            </a:r>
            <a:r>
              <a:rPr lang="da-DK" sz="1600" dirty="0" err="1">
                <a:latin typeface="Courier"/>
                <a:cs typeface="Courier"/>
              </a:rPr>
              <a:t>lr</a:t>
            </a:r>
            <a:r>
              <a:rPr lang="da-DK" sz="1600" dirty="0">
                <a:latin typeface="Courier"/>
                <a:cs typeface="Courier"/>
              </a:rPr>
              <a:t>              </a:t>
            </a:r>
          </a:p>
        </p:txBody>
      </p:sp>
    </p:spTree>
    <p:extLst>
      <p:ext uri="{BB962C8B-B14F-4D97-AF65-F5344CB8AC3E}">
        <p14:creationId xmlns:p14="http://schemas.microsoft.com/office/powerpoint/2010/main" val="14645571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C6CF">
            <a:alpha val="15000"/>
          </a:srgb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922337"/>
          </a:xfrm>
        </p:spPr>
        <p:txBody>
          <a:bodyPr/>
          <a:lstStyle/>
          <a:p>
            <a:r>
              <a:rPr lang="en-GB" dirty="0" smtClean="0"/>
              <a:t>Instruction Characterization</a:t>
            </a:r>
            <a:endParaRPr lang="en-GB" dirty="0"/>
          </a:p>
        </p:txBody>
      </p:sp>
      <p:graphicFrame>
        <p:nvGraphicFramePr>
          <p:cNvPr id="6" name="Content Placeholder 5"/>
          <p:cNvGraphicFramePr>
            <a:graphicFrameLocks/>
          </p:cNvGraphicFramePr>
          <p:nvPr>
            <p:extLst>
              <p:ext uri="{D42A27DB-BD31-4B8C-83A1-F6EECF244321}">
                <p14:modId xmlns:p14="http://schemas.microsoft.com/office/powerpoint/2010/main" val="1907716333"/>
              </p:ext>
            </p:extLst>
          </p:nvPr>
        </p:nvGraphicFramePr>
        <p:xfrm>
          <a:off x="351773" y="1769501"/>
          <a:ext cx="3072747" cy="2934002"/>
        </p:xfrm>
        <a:graphic>
          <a:graphicData uri="http://schemas.openxmlformats.org/drawingml/2006/table">
            <a:tbl>
              <a:tblPr firstRow="1" bandRow="1">
                <a:tableStyleId>{16D9F66E-5EB9-4882-86FB-DCBF35E3C3E4}</a:tableStyleId>
              </a:tblPr>
              <a:tblGrid>
                <a:gridCol w="1414276"/>
                <a:gridCol w="1658471"/>
              </a:tblGrid>
              <a:tr h="662516">
                <a:tc>
                  <a:txBody>
                    <a:bodyPr/>
                    <a:lstStyle/>
                    <a:p>
                      <a:pPr algn="ctr"/>
                      <a:r>
                        <a:rPr lang="en-GB" dirty="0" smtClean="0"/>
                        <a:t>Instruction</a:t>
                      </a:r>
                      <a:endParaRPr lang="en-GB"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dirty="0" smtClean="0"/>
                        <a:t>Base Cost [</a:t>
                      </a:r>
                      <a:r>
                        <a:rPr lang="en-GB" dirty="0" err="1" smtClean="0"/>
                        <a:t>pJ</a:t>
                      </a:r>
                      <a:r>
                        <a:rPr lang="en-GB" dirty="0" smtClean="0"/>
                        <a:t>]</a:t>
                      </a:r>
                    </a:p>
                  </a:txBody>
                  <a:tcPr/>
                </a:tc>
              </a:tr>
              <a:tr h="3785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beq</a:t>
                      </a:r>
                    </a:p>
                  </a:txBody>
                  <a:tcPr/>
                </a:tc>
                <a:tc>
                  <a:txBody>
                    <a:bodyPr/>
                    <a:lstStyle/>
                    <a:p>
                      <a:pPr algn="ctr"/>
                      <a:r>
                        <a:rPr lang="en-GB" dirty="0" smtClean="0"/>
                        <a:t>500</a:t>
                      </a:r>
                      <a:endParaRPr lang="en-GB" dirty="0"/>
                    </a:p>
                  </a:txBody>
                  <a:tcPr/>
                </a:tc>
              </a:tr>
              <a:tr h="3785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bne</a:t>
                      </a:r>
                    </a:p>
                  </a:txBody>
                  <a:tcPr/>
                </a:tc>
                <a:tc>
                  <a:txBody>
                    <a:bodyPr/>
                    <a:lstStyle/>
                    <a:p>
                      <a:pPr algn="ctr"/>
                      <a:r>
                        <a:rPr lang="en-GB" dirty="0" smtClean="0"/>
                        <a:t>500</a:t>
                      </a:r>
                      <a:endParaRPr lang="en-GB" dirty="0"/>
                    </a:p>
                  </a:txBody>
                  <a:tcPr/>
                </a:tc>
              </a:tr>
              <a:tr h="3785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bx</a:t>
                      </a:r>
                    </a:p>
                  </a:txBody>
                  <a:tcPr/>
                </a:tc>
                <a:tc>
                  <a:txBody>
                    <a:bodyPr/>
                    <a:lstStyle/>
                    <a:p>
                      <a:pPr algn="ctr"/>
                      <a:r>
                        <a:rPr lang="en-GB" dirty="0" smtClean="0"/>
                        <a:t>700</a:t>
                      </a:r>
                      <a:endParaRPr lang="en-GB" dirty="0"/>
                    </a:p>
                  </a:txBody>
                  <a:tcPr/>
                </a:tc>
              </a:tr>
              <a:tr h="3785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cmp</a:t>
                      </a:r>
                    </a:p>
                  </a:txBody>
                  <a:tcPr/>
                </a:tc>
                <a:tc>
                  <a:txBody>
                    <a:bodyPr/>
                    <a:lstStyle/>
                    <a:p>
                      <a:pPr algn="ctr"/>
                      <a:r>
                        <a:rPr lang="en-GB" dirty="0" smtClean="0"/>
                        <a:t>300</a:t>
                      </a:r>
                      <a:endParaRPr lang="en-GB" dirty="0"/>
                    </a:p>
                  </a:txBody>
                  <a:tcPr/>
                </a:tc>
              </a:tr>
              <a:tr h="3785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mul</a:t>
                      </a:r>
                    </a:p>
                  </a:txBody>
                  <a:tcPr/>
                </a:tc>
                <a:tc>
                  <a:txBody>
                    <a:bodyPr/>
                    <a:lstStyle/>
                    <a:p>
                      <a:pPr algn="ctr"/>
                      <a:r>
                        <a:rPr lang="en-GB" dirty="0" smtClean="0"/>
                        <a:t>900</a:t>
                      </a:r>
                      <a:endParaRPr lang="en-GB" dirty="0"/>
                    </a:p>
                  </a:txBody>
                  <a:tcPr/>
                </a:tc>
              </a:tr>
              <a:tr h="3785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sub</a:t>
                      </a:r>
                      <a:endParaRPr lang="en-GB" dirty="0" smtClean="0"/>
                    </a:p>
                  </a:txBody>
                  <a:tcPr/>
                </a:tc>
                <a:tc>
                  <a:txBody>
                    <a:bodyPr/>
                    <a:lstStyle/>
                    <a:p>
                      <a:pPr algn="ctr"/>
                      <a:r>
                        <a:rPr lang="en-GB" dirty="0" smtClean="0"/>
                        <a:t>600</a:t>
                      </a:r>
                      <a:endParaRPr lang="en-GB" dirty="0"/>
                    </a:p>
                  </a:txBody>
                  <a:tcPr/>
                </a:tc>
              </a:tr>
            </a:tbl>
          </a:graphicData>
        </a:graphic>
      </p:graphicFrame>
      <p:graphicFrame>
        <p:nvGraphicFramePr>
          <p:cNvPr id="9" name="Content Placeholder 5"/>
          <p:cNvGraphicFramePr>
            <a:graphicFrameLocks noGrp="1"/>
          </p:cNvGraphicFramePr>
          <p:nvPr>
            <p:ph idx="1"/>
            <p:extLst>
              <p:ext uri="{D42A27DB-BD31-4B8C-83A1-F6EECF244321}">
                <p14:modId xmlns:p14="http://schemas.microsoft.com/office/powerpoint/2010/main" val="3498233692"/>
              </p:ext>
            </p:extLst>
          </p:nvPr>
        </p:nvGraphicFramePr>
        <p:xfrm>
          <a:off x="3620902" y="1781453"/>
          <a:ext cx="5254160" cy="2932560"/>
        </p:xfrm>
        <a:graphic>
          <a:graphicData uri="http://schemas.openxmlformats.org/drawingml/2006/table">
            <a:tbl>
              <a:tblPr firstRow="1" bandRow="1">
                <a:tableStyleId>{16D9F66E-5EB9-4882-86FB-DCBF35E3C3E4}</a:tableStyleId>
              </a:tblPr>
              <a:tblGrid>
                <a:gridCol w="771286"/>
                <a:gridCol w="707331"/>
                <a:gridCol w="674204"/>
                <a:gridCol w="714657"/>
                <a:gridCol w="741624"/>
                <a:gridCol w="809045"/>
                <a:gridCol w="836013"/>
              </a:tblGrid>
              <a:tr h="573120">
                <a:tc>
                  <a:txBody>
                    <a:bodyPr/>
                    <a:lstStyle/>
                    <a:p>
                      <a:pPr algn="ctr"/>
                      <a:r>
                        <a:rPr lang="en-GB" dirty="0" err="1" smtClean="0"/>
                        <a:t>O</a:t>
                      </a:r>
                      <a:r>
                        <a:rPr lang="en-GB" baseline="-25000" dirty="0" err="1" smtClean="0"/>
                        <a:t>i,j</a:t>
                      </a:r>
                      <a:endParaRPr lang="en-GB" baseline="-25000" dirty="0" smtClean="0"/>
                    </a:p>
                    <a:p>
                      <a:pPr algn="ctr"/>
                      <a:r>
                        <a:rPr lang="en-GB" dirty="0" smtClean="0"/>
                        <a:t>[</a:t>
                      </a:r>
                      <a:r>
                        <a:rPr lang="en-GB" dirty="0" err="1" smtClean="0"/>
                        <a:t>pJ</a:t>
                      </a:r>
                      <a:r>
                        <a:rPr lang="en-GB" dirty="0" smtClean="0"/>
                        <a:t>]</a:t>
                      </a:r>
                      <a:endParaRPr lang="en-GB" sz="1800" baseline="-25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b="0" dirty="0" err="1" smtClean="0"/>
                        <a:t>beq</a:t>
                      </a:r>
                      <a:endParaRPr lang="en-GB" b="0"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b="0" dirty="0" err="1" smtClean="0"/>
                        <a:t>bne</a:t>
                      </a:r>
                      <a:endParaRPr lang="en-GB" b="0"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b="0" dirty="0" err="1" smtClean="0"/>
                        <a:t>bx</a:t>
                      </a:r>
                      <a:endParaRPr lang="en-GB" b="0"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b="0" dirty="0" err="1" smtClean="0"/>
                        <a:t>cmp</a:t>
                      </a:r>
                      <a:endParaRPr lang="en-GB" b="0"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b="0" dirty="0" err="1" smtClean="0"/>
                        <a:t>mul</a:t>
                      </a:r>
                      <a:endParaRPr lang="en-GB" b="0"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b="0" dirty="0" smtClean="0"/>
                        <a:t>sub</a:t>
                      </a:r>
                    </a:p>
                  </a:txBody>
                  <a:tcPr/>
                </a:tc>
              </a:tr>
              <a:tr h="382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beq</a:t>
                      </a:r>
                    </a:p>
                  </a:txBody>
                  <a:tcPr/>
                </a:tc>
                <a:tc>
                  <a:txBody>
                    <a:bodyPr/>
                    <a:lstStyle/>
                    <a:p>
                      <a:pPr algn="ctr"/>
                      <a:r>
                        <a:rPr lang="en-GB" dirty="0" smtClean="0"/>
                        <a:t>0</a:t>
                      </a:r>
                      <a:endParaRPr lang="en-GB" dirty="0"/>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30</a:t>
                      </a:r>
                      <a:endParaRPr lang="en-GB" dirty="0"/>
                    </a:p>
                  </a:txBody>
                  <a:tcPr/>
                </a:tc>
                <a:tc>
                  <a:txBody>
                    <a:bodyPr/>
                    <a:lstStyle/>
                    <a:p>
                      <a:pPr algn="ctr"/>
                      <a:r>
                        <a:rPr lang="en-GB" dirty="0" smtClean="0"/>
                        <a:t>30</a:t>
                      </a:r>
                      <a:endParaRPr lang="en-GB" dirty="0"/>
                    </a:p>
                  </a:txBody>
                  <a:tcPr/>
                </a:tc>
                <a:tc>
                  <a:txBody>
                    <a:bodyPr/>
                    <a:lstStyle/>
                    <a:p>
                      <a:pPr algn="ctr"/>
                      <a:r>
                        <a:rPr lang="en-GB" dirty="0" smtClean="0"/>
                        <a:t>30</a:t>
                      </a:r>
                      <a:endParaRPr lang="en-GB" dirty="0"/>
                    </a:p>
                  </a:txBody>
                  <a:tcPr/>
                </a:tc>
              </a:tr>
              <a:tr h="382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bne</a:t>
                      </a:r>
                    </a:p>
                  </a:txBody>
                  <a:tcPr/>
                </a:tc>
                <a:tc>
                  <a:txBody>
                    <a:bodyPr/>
                    <a:lstStyle/>
                    <a:p>
                      <a:pPr algn="ctr"/>
                      <a:r>
                        <a:rPr lang="en-GB" dirty="0" smtClean="0"/>
                        <a:t>10</a:t>
                      </a:r>
                      <a:endParaRPr lang="en-GB" dirty="0"/>
                    </a:p>
                  </a:txBody>
                  <a:tcPr/>
                </a:tc>
                <a:tc>
                  <a:txBody>
                    <a:bodyPr/>
                    <a:lstStyle/>
                    <a:p>
                      <a:pPr algn="ctr"/>
                      <a:r>
                        <a:rPr lang="en-GB" dirty="0" smtClean="0"/>
                        <a:t>0</a:t>
                      </a:r>
                      <a:endParaRPr lang="en-GB" dirty="0"/>
                    </a:p>
                  </a:txBody>
                  <a:tcPr/>
                </a:tc>
                <a:tc>
                  <a:txBody>
                    <a:bodyPr/>
                    <a:lstStyle/>
                    <a:p>
                      <a:pPr algn="ctr"/>
                      <a:r>
                        <a:rPr lang="en-GB" dirty="0" smtClean="0"/>
                        <a:t>10</a:t>
                      </a:r>
                      <a:endParaRPr lang="en-GB" dirty="0"/>
                    </a:p>
                  </a:txBody>
                  <a:tcPr/>
                </a:tc>
                <a:tc>
                  <a:txBody>
                    <a:bodyPr/>
                    <a:lstStyle/>
                    <a:p>
                      <a:pPr algn="ctr"/>
                      <a:r>
                        <a:rPr lang="en-GB" dirty="0" smtClean="0"/>
                        <a:t>30</a:t>
                      </a:r>
                      <a:endParaRPr lang="en-GB" dirty="0"/>
                    </a:p>
                  </a:txBody>
                  <a:tcPr/>
                </a:tc>
                <a:tc>
                  <a:txBody>
                    <a:bodyPr/>
                    <a:lstStyle/>
                    <a:p>
                      <a:pPr algn="ctr"/>
                      <a:r>
                        <a:rPr lang="en-GB" dirty="0" smtClean="0"/>
                        <a:t>30</a:t>
                      </a:r>
                      <a:endParaRPr lang="en-GB" dirty="0"/>
                    </a:p>
                  </a:txBody>
                  <a:tcPr/>
                </a:tc>
                <a:tc>
                  <a:txBody>
                    <a:bodyPr/>
                    <a:lstStyle/>
                    <a:p>
                      <a:pPr algn="ctr"/>
                      <a:r>
                        <a:rPr lang="en-GB" dirty="0" smtClean="0"/>
                        <a:t>30</a:t>
                      </a:r>
                      <a:endParaRPr lang="en-GB" dirty="0"/>
                    </a:p>
                  </a:txBody>
                  <a:tcPr/>
                </a:tc>
              </a:tr>
              <a:tr h="382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bx</a:t>
                      </a:r>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0</a:t>
                      </a:r>
                      <a:endParaRPr lang="en-GB" dirty="0"/>
                    </a:p>
                  </a:txBody>
                  <a:tcPr/>
                </a:tc>
                <a:tc>
                  <a:txBody>
                    <a:bodyPr/>
                    <a:lstStyle/>
                    <a:p>
                      <a:pPr algn="ctr"/>
                      <a:r>
                        <a:rPr lang="en-GB" dirty="0" smtClean="0"/>
                        <a:t>60</a:t>
                      </a:r>
                      <a:endParaRPr lang="en-GB" dirty="0"/>
                    </a:p>
                  </a:txBody>
                  <a:tcPr/>
                </a:tc>
                <a:tc>
                  <a:txBody>
                    <a:bodyPr/>
                    <a:lstStyle/>
                    <a:p>
                      <a:pPr algn="ctr"/>
                      <a:r>
                        <a:rPr lang="en-GB" dirty="0" smtClean="0"/>
                        <a:t>60</a:t>
                      </a:r>
                      <a:endParaRPr lang="en-GB" dirty="0"/>
                    </a:p>
                  </a:txBody>
                  <a:tcPr/>
                </a:tc>
                <a:tc>
                  <a:txBody>
                    <a:bodyPr/>
                    <a:lstStyle/>
                    <a:p>
                      <a:pPr algn="ctr"/>
                      <a:r>
                        <a:rPr lang="en-GB" dirty="0" smtClean="0"/>
                        <a:t>60</a:t>
                      </a:r>
                      <a:endParaRPr lang="en-GB" dirty="0"/>
                    </a:p>
                  </a:txBody>
                  <a:tcPr/>
                </a:tc>
              </a:tr>
              <a:tr h="382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cmp</a:t>
                      </a:r>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0</a:t>
                      </a:r>
                      <a:endParaRPr lang="en-GB" dirty="0"/>
                    </a:p>
                  </a:txBody>
                  <a:tcPr/>
                </a:tc>
                <a:tc>
                  <a:txBody>
                    <a:bodyPr/>
                    <a:lstStyle/>
                    <a:p>
                      <a:pPr algn="ctr"/>
                      <a:r>
                        <a:rPr lang="en-GB" dirty="0" smtClean="0"/>
                        <a:t>20</a:t>
                      </a:r>
                      <a:endParaRPr lang="en-GB" dirty="0"/>
                    </a:p>
                  </a:txBody>
                  <a:tcPr/>
                </a:tc>
                <a:tc>
                  <a:txBody>
                    <a:bodyPr/>
                    <a:lstStyle/>
                    <a:p>
                      <a:pPr algn="ctr"/>
                      <a:r>
                        <a:rPr lang="en-GB" dirty="0" smtClean="0"/>
                        <a:t>20</a:t>
                      </a:r>
                      <a:endParaRPr lang="en-GB" dirty="0"/>
                    </a:p>
                  </a:txBody>
                  <a:tcPr/>
                </a:tc>
              </a:tr>
              <a:tr h="382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mul</a:t>
                      </a:r>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30</a:t>
                      </a:r>
                      <a:endParaRPr lang="en-GB" dirty="0"/>
                    </a:p>
                  </a:txBody>
                  <a:tcPr/>
                </a:tc>
                <a:tc>
                  <a:txBody>
                    <a:bodyPr/>
                    <a:lstStyle/>
                    <a:p>
                      <a:pPr algn="ctr"/>
                      <a:r>
                        <a:rPr lang="en-GB" dirty="0" smtClean="0"/>
                        <a:t>0</a:t>
                      </a:r>
                      <a:endParaRPr lang="en-GB" dirty="0"/>
                    </a:p>
                  </a:txBody>
                  <a:tcPr/>
                </a:tc>
                <a:tc>
                  <a:txBody>
                    <a:bodyPr/>
                    <a:lstStyle/>
                    <a:p>
                      <a:pPr algn="ctr"/>
                      <a:r>
                        <a:rPr lang="en-GB" dirty="0" smtClean="0"/>
                        <a:t>30</a:t>
                      </a:r>
                      <a:endParaRPr lang="en-GB" dirty="0"/>
                    </a:p>
                  </a:txBody>
                  <a:tcPr/>
                </a:tc>
              </a:tr>
              <a:tr h="382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sub</a:t>
                      </a:r>
                      <a:endParaRPr lang="en-GB" dirty="0" smtClean="0"/>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20</a:t>
                      </a:r>
                      <a:endParaRPr lang="en-GB" dirty="0"/>
                    </a:p>
                  </a:txBody>
                  <a:tcPr/>
                </a:tc>
                <a:tc>
                  <a:txBody>
                    <a:bodyPr/>
                    <a:lstStyle/>
                    <a:p>
                      <a:pPr algn="ctr"/>
                      <a:r>
                        <a:rPr lang="en-GB" dirty="0" smtClean="0"/>
                        <a:t>30</a:t>
                      </a:r>
                      <a:endParaRPr lang="en-GB" dirty="0"/>
                    </a:p>
                  </a:txBody>
                  <a:tcPr/>
                </a:tc>
                <a:tc>
                  <a:txBody>
                    <a:bodyPr/>
                    <a:lstStyle/>
                    <a:p>
                      <a:pPr algn="ctr"/>
                      <a:r>
                        <a:rPr lang="en-GB" dirty="0" smtClean="0"/>
                        <a:t>0</a:t>
                      </a:r>
                      <a:endParaRPr lang="en-GB" dirty="0"/>
                    </a:p>
                  </a:txBody>
                  <a:tcPr/>
                </a:tc>
              </a:tr>
            </a:tbl>
          </a:graphicData>
        </a:graphic>
      </p:graphicFrame>
    </p:spTree>
    <p:extLst>
      <p:ext uri="{BB962C8B-B14F-4D97-AF65-F5344CB8AC3E}">
        <p14:creationId xmlns:p14="http://schemas.microsoft.com/office/powerpoint/2010/main" val="357251889"/>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3"/>
          <p:cNvPicPr>
            <a:picLocks noChangeAspect="1" noChangeArrowheads="1"/>
          </p:cNvPicPr>
          <p:nvPr/>
        </p:nvPicPr>
        <p:blipFill>
          <a:blip r:embed="rId3" cstate="print"/>
          <a:srcRect/>
          <a:stretch>
            <a:fillRect/>
          </a:stretch>
        </p:blipFill>
        <p:spPr bwMode="auto">
          <a:xfrm>
            <a:off x="427038" y="2408238"/>
            <a:ext cx="7758112" cy="1020762"/>
          </a:xfrm>
          <a:prstGeom prst="rect">
            <a:avLst/>
          </a:prstGeom>
          <a:noFill/>
          <a:ln w="9525">
            <a:noFill/>
            <a:miter lim="800000"/>
            <a:headEnd/>
            <a:tailEnd/>
          </a:ln>
        </p:spPr>
      </p:pic>
      <p:sp>
        <p:nvSpPr>
          <p:cNvPr id="10" name="Content Placeholder 2"/>
          <p:cNvSpPr txBox="1">
            <a:spLocks/>
          </p:cNvSpPr>
          <p:nvPr/>
        </p:nvSpPr>
        <p:spPr bwMode="auto">
          <a:xfrm>
            <a:off x="698500" y="5911850"/>
            <a:ext cx="8229600" cy="673100"/>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buFont typeface="Wingdings" pitchFamily="2" charset="2"/>
              <a:buChar char="§"/>
              <a:defRPr/>
            </a:pPr>
            <a:endParaRPr lang="en-GB" sz="3200" kern="0" dirty="0">
              <a:latin typeface="+mn-lt"/>
              <a:cs typeface="+mn-cs"/>
            </a:endParaRPr>
          </a:p>
        </p:txBody>
      </p:sp>
      <p:sp>
        <p:nvSpPr>
          <p:cNvPr id="12" name="Content Placeholder 2"/>
          <p:cNvSpPr txBox="1">
            <a:spLocks/>
          </p:cNvSpPr>
          <p:nvPr/>
        </p:nvSpPr>
        <p:spPr bwMode="auto">
          <a:xfrm>
            <a:off x="457200" y="6184900"/>
            <a:ext cx="8229600" cy="673100"/>
          </a:xfrm>
          <a:prstGeom prst="rect">
            <a:avLst/>
          </a:prstGeom>
          <a:noFill/>
          <a:ln w="9525">
            <a:noFill/>
            <a:miter lim="800000"/>
            <a:headEnd/>
            <a:tailEnd/>
          </a:ln>
        </p:spPr>
        <p:txBody>
          <a:bodyPr/>
          <a:lstStyle/>
          <a:p>
            <a:pPr eaLnBrk="0" fontAlgn="auto" hangingPunct="0">
              <a:spcBef>
                <a:spcPct val="20000"/>
              </a:spcBef>
              <a:spcAft>
                <a:spcPts val="1200"/>
              </a:spcAft>
              <a:buClr>
                <a:srgbClr val="A50021"/>
              </a:buClr>
              <a:buSzPct val="150000"/>
              <a:defRPr/>
            </a:pPr>
            <a:r>
              <a:rPr lang="en-GB" sz="1400" kern="0" dirty="0" smtClean="0">
                <a:solidFill>
                  <a:srgbClr val="000000"/>
                </a:solidFill>
                <a:latin typeface="+mn-lt"/>
                <a:cs typeface="+mn-cs"/>
              </a:rPr>
              <a:t>Based on V</a:t>
            </a:r>
            <a:r>
              <a:rPr lang="en-GB" sz="1400" kern="0" dirty="0">
                <a:solidFill>
                  <a:srgbClr val="000000"/>
                </a:solidFill>
                <a:latin typeface="+mn-lt"/>
                <a:cs typeface="+mn-cs"/>
              </a:rPr>
              <a:t>. </a:t>
            </a:r>
            <a:r>
              <a:rPr lang="en-GB" sz="1400" kern="0" dirty="0" err="1">
                <a:solidFill>
                  <a:srgbClr val="000000"/>
                </a:solidFill>
                <a:latin typeface="+mn-lt"/>
                <a:cs typeface="+mn-cs"/>
              </a:rPr>
              <a:t>Tiwari</a:t>
            </a:r>
            <a:r>
              <a:rPr lang="en-GB" sz="1400" kern="0" dirty="0">
                <a:solidFill>
                  <a:srgbClr val="000000"/>
                </a:solidFill>
                <a:latin typeface="+mn-lt"/>
                <a:cs typeface="+mn-cs"/>
              </a:rPr>
              <a:t>, S. </a:t>
            </a:r>
            <a:r>
              <a:rPr lang="en-GB" sz="1400" kern="0" dirty="0" err="1">
                <a:solidFill>
                  <a:srgbClr val="000000"/>
                </a:solidFill>
                <a:latin typeface="+mn-lt"/>
                <a:cs typeface="+mn-cs"/>
              </a:rPr>
              <a:t>Malik</a:t>
            </a:r>
            <a:r>
              <a:rPr lang="en-GB" sz="1400" kern="0" dirty="0">
                <a:solidFill>
                  <a:srgbClr val="000000"/>
                </a:solidFill>
                <a:latin typeface="+mn-lt"/>
                <a:cs typeface="+mn-cs"/>
              </a:rPr>
              <a:t> and A. Wolfe. “Instruction Level Power Analysis and Optimization of Software”, Journal of VLSI Signal Processing Systems, 13, pp 223-238, 1996. </a:t>
            </a:r>
            <a:endParaRPr lang="en-GB" sz="3200" kern="0" dirty="0">
              <a:solidFill>
                <a:srgbClr val="000000"/>
              </a:solidFill>
              <a:latin typeface="+mn-lt"/>
              <a:cs typeface="+mn-cs"/>
            </a:endParaRPr>
          </a:p>
        </p:txBody>
      </p:sp>
      <p:sp>
        <p:nvSpPr>
          <p:cNvPr id="72716" name="Title 1"/>
          <p:cNvSpPr>
            <a:spLocks noGrp="1"/>
          </p:cNvSpPr>
          <p:nvPr>
            <p:ph type="title"/>
          </p:nvPr>
        </p:nvSpPr>
        <p:spPr bwMode="auto">
          <a:xfrm>
            <a:off x="343647" y="259402"/>
            <a:ext cx="8352118" cy="1050925"/>
          </a:xfrm>
          <a:noFill/>
          <a:ln>
            <a:miter lim="800000"/>
            <a:headEnd/>
            <a:tailEnd/>
          </a:ln>
        </p:spPr>
        <p:txBody>
          <a:bodyPr vert="horz" wrap="square" lIns="91440" tIns="45720" rIns="91440" bIns="45720" numCol="1" anchorCtr="0" compatLnSpc="1">
            <a:prstTxWarp prst="textNoShape">
              <a:avLst/>
            </a:prstTxWarp>
          </a:bodyPr>
          <a:lstStyle/>
          <a:p>
            <a:pPr algn="ctr"/>
            <a:r>
              <a:rPr lang="en-GB" dirty="0" smtClean="0"/>
              <a:t>ISA-Level Energy Modelling</a:t>
            </a:r>
          </a:p>
        </p:txBody>
      </p:sp>
      <p:sp>
        <p:nvSpPr>
          <p:cNvPr id="17" name="Slide Number Placeholder 5"/>
          <p:cNvSpPr txBox="1">
            <a:spLocks/>
          </p:cNvSpPr>
          <p:nvPr/>
        </p:nvSpPr>
        <p:spPr bwMode="auto">
          <a:xfrm>
            <a:off x="8701088" y="6492875"/>
            <a:ext cx="442912" cy="365125"/>
          </a:xfrm>
          <a:prstGeom prst="rect">
            <a:avLst/>
          </a:prstGeom>
          <a:noFill/>
          <a:ln w="9525">
            <a:noFill/>
            <a:miter lim="800000"/>
            <a:headEnd/>
            <a:tailEnd/>
          </a:ln>
        </p:spPr>
        <p:txBody>
          <a:bodyPr/>
          <a:lstStyle/>
          <a:p>
            <a:fld id="{0A92CCE4-83D0-428F-9837-576F4612C2D5}" type="slidenum">
              <a:rPr lang="en-US" sz="1100">
                <a:cs typeface="DejaVu Sans" pitchFamily="34" charset="0"/>
              </a:rPr>
              <a:pPr/>
              <a:t>89</a:t>
            </a:fld>
            <a:endParaRPr lang="en-US" sz="1100" dirty="0">
              <a:cs typeface="DejaVu Sans" pitchFamily="34" charset="0"/>
            </a:endParaRPr>
          </a:p>
        </p:txBody>
      </p:sp>
      <p:sp>
        <p:nvSpPr>
          <p:cNvPr id="2" name="Rectangle 1"/>
          <p:cNvSpPr/>
          <p:nvPr/>
        </p:nvSpPr>
        <p:spPr bwMode="auto">
          <a:xfrm>
            <a:off x="6723530" y="2106706"/>
            <a:ext cx="2017059" cy="147917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18" name="Content Placeholder 2"/>
          <p:cNvSpPr txBox="1">
            <a:spLocks/>
          </p:cNvSpPr>
          <p:nvPr/>
        </p:nvSpPr>
        <p:spPr bwMode="auto">
          <a:xfrm>
            <a:off x="427038" y="1549400"/>
            <a:ext cx="5549900" cy="673100"/>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defRPr/>
            </a:pPr>
            <a:r>
              <a:rPr lang="en-GB" sz="2800" kern="0" dirty="0" smtClean="0">
                <a:solidFill>
                  <a:srgbClr val="000000"/>
                </a:solidFill>
                <a:latin typeface="+mn-lt"/>
                <a:cs typeface="+mn-cs"/>
              </a:rPr>
              <a:t>Components of an Energy Model:</a:t>
            </a:r>
            <a:r>
              <a:rPr lang="en-GB" sz="2800" kern="0" dirty="0" smtClean="0">
                <a:solidFill>
                  <a:srgbClr val="000000"/>
                </a:solidFill>
                <a:latin typeface="Calibri" pitchFamily="34" charset="0"/>
                <a:cs typeface="+mn-cs"/>
              </a:rPr>
              <a:t> </a:t>
            </a:r>
            <a:endParaRPr lang="en-GB" sz="2800" kern="0" dirty="0">
              <a:solidFill>
                <a:srgbClr val="000000"/>
              </a:solidFill>
              <a:latin typeface="Calibri" pitchFamily="34" charset="0"/>
              <a:cs typeface="+mn-cs"/>
            </a:endParaRPr>
          </a:p>
        </p:txBody>
      </p:sp>
      <p:sp>
        <p:nvSpPr>
          <p:cNvPr id="21" name="Rounded Rectangle 20"/>
          <p:cNvSpPr>
            <a:spLocks noChangeArrowheads="1"/>
          </p:cNvSpPr>
          <p:nvPr/>
        </p:nvSpPr>
        <p:spPr bwMode="auto">
          <a:xfrm>
            <a:off x="2081586" y="2366216"/>
            <a:ext cx="577943" cy="936625"/>
          </a:xfrm>
          <a:prstGeom prst="roundRect">
            <a:avLst>
              <a:gd name="adj" fmla="val 16667"/>
            </a:avLst>
          </a:prstGeom>
          <a:solidFill>
            <a:srgbClr val="FF7C80">
              <a:alpha val="24000"/>
            </a:srgbClr>
          </a:solidFill>
          <a:ln w="9525" algn="ctr">
            <a:noFill/>
            <a:round/>
            <a:headEnd/>
            <a:tailEnd/>
          </a:ln>
        </p:spPr>
        <p:txBody>
          <a:bodyPr wrap="square">
            <a:spAutoFit/>
          </a:bodyPr>
          <a:lstStyle/>
          <a:p>
            <a:pPr>
              <a:spcBef>
                <a:spcPct val="50000"/>
              </a:spcBef>
            </a:pPr>
            <a:endParaRPr lang="en-GB">
              <a:cs typeface="DejaVu Sans" pitchFamily="34" charset="0"/>
            </a:endParaRPr>
          </a:p>
        </p:txBody>
      </p:sp>
      <p:sp>
        <p:nvSpPr>
          <p:cNvPr id="22" name="Rounded Rectangle 21"/>
          <p:cNvSpPr>
            <a:spLocks noChangeArrowheads="1"/>
          </p:cNvSpPr>
          <p:nvPr/>
        </p:nvSpPr>
        <p:spPr bwMode="auto">
          <a:xfrm>
            <a:off x="4729162" y="2369204"/>
            <a:ext cx="724367" cy="936625"/>
          </a:xfrm>
          <a:prstGeom prst="roundRect">
            <a:avLst>
              <a:gd name="adj" fmla="val 16667"/>
            </a:avLst>
          </a:prstGeom>
          <a:solidFill>
            <a:srgbClr val="FF7C80">
              <a:alpha val="24000"/>
            </a:srgbClr>
          </a:solidFill>
          <a:ln w="9525" algn="ctr">
            <a:noFill/>
            <a:round/>
            <a:headEnd/>
            <a:tailEnd/>
          </a:ln>
        </p:spPr>
        <p:txBody>
          <a:bodyPr wrap="square">
            <a:spAutoFit/>
          </a:bodyPr>
          <a:lstStyle/>
          <a:p>
            <a:pPr>
              <a:spcBef>
                <a:spcPct val="50000"/>
              </a:spcBef>
            </a:pPr>
            <a:endParaRPr lang="en-GB">
              <a:cs typeface="DejaVu Sans" pitchFamily="34" charset="0"/>
            </a:endParaRPr>
          </a:p>
        </p:txBody>
      </p:sp>
      <p:graphicFrame>
        <p:nvGraphicFramePr>
          <p:cNvPr id="13" name="Content Placeholder 5"/>
          <p:cNvGraphicFramePr>
            <a:graphicFrameLocks noChangeAspect="1"/>
          </p:cNvGraphicFramePr>
          <p:nvPr>
            <p:extLst>
              <p:ext uri="{D42A27DB-BD31-4B8C-83A1-F6EECF244321}">
                <p14:modId xmlns:p14="http://schemas.microsoft.com/office/powerpoint/2010/main" val="124166255"/>
              </p:ext>
            </p:extLst>
          </p:nvPr>
        </p:nvGraphicFramePr>
        <p:xfrm>
          <a:off x="1394301" y="3610084"/>
          <a:ext cx="2027228" cy="1992858"/>
        </p:xfrm>
        <a:graphic>
          <a:graphicData uri="http://schemas.openxmlformats.org/drawingml/2006/table">
            <a:tbl>
              <a:tblPr firstRow="1" bandRow="1">
                <a:tableStyleId>{16D9F66E-5EB9-4882-86FB-DCBF35E3C3E4}</a:tableStyleId>
              </a:tblPr>
              <a:tblGrid>
                <a:gridCol w="933063"/>
                <a:gridCol w="1094165"/>
              </a:tblGrid>
              <a:tr h="455238">
                <a:tc>
                  <a:txBody>
                    <a:bodyPr/>
                    <a:lstStyle/>
                    <a:p>
                      <a:pPr algn="ctr"/>
                      <a:r>
                        <a:rPr lang="en-GB" sz="900" dirty="0" smtClean="0"/>
                        <a:t>Instruction</a:t>
                      </a:r>
                      <a:endParaRPr lang="en-GB" sz="900" dirty="0"/>
                    </a:p>
                  </a:txBody>
                  <a:tcPr marL="28389" marR="28389" marT="14192" marB="1419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900" dirty="0" smtClean="0"/>
                        <a:t>Base Cost </a:t>
                      </a:r>
                    </a:p>
                    <a:p>
                      <a:pPr marL="0" marR="0" indent="0" algn="ctr" defTabSz="914400" rtl="0" eaLnBrk="1" fontAlgn="auto" latinLnBrk="0" hangingPunct="1">
                        <a:lnSpc>
                          <a:spcPct val="100000"/>
                        </a:lnSpc>
                        <a:spcBef>
                          <a:spcPts val="0"/>
                        </a:spcBef>
                        <a:spcAft>
                          <a:spcPts val="0"/>
                        </a:spcAft>
                        <a:buClrTx/>
                        <a:buSzTx/>
                        <a:buFontTx/>
                        <a:buNone/>
                        <a:tabLst/>
                        <a:defRPr/>
                      </a:pPr>
                      <a:r>
                        <a:rPr lang="en-GB" sz="900" dirty="0" smtClean="0"/>
                        <a:t>[</a:t>
                      </a:r>
                      <a:r>
                        <a:rPr lang="en-GB" sz="900" dirty="0" err="1" smtClean="0"/>
                        <a:t>pJ</a:t>
                      </a:r>
                      <a:r>
                        <a:rPr lang="en-GB" sz="900" dirty="0" smtClean="0"/>
                        <a:t>]</a:t>
                      </a:r>
                    </a:p>
                  </a:txBody>
                  <a:tcPr marL="28389" marR="28389" marT="14192" marB="14192"/>
                </a:tc>
              </a:tr>
              <a:tr h="2562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900" b="0" i="0" u="none" strike="noStrike" kern="0" cap="none" spc="0" normalizeH="0" baseline="0" noProof="0" dirty="0" smtClean="0">
                          <a:ln>
                            <a:noFill/>
                          </a:ln>
                          <a:solidFill>
                            <a:srgbClr val="000000"/>
                          </a:solidFill>
                          <a:effectLst/>
                          <a:uLnTx/>
                          <a:uFillTx/>
                          <a:latin typeface="+mn-lt"/>
                          <a:ea typeface="+mn-ea"/>
                          <a:cs typeface="+mn-cs"/>
                        </a:rPr>
                        <a:t>beq</a:t>
                      </a:r>
                    </a:p>
                  </a:txBody>
                  <a:tcPr marL="28389" marR="28389" marT="14192" marB="14192"/>
                </a:tc>
                <a:tc>
                  <a:txBody>
                    <a:bodyPr/>
                    <a:lstStyle/>
                    <a:p>
                      <a:pPr algn="ctr"/>
                      <a:r>
                        <a:rPr lang="en-GB" sz="900" dirty="0" smtClean="0"/>
                        <a:t>500</a:t>
                      </a:r>
                      <a:endParaRPr lang="en-GB" sz="900" dirty="0"/>
                    </a:p>
                  </a:txBody>
                  <a:tcPr marL="28389" marR="28389" marT="14192" marB="14192"/>
                </a:tc>
              </a:tr>
              <a:tr h="2562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900" b="0" i="0" u="none" strike="noStrike" kern="0" cap="none" spc="0" normalizeH="0" baseline="0" noProof="0" dirty="0" smtClean="0">
                          <a:ln>
                            <a:noFill/>
                          </a:ln>
                          <a:solidFill>
                            <a:srgbClr val="000000"/>
                          </a:solidFill>
                          <a:effectLst/>
                          <a:uLnTx/>
                          <a:uFillTx/>
                          <a:latin typeface="+mn-lt"/>
                          <a:ea typeface="+mn-ea"/>
                          <a:cs typeface="+mn-cs"/>
                        </a:rPr>
                        <a:t>bne</a:t>
                      </a:r>
                    </a:p>
                  </a:txBody>
                  <a:tcPr marL="28389" marR="28389" marT="14192" marB="14192"/>
                </a:tc>
                <a:tc>
                  <a:txBody>
                    <a:bodyPr/>
                    <a:lstStyle/>
                    <a:p>
                      <a:pPr algn="ctr"/>
                      <a:r>
                        <a:rPr lang="en-GB" sz="900" dirty="0" smtClean="0"/>
                        <a:t>500</a:t>
                      </a:r>
                      <a:endParaRPr lang="en-GB" sz="900" dirty="0"/>
                    </a:p>
                  </a:txBody>
                  <a:tcPr marL="28389" marR="28389" marT="14192" marB="14192"/>
                </a:tc>
              </a:tr>
              <a:tr h="2562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900" b="0" i="0" u="none" strike="noStrike" kern="0" cap="none" spc="0" normalizeH="0" baseline="0" noProof="0" dirty="0" smtClean="0">
                          <a:ln>
                            <a:noFill/>
                          </a:ln>
                          <a:solidFill>
                            <a:srgbClr val="000000"/>
                          </a:solidFill>
                          <a:effectLst/>
                          <a:uLnTx/>
                          <a:uFillTx/>
                          <a:latin typeface="+mn-lt"/>
                          <a:ea typeface="+mn-ea"/>
                          <a:cs typeface="+mn-cs"/>
                        </a:rPr>
                        <a:t>bx</a:t>
                      </a:r>
                    </a:p>
                  </a:txBody>
                  <a:tcPr marL="28389" marR="28389" marT="14192" marB="14192"/>
                </a:tc>
                <a:tc>
                  <a:txBody>
                    <a:bodyPr/>
                    <a:lstStyle/>
                    <a:p>
                      <a:pPr algn="ctr"/>
                      <a:r>
                        <a:rPr lang="en-GB" sz="900" dirty="0" smtClean="0"/>
                        <a:t>700</a:t>
                      </a:r>
                      <a:endParaRPr lang="en-GB" sz="900" dirty="0"/>
                    </a:p>
                  </a:txBody>
                  <a:tcPr marL="28389" marR="28389" marT="14192" marB="14192"/>
                </a:tc>
              </a:tr>
              <a:tr h="2562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900" b="0" i="0" u="none" strike="noStrike" kern="0" cap="none" spc="0" normalizeH="0" baseline="0" noProof="0" dirty="0" smtClean="0">
                          <a:ln>
                            <a:noFill/>
                          </a:ln>
                          <a:solidFill>
                            <a:srgbClr val="000000"/>
                          </a:solidFill>
                          <a:effectLst/>
                          <a:uLnTx/>
                          <a:uFillTx/>
                          <a:latin typeface="+mn-lt"/>
                          <a:ea typeface="+mn-ea"/>
                          <a:cs typeface="+mn-cs"/>
                        </a:rPr>
                        <a:t>cmp</a:t>
                      </a:r>
                    </a:p>
                  </a:txBody>
                  <a:tcPr marL="28389" marR="28389" marT="14192" marB="14192"/>
                </a:tc>
                <a:tc>
                  <a:txBody>
                    <a:bodyPr/>
                    <a:lstStyle/>
                    <a:p>
                      <a:pPr algn="ctr"/>
                      <a:r>
                        <a:rPr lang="en-GB" sz="900" dirty="0" smtClean="0"/>
                        <a:t>300</a:t>
                      </a:r>
                      <a:endParaRPr lang="en-GB" sz="900" dirty="0"/>
                    </a:p>
                  </a:txBody>
                  <a:tcPr marL="28389" marR="28389" marT="14192" marB="14192"/>
                </a:tc>
              </a:tr>
              <a:tr h="2562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900" b="0" i="0" u="none" strike="noStrike" kern="0" cap="none" spc="0" normalizeH="0" baseline="0" noProof="0" dirty="0" smtClean="0">
                          <a:ln>
                            <a:noFill/>
                          </a:ln>
                          <a:solidFill>
                            <a:srgbClr val="000000"/>
                          </a:solidFill>
                          <a:effectLst/>
                          <a:uLnTx/>
                          <a:uFillTx/>
                          <a:latin typeface="+mn-lt"/>
                          <a:ea typeface="+mn-ea"/>
                          <a:cs typeface="+mn-cs"/>
                        </a:rPr>
                        <a:t>mul</a:t>
                      </a:r>
                    </a:p>
                  </a:txBody>
                  <a:tcPr marL="28389" marR="28389" marT="14192" marB="14192"/>
                </a:tc>
                <a:tc>
                  <a:txBody>
                    <a:bodyPr/>
                    <a:lstStyle/>
                    <a:p>
                      <a:pPr algn="ctr"/>
                      <a:r>
                        <a:rPr lang="en-GB" sz="900" dirty="0" smtClean="0"/>
                        <a:t>900</a:t>
                      </a:r>
                      <a:endParaRPr lang="en-GB" sz="900" dirty="0"/>
                    </a:p>
                  </a:txBody>
                  <a:tcPr marL="28389" marR="28389" marT="14192" marB="14192"/>
                </a:tc>
              </a:tr>
              <a:tr h="2562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900" b="0" i="0" u="none" strike="noStrike" kern="0" cap="none" spc="0" normalizeH="0" baseline="0" noProof="0" dirty="0" smtClean="0">
                          <a:ln>
                            <a:noFill/>
                          </a:ln>
                          <a:solidFill>
                            <a:srgbClr val="000000"/>
                          </a:solidFill>
                          <a:effectLst/>
                          <a:uLnTx/>
                          <a:uFillTx/>
                          <a:latin typeface="+mn-lt"/>
                          <a:ea typeface="+mn-ea"/>
                          <a:cs typeface="+mn-cs"/>
                        </a:rPr>
                        <a:t>sub</a:t>
                      </a:r>
                      <a:endParaRPr lang="en-GB" sz="900" dirty="0" smtClean="0"/>
                    </a:p>
                  </a:txBody>
                  <a:tcPr marL="28389" marR="28389" marT="14192" marB="14192"/>
                </a:tc>
                <a:tc>
                  <a:txBody>
                    <a:bodyPr/>
                    <a:lstStyle/>
                    <a:p>
                      <a:pPr algn="ctr"/>
                      <a:r>
                        <a:rPr lang="en-GB" sz="900" dirty="0" smtClean="0"/>
                        <a:t>600</a:t>
                      </a:r>
                      <a:endParaRPr lang="en-GB" sz="900" dirty="0"/>
                    </a:p>
                  </a:txBody>
                  <a:tcPr marL="28389" marR="28389" marT="14192" marB="14192"/>
                </a:tc>
              </a:tr>
            </a:tbl>
          </a:graphicData>
        </a:graphic>
      </p:graphicFrame>
      <p:graphicFrame>
        <p:nvGraphicFramePr>
          <p:cNvPr id="14" name="Content Placeholder 5"/>
          <p:cNvGraphicFramePr>
            <a:graphicFrameLocks noGrp="1" noChangeAspect="1"/>
          </p:cNvGraphicFramePr>
          <p:nvPr>
            <p:ph idx="1"/>
            <p:extLst>
              <p:ext uri="{D42A27DB-BD31-4B8C-83A1-F6EECF244321}">
                <p14:modId xmlns:p14="http://schemas.microsoft.com/office/powerpoint/2010/main" val="1349967848"/>
              </p:ext>
            </p:extLst>
          </p:nvPr>
        </p:nvGraphicFramePr>
        <p:xfrm>
          <a:off x="4138703" y="3585882"/>
          <a:ext cx="3170107" cy="2017061"/>
        </p:xfrm>
        <a:graphic>
          <a:graphicData uri="http://schemas.openxmlformats.org/drawingml/2006/table">
            <a:tbl>
              <a:tblPr firstRow="1" bandRow="1">
                <a:tableStyleId>{16D9F66E-5EB9-4882-86FB-DCBF35E3C3E4}</a:tableStyleId>
              </a:tblPr>
              <a:tblGrid>
                <a:gridCol w="465356"/>
                <a:gridCol w="426769"/>
                <a:gridCol w="406782"/>
                <a:gridCol w="431191"/>
                <a:gridCol w="447460"/>
                <a:gridCol w="488139"/>
                <a:gridCol w="504410"/>
              </a:tblGrid>
              <a:tr h="455465">
                <a:tc>
                  <a:txBody>
                    <a:bodyPr/>
                    <a:lstStyle/>
                    <a:p>
                      <a:pPr algn="ctr"/>
                      <a:r>
                        <a:rPr lang="en-GB" sz="900" dirty="0" err="1" smtClean="0"/>
                        <a:t>O</a:t>
                      </a:r>
                      <a:r>
                        <a:rPr lang="en-GB" sz="900" baseline="-25000" dirty="0" err="1" smtClean="0"/>
                        <a:t>i,j</a:t>
                      </a:r>
                      <a:endParaRPr lang="en-GB" sz="900" baseline="-25000" dirty="0" smtClean="0"/>
                    </a:p>
                    <a:p>
                      <a:pPr algn="ctr"/>
                      <a:r>
                        <a:rPr lang="en-GB" sz="900" dirty="0" smtClean="0"/>
                        <a:t>[</a:t>
                      </a:r>
                      <a:r>
                        <a:rPr lang="en-GB" sz="900" dirty="0" err="1" smtClean="0"/>
                        <a:t>pJ</a:t>
                      </a:r>
                      <a:r>
                        <a:rPr lang="en-GB" sz="900" dirty="0" smtClean="0"/>
                        <a:t>]</a:t>
                      </a:r>
                      <a:endParaRPr lang="en-GB" sz="900" baseline="-25000" dirty="0"/>
                    </a:p>
                  </a:txBody>
                  <a:tcPr marL="45720" marR="45720" marT="22860" marB="2286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900" b="0" dirty="0" err="1" smtClean="0"/>
                        <a:t>beq</a:t>
                      </a:r>
                      <a:endParaRPr lang="en-GB" sz="900" b="0" dirty="0" smtClean="0"/>
                    </a:p>
                  </a:txBody>
                  <a:tcPr marL="45720" marR="45720" marT="22860" marB="2286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900" b="0" dirty="0" err="1" smtClean="0"/>
                        <a:t>bne</a:t>
                      </a:r>
                      <a:endParaRPr lang="en-GB" sz="900" b="0" dirty="0" smtClean="0"/>
                    </a:p>
                  </a:txBody>
                  <a:tcPr marL="45720" marR="45720" marT="22860" marB="2286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900" b="0" dirty="0" err="1" smtClean="0"/>
                        <a:t>bx</a:t>
                      </a:r>
                      <a:endParaRPr lang="en-GB" sz="900" b="0" dirty="0" smtClean="0"/>
                    </a:p>
                  </a:txBody>
                  <a:tcPr marL="45720" marR="45720" marT="22860" marB="2286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900" b="0" dirty="0" err="1" smtClean="0"/>
                        <a:t>cmp</a:t>
                      </a:r>
                      <a:endParaRPr lang="en-GB" sz="900" b="0" dirty="0" smtClean="0"/>
                    </a:p>
                  </a:txBody>
                  <a:tcPr marL="45720" marR="45720" marT="22860" marB="2286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900" b="0" dirty="0" err="1" smtClean="0"/>
                        <a:t>mul</a:t>
                      </a:r>
                      <a:endParaRPr lang="en-GB" sz="900" b="0" dirty="0" smtClean="0"/>
                    </a:p>
                  </a:txBody>
                  <a:tcPr marL="45720" marR="45720" marT="22860" marB="2286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900" b="0" dirty="0" smtClean="0"/>
                        <a:t>sub</a:t>
                      </a:r>
                    </a:p>
                  </a:txBody>
                  <a:tcPr marL="45720" marR="45720" marT="22860" marB="22860"/>
                </a:tc>
              </a:tr>
              <a:tr h="2602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900" b="0" i="0" u="none" strike="noStrike" kern="0" cap="none" spc="0" normalizeH="0" baseline="0" noProof="0" dirty="0" smtClean="0">
                          <a:ln>
                            <a:noFill/>
                          </a:ln>
                          <a:solidFill>
                            <a:srgbClr val="000000"/>
                          </a:solidFill>
                          <a:effectLst/>
                          <a:uLnTx/>
                          <a:uFillTx/>
                          <a:latin typeface="+mn-lt"/>
                          <a:ea typeface="+mn-ea"/>
                          <a:cs typeface="+mn-cs"/>
                        </a:rPr>
                        <a:t>beq</a:t>
                      </a:r>
                    </a:p>
                  </a:txBody>
                  <a:tcPr marL="45720" marR="45720" marT="22860" marB="22860"/>
                </a:tc>
                <a:tc>
                  <a:txBody>
                    <a:bodyPr/>
                    <a:lstStyle/>
                    <a:p>
                      <a:pPr algn="ctr"/>
                      <a:r>
                        <a:rPr lang="en-GB" sz="900" dirty="0" smtClean="0"/>
                        <a:t>0</a:t>
                      </a:r>
                      <a:endParaRPr lang="en-GB" sz="900" dirty="0"/>
                    </a:p>
                  </a:txBody>
                  <a:tcPr marL="45720" marR="45720" marT="22860" marB="22860"/>
                </a:tc>
                <a:tc>
                  <a:txBody>
                    <a:bodyPr/>
                    <a:lstStyle/>
                    <a:p>
                      <a:pPr algn="ctr"/>
                      <a:r>
                        <a:rPr lang="en-GB" sz="900" dirty="0" smtClean="0"/>
                        <a:t>10</a:t>
                      </a:r>
                      <a:endParaRPr lang="en-GB" sz="900" dirty="0"/>
                    </a:p>
                  </a:txBody>
                  <a:tcPr marL="45720" marR="45720" marT="22860" marB="22860"/>
                </a:tc>
                <a:tc>
                  <a:txBody>
                    <a:bodyPr/>
                    <a:lstStyle/>
                    <a:p>
                      <a:pPr algn="ctr"/>
                      <a:r>
                        <a:rPr lang="en-GB" sz="900" dirty="0" smtClean="0"/>
                        <a:t>10</a:t>
                      </a:r>
                      <a:endParaRPr lang="en-GB" sz="900" dirty="0"/>
                    </a:p>
                  </a:txBody>
                  <a:tcPr marL="45720" marR="45720" marT="22860" marB="22860"/>
                </a:tc>
                <a:tc>
                  <a:txBody>
                    <a:bodyPr/>
                    <a:lstStyle/>
                    <a:p>
                      <a:pPr algn="ctr"/>
                      <a:r>
                        <a:rPr lang="en-GB" sz="900" dirty="0" smtClean="0"/>
                        <a:t>30</a:t>
                      </a:r>
                      <a:endParaRPr lang="en-GB" sz="900" dirty="0"/>
                    </a:p>
                  </a:txBody>
                  <a:tcPr marL="45720" marR="45720" marT="22860" marB="22860"/>
                </a:tc>
                <a:tc>
                  <a:txBody>
                    <a:bodyPr/>
                    <a:lstStyle/>
                    <a:p>
                      <a:pPr algn="ctr"/>
                      <a:r>
                        <a:rPr lang="en-GB" sz="900" dirty="0" smtClean="0"/>
                        <a:t>30</a:t>
                      </a:r>
                      <a:endParaRPr lang="en-GB" sz="900" dirty="0"/>
                    </a:p>
                  </a:txBody>
                  <a:tcPr marL="45720" marR="45720" marT="22860" marB="22860"/>
                </a:tc>
                <a:tc>
                  <a:txBody>
                    <a:bodyPr/>
                    <a:lstStyle/>
                    <a:p>
                      <a:pPr algn="ctr"/>
                      <a:r>
                        <a:rPr lang="en-GB" sz="900" dirty="0" smtClean="0"/>
                        <a:t>30</a:t>
                      </a:r>
                      <a:endParaRPr lang="en-GB" sz="900" dirty="0"/>
                    </a:p>
                  </a:txBody>
                  <a:tcPr marL="45720" marR="45720" marT="22860" marB="22860"/>
                </a:tc>
              </a:tr>
              <a:tr h="2602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900" b="0" i="0" u="none" strike="noStrike" kern="0" cap="none" spc="0" normalizeH="0" baseline="0" noProof="0" dirty="0" smtClean="0">
                          <a:ln>
                            <a:noFill/>
                          </a:ln>
                          <a:solidFill>
                            <a:srgbClr val="000000"/>
                          </a:solidFill>
                          <a:effectLst/>
                          <a:uLnTx/>
                          <a:uFillTx/>
                          <a:latin typeface="+mn-lt"/>
                          <a:ea typeface="+mn-ea"/>
                          <a:cs typeface="+mn-cs"/>
                        </a:rPr>
                        <a:t>bne</a:t>
                      </a:r>
                    </a:p>
                  </a:txBody>
                  <a:tcPr marL="45720" marR="45720" marT="22860" marB="22860"/>
                </a:tc>
                <a:tc>
                  <a:txBody>
                    <a:bodyPr/>
                    <a:lstStyle/>
                    <a:p>
                      <a:pPr algn="ctr"/>
                      <a:r>
                        <a:rPr lang="en-GB" sz="900" dirty="0" smtClean="0"/>
                        <a:t>10</a:t>
                      </a:r>
                      <a:endParaRPr lang="en-GB" sz="900" dirty="0"/>
                    </a:p>
                  </a:txBody>
                  <a:tcPr marL="45720" marR="45720" marT="22860" marB="22860"/>
                </a:tc>
                <a:tc>
                  <a:txBody>
                    <a:bodyPr/>
                    <a:lstStyle/>
                    <a:p>
                      <a:pPr algn="ctr"/>
                      <a:r>
                        <a:rPr lang="en-GB" sz="900" dirty="0" smtClean="0"/>
                        <a:t>0</a:t>
                      </a:r>
                      <a:endParaRPr lang="en-GB" sz="900" dirty="0"/>
                    </a:p>
                  </a:txBody>
                  <a:tcPr marL="45720" marR="45720" marT="22860" marB="22860"/>
                </a:tc>
                <a:tc>
                  <a:txBody>
                    <a:bodyPr/>
                    <a:lstStyle/>
                    <a:p>
                      <a:pPr algn="ctr"/>
                      <a:r>
                        <a:rPr lang="en-GB" sz="900" dirty="0" smtClean="0"/>
                        <a:t>10</a:t>
                      </a:r>
                      <a:endParaRPr lang="en-GB" sz="900" dirty="0"/>
                    </a:p>
                  </a:txBody>
                  <a:tcPr marL="45720" marR="45720" marT="22860" marB="22860"/>
                </a:tc>
                <a:tc>
                  <a:txBody>
                    <a:bodyPr/>
                    <a:lstStyle/>
                    <a:p>
                      <a:pPr algn="ctr"/>
                      <a:r>
                        <a:rPr lang="en-GB" sz="900" dirty="0" smtClean="0"/>
                        <a:t>30</a:t>
                      </a:r>
                      <a:endParaRPr lang="en-GB" sz="900" dirty="0"/>
                    </a:p>
                  </a:txBody>
                  <a:tcPr marL="45720" marR="45720" marT="22860" marB="22860"/>
                </a:tc>
                <a:tc>
                  <a:txBody>
                    <a:bodyPr/>
                    <a:lstStyle/>
                    <a:p>
                      <a:pPr algn="ctr"/>
                      <a:r>
                        <a:rPr lang="en-GB" sz="900" dirty="0" smtClean="0"/>
                        <a:t>30</a:t>
                      </a:r>
                      <a:endParaRPr lang="en-GB" sz="900" dirty="0"/>
                    </a:p>
                  </a:txBody>
                  <a:tcPr marL="45720" marR="45720" marT="22860" marB="22860"/>
                </a:tc>
                <a:tc>
                  <a:txBody>
                    <a:bodyPr/>
                    <a:lstStyle/>
                    <a:p>
                      <a:pPr algn="ctr"/>
                      <a:r>
                        <a:rPr lang="en-GB" sz="900" dirty="0" smtClean="0"/>
                        <a:t>30</a:t>
                      </a:r>
                      <a:endParaRPr lang="en-GB" sz="900" dirty="0"/>
                    </a:p>
                  </a:txBody>
                  <a:tcPr marL="45720" marR="45720" marT="22860" marB="22860"/>
                </a:tc>
              </a:tr>
              <a:tr h="2602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900" b="0" i="0" u="none" strike="noStrike" kern="0" cap="none" spc="0" normalizeH="0" baseline="0" noProof="0" dirty="0" smtClean="0">
                          <a:ln>
                            <a:noFill/>
                          </a:ln>
                          <a:solidFill>
                            <a:srgbClr val="000000"/>
                          </a:solidFill>
                          <a:effectLst/>
                          <a:uLnTx/>
                          <a:uFillTx/>
                          <a:latin typeface="+mn-lt"/>
                          <a:ea typeface="+mn-ea"/>
                          <a:cs typeface="+mn-cs"/>
                        </a:rPr>
                        <a:t>bx</a:t>
                      </a:r>
                    </a:p>
                  </a:txBody>
                  <a:tcPr marL="45720" marR="45720" marT="22860" marB="22860"/>
                </a:tc>
                <a:tc>
                  <a:txBody>
                    <a:bodyPr/>
                    <a:lstStyle/>
                    <a:p>
                      <a:pPr algn="ctr"/>
                      <a:r>
                        <a:rPr lang="en-GB" sz="900" dirty="0" smtClean="0"/>
                        <a:t>10</a:t>
                      </a:r>
                      <a:endParaRPr lang="en-GB" sz="900" dirty="0"/>
                    </a:p>
                  </a:txBody>
                  <a:tcPr marL="45720" marR="45720" marT="22860" marB="22860"/>
                </a:tc>
                <a:tc>
                  <a:txBody>
                    <a:bodyPr/>
                    <a:lstStyle/>
                    <a:p>
                      <a:pPr algn="ctr"/>
                      <a:r>
                        <a:rPr lang="en-GB" sz="900" dirty="0" smtClean="0"/>
                        <a:t>10</a:t>
                      </a:r>
                      <a:endParaRPr lang="en-GB" sz="900" dirty="0"/>
                    </a:p>
                  </a:txBody>
                  <a:tcPr marL="45720" marR="45720" marT="22860" marB="22860"/>
                </a:tc>
                <a:tc>
                  <a:txBody>
                    <a:bodyPr/>
                    <a:lstStyle/>
                    <a:p>
                      <a:pPr algn="ctr"/>
                      <a:r>
                        <a:rPr lang="en-GB" sz="900" dirty="0" smtClean="0"/>
                        <a:t>0</a:t>
                      </a:r>
                      <a:endParaRPr lang="en-GB" sz="900" dirty="0"/>
                    </a:p>
                  </a:txBody>
                  <a:tcPr marL="45720" marR="45720" marT="22860" marB="22860"/>
                </a:tc>
                <a:tc>
                  <a:txBody>
                    <a:bodyPr/>
                    <a:lstStyle/>
                    <a:p>
                      <a:pPr algn="ctr"/>
                      <a:r>
                        <a:rPr lang="en-GB" sz="900" dirty="0" smtClean="0"/>
                        <a:t>60</a:t>
                      </a:r>
                      <a:endParaRPr lang="en-GB" sz="900" dirty="0"/>
                    </a:p>
                  </a:txBody>
                  <a:tcPr marL="45720" marR="45720" marT="22860" marB="22860"/>
                </a:tc>
                <a:tc>
                  <a:txBody>
                    <a:bodyPr/>
                    <a:lstStyle/>
                    <a:p>
                      <a:pPr algn="ctr"/>
                      <a:r>
                        <a:rPr lang="en-GB" sz="900" dirty="0" smtClean="0"/>
                        <a:t>60</a:t>
                      </a:r>
                      <a:endParaRPr lang="en-GB" sz="900" dirty="0"/>
                    </a:p>
                  </a:txBody>
                  <a:tcPr marL="45720" marR="45720" marT="22860" marB="22860"/>
                </a:tc>
                <a:tc>
                  <a:txBody>
                    <a:bodyPr/>
                    <a:lstStyle/>
                    <a:p>
                      <a:pPr algn="ctr"/>
                      <a:r>
                        <a:rPr lang="en-GB" sz="900" dirty="0" smtClean="0"/>
                        <a:t>60</a:t>
                      </a:r>
                      <a:endParaRPr lang="en-GB" sz="900" dirty="0"/>
                    </a:p>
                  </a:txBody>
                  <a:tcPr marL="45720" marR="45720" marT="22860" marB="22860"/>
                </a:tc>
              </a:tr>
              <a:tr h="2602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900" b="0" i="0" u="none" strike="noStrike" kern="0" cap="none" spc="0" normalizeH="0" baseline="0" noProof="0" dirty="0" smtClean="0">
                          <a:ln>
                            <a:noFill/>
                          </a:ln>
                          <a:solidFill>
                            <a:srgbClr val="000000"/>
                          </a:solidFill>
                          <a:effectLst/>
                          <a:uLnTx/>
                          <a:uFillTx/>
                          <a:latin typeface="+mn-lt"/>
                          <a:ea typeface="+mn-ea"/>
                          <a:cs typeface="+mn-cs"/>
                        </a:rPr>
                        <a:t>cmp</a:t>
                      </a:r>
                    </a:p>
                  </a:txBody>
                  <a:tcPr marL="45720" marR="45720" marT="22860" marB="22860"/>
                </a:tc>
                <a:tc>
                  <a:txBody>
                    <a:bodyPr/>
                    <a:lstStyle/>
                    <a:p>
                      <a:pPr algn="ctr"/>
                      <a:r>
                        <a:rPr lang="en-GB" sz="900" dirty="0" smtClean="0"/>
                        <a:t>10</a:t>
                      </a:r>
                      <a:endParaRPr lang="en-GB" sz="900" dirty="0"/>
                    </a:p>
                  </a:txBody>
                  <a:tcPr marL="45720" marR="45720" marT="22860" marB="22860"/>
                </a:tc>
                <a:tc>
                  <a:txBody>
                    <a:bodyPr/>
                    <a:lstStyle/>
                    <a:p>
                      <a:pPr algn="ctr"/>
                      <a:r>
                        <a:rPr lang="en-GB" sz="900" dirty="0" smtClean="0"/>
                        <a:t>10</a:t>
                      </a:r>
                      <a:endParaRPr lang="en-GB" sz="900" dirty="0"/>
                    </a:p>
                  </a:txBody>
                  <a:tcPr marL="45720" marR="45720" marT="22860" marB="22860"/>
                </a:tc>
                <a:tc>
                  <a:txBody>
                    <a:bodyPr/>
                    <a:lstStyle/>
                    <a:p>
                      <a:pPr algn="ctr"/>
                      <a:r>
                        <a:rPr lang="en-GB" sz="900" dirty="0" smtClean="0"/>
                        <a:t>10</a:t>
                      </a:r>
                      <a:endParaRPr lang="en-GB" sz="900" dirty="0"/>
                    </a:p>
                  </a:txBody>
                  <a:tcPr marL="45720" marR="45720" marT="22860" marB="22860"/>
                </a:tc>
                <a:tc>
                  <a:txBody>
                    <a:bodyPr/>
                    <a:lstStyle/>
                    <a:p>
                      <a:pPr algn="ctr"/>
                      <a:r>
                        <a:rPr lang="en-GB" sz="900" dirty="0" smtClean="0"/>
                        <a:t>0</a:t>
                      </a:r>
                      <a:endParaRPr lang="en-GB" sz="900" dirty="0"/>
                    </a:p>
                  </a:txBody>
                  <a:tcPr marL="45720" marR="45720" marT="22860" marB="22860"/>
                </a:tc>
                <a:tc>
                  <a:txBody>
                    <a:bodyPr/>
                    <a:lstStyle/>
                    <a:p>
                      <a:pPr algn="ctr"/>
                      <a:r>
                        <a:rPr lang="en-GB" sz="900" dirty="0" smtClean="0"/>
                        <a:t>20</a:t>
                      </a:r>
                      <a:endParaRPr lang="en-GB" sz="900" dirty="0"/>
                    </a:p>
                  </a:txBody>
                  <a:tcPr marL="45720" marR="45720" marT="22860" marB="22860"/>
                </a:tc>
                <a:tc>
                  <a:txBody>
                    <a:bodyPr/>
                    <a:lstStyle/>
                    <a:p>
                      <a:pPr algn="ctr"/>
                      <a:r>
                        <a:rPr lang="en-GB" sz="900" dirty="0" smtClean="0"/>
                        <a:t>20</a:t>
                      </a:r>
                      <a:endParaRPr lang="en-GB" sz="900" dirty="0"/>
                    </a:p>
                  </a:txBody>
                  <a:tcPr marL="45720" marR="45720" marT="22860" marB="22860"/>
                </a:tc>
              </a:tr>
              <a:tr h="2602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900" b="0" i="0" u="none" strike="noStrike" kern="0" cap="none" spc="0" normalizeH="0" baseline="0" noProof="0" dirty="0" smtClean="0">
                          <a:ln>
                            <a:noFill/>
                          </a:ln>
                          <a:solidFill>
                            <a:srgbClr val="000000"/>
                          </a:solidFill>
                          <a:effectLst/>
                          <a:uLnTx/>
                          <a:uFillTx/>
                          <a:latin typeface="+mn-lt"/>
                          <a:ea typeface="+mn-ea"/>
                          <a:cs typeface="+mn-cs"/>
                        </a:rPr>
                        <a:t>mul</a:t>
                      </a:r>
                    </a:p>
                  </a:txBody>
                  <a:tcPr marL="45720" marR="45720" marT="22860" marB="22860"/>
                </a:tc>
                <a:tc>
                  <a:txBody>
                    <a:bodyPr/>
                    <a:lstStyle/>
                    <a:p>
                      <a:pPr algn="ctr"/>
                      <a:r>
                        <a:rPr lang="en-GB" sz="900" dirty="0" smtClean="0"/>
                        <a:t>10</a:t>
                      </a:r>
                      <a:endParaRPr lang="en-GB" sz="900" dirty="0"/>
                    </a:p>
                  </a:txBody>
                  <a:tcPr marL="45720" marR="45720" marT="22860" marB="22860"/>
                </a:tc>
                <a:tc>
                  <a:txBody>
                    <a:bodyPr/>
                    <a:lstStyle/>
                    <a:p>
                      <a:pPr algn="ctr"/>
                      <a:r>
                        <a:rPr lang="en-GB" sz="900" dirty="0" smtClean="0"/>
                        <a:t>10</a:t>
                      </a:r>
                      <a:endParaRPr lang="en-GB" sz="900" dirty="0"/>
                    </a:p>
                  </a:txBody>
                  <a:tcPr marL="45720" marR="45720" marT="22860" marB="22860"/>
                </a:tc>
                <a:tc>
                  <a:txBody>
                    <a:bodyPr/>
                    <a:lstStyle/>
                    <a:p>
                      <a:pPr algn="ctr"/>
                      <a:r>
                        <a:rPr lang="en-GB" sz="900" dirty="0" smtClean="0"/>
                        <a:t>10</a:t>
                      </a:r>
                      <a:endParaRPr lang="en-GB" sz="900" dirty="0"/>
                    </a:p>
                  </a:txBody>
                  <a:tcPr marL="45720" marR="45720" marT="22860" marB="22860"/>
                </a:tc>
                <a:tc>
                  <a:txBody>
                    <a:bodyPr/>
                    <a:lstStyle/>
                    <a:p>
                      <a:pPr algn="ctr"/>
                      <a:r>
                        <a:rPr lang="en-GB" sz="900" dirty="0" smtClean="0"/>
                        <a:t>30</a:t>
                      </a:r>
                      <a:endParaRPr lang="en-GB" sz="900" dirty="0"/>
                    </a:p>
                  </a:txBody>
                  <a:tcPr marL="45720" marR="45720" marT="22860" marB="22860"/>
                </a:tc>
                <a:tc>
                  <a:txBody>
                    <a:bodyPr/>
                    <a:lstStyle/>
                    <a:p>
                      <a:pPr algn="ctr"/>
                      <a:r>
                        <a:rPr lang="en-GB" sz="900" dirty="0" smtClean="0"/>
                        <a:t>0</a:t>
                      </a:r>
                      <a:endParaRPr lang="en-GB" sz="900" dirty="0"/>
                    </a:p>
                  </a:txBody>
                  <a:tcPr marL="45720" marR="45720" marT="22860" marB="22860"/>
                </a:tc>
                <a:tc>
                  <a:txBody>
                    <a:bodyPr/>
                    <a:lstStyle/>
                    <a:p>
                      <a:pPr algn="ctr"/>
                      <a:r>
                        <a:rPr lang="en-GB" sz="900" dirty="0" smtClean="0"/>
                        <a:t>30</a:t>
                      </a:r>
                      <a:endParaRPr lang="en-GB" sz="900" dirty="0"/>
                    </a:p>
                  </a:txBody>
                  <a:tcPr marL="45720" marR="45720" marT="22860" marB="22860"/>
                </a:tc>
              </a:tr>
              <a:tr h="2602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900" b="0" i="0" u="none" strike="noStrike" kern="0" cap="none" spc="0" normalizeH="0" baseline="0" noProof="0" dirty="0" smtClean="0">
                          <a:ln>
                            <a:noFill/>
                          </a:ln>
                          <a:solidFill>
                            <a:srgbClr val="000000"/>
                          </a:solidFill>
                          <a:effectLst/>
                          <a:uLnTx/>
                          <a:uFillTx/>
                          <a:latin typeface="+mn-lt"/>
                          <a:ea typeface="+mn-ea"/>
                          <a:cs typeface="+mn-cs"/>
                        </a:rPr>
                        <a:t>sub</a:t>
                      </a:r>
                      <a:endParaRPr lang="en-GB" sz="900" dirty="0" smtClean="0"/>
                    </a:p>
                  </a:txBody>
                  <a:tcPr marL="45720" marR="45720" marT="22860" marB="22860"/>
                </a:tc>
                <a:tc>
                  <a:txBody>
                    <a:bodyPr/>
                    <a:lstStyle/>
                    <a:p>
                      <a:pPr algn="ctr"/>
                      <a:r>
                        <a:rPr lang="en-GB" sz="900" dirty="0" smtClean="0"/>
                        <a:t>10</a:t>
                      </a:r>
                      <a:endParaRPr lang="en-GB" sz="900" dirty="0"/>
                    </a:p>
                  </a:txBody>
                  <a:tcPr marL="45720" marR="45720" marT="22860" marB="22860"/>
                </a:tc>
                <a:tc>
                  <a:txBody>
                    <a:bodyPr/>
                    <a:lstStyle/>
                    <a:p>
                      <a:pPr algn="ctr"/>
                      <a:r>
                        <a:rPr lang="en-GB" sz="900" dirty="0" smtClean="0"/>
                        <a:t>10</a:t>
                      </a:r>
                      <a:endParaRPr lang="en-GB" sz="900" dirty="0"/>
                    </a:p>
                  </a:txBody>
                  <a:tcPr marL="45720" marR="45720" marT="22860" marB="22860"/>
                </a:tc>
                <a:tc>
                  <a:txBody>
                    <a:bodyPr/>
                    <a:lstStyle/>
                    <a:p>
                      <a:pPr algn="ctr"/>
                      <a:r>
                        <a:rPr lang="en-GB" sz="900" dirty="0" smtClean="0"/>
                        <a:t>10</a:t>
                      </a:r>
                      <a:endParaRPr lang="en-GB" sz="900" dirty="0"/>
                    </a:p>
                  </a:txBody>
                  <a:tcPr marL="45720" marR="45720" marT="22860" marB="22860"/>
                </a:tc>
                <a:tc>
                  <a:txBody>
                    <a:bodyPr/>
                    <a:lstStyle/>
                    <a:p>
                      <a:pPr algn="ctr"/>
                      <a:r>
                        <a:rPr lang="en-GB" sz="900" dirty="0" smtClean="0"/>
                        <a:t>20</a:t>
                      </a:r>
                      <a:endParaRPr lang="en-GB" sz="900" dirty="0"/>
                    </a:p>
                  </a:txBody>
                  <a:tcPr marL="45720" marR="45720" marT="22860" marB="22860"/>
                </a:tc>
                <a:tc>
                  <a:txBody>
                    <a:bodyPr/>
                    <a:lstStyle/>
                    <a:p>
                      <a:pPr algn="ctr"/>
                      <a:r>
                        <a:rPr lang="en-GB" sz="900" dirty="0" smtClean="0"/>
                        <a:t>30</a:t>
                      </a:r>
                      <a:endParaRPr lang="en-GB" sz="900" dirty="0"/>
                    </a:p>
                  </a:txBody>
                  <a:tcPr marL="45720" marR="45720" marT="22860" marB="22860"/>
                </a:tc>
                <a:tc>
                  <a:txBody>
                    <a:bodyPr/>
                    <a:lstStyle/>
                    <a:p>
                      <a:pPr algn="ctr"/>
                      <a:r>
                        <a:rPr lang="en-GB" sz="900" dirty="0" smtClean="0"/>
                        <a:t>0</a:t>
                      </a:r>
                      <a:endParaRPr lang="en-GB" sz="900" dirty="0"/>
                    </a:p>
                  </a:txBody>
                  <a:tcPr marL="45720" marR="45720" marT="22860" marB="22860"/>
                </a:tc>
              </a:tr>
            </a:tbl>
          </a:graphicData>
        </a:graphic>
      </p:graphicFrame>
    </p:spTree>
    <p:extLst>
      <p:ext uri="{BB962C8B-B14F-4D97-AF65-F5344CB8AC3E}">
        <p14:creationId xmlns:p14="http://schemas.microsoft.com/office/powerpoint/2010/main" val="2967858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cstate="print"/>
          <a:srcRect/>
          <a:stretch>
            <a:fillRect/>
          </a:stretch>
        </p:blipFill>
        <p:spPr bwMode="auto">
          <a:xfrm>
            <a:off x="3884711" y="1613741"/>
            <a:ext cx="4333869" cy="3673702"/>
          </a:xfrm>
          <a:prstGeom prst="rect">
            <a:avLst/>
          </a:prstGeom>
          <a:noFill/>
          <a:ln w="9525">
            <a:noFill/>
            <a:miter lim="800000"/>
            <a:headEnd/>
            <a:tailEnd/>
          </a:ln>
        </p:spPr>
      </p:pic>
      <p:sp>
        <p:nvSpPr>
          <p:cNvPr id="2" name="Title 1"/>
          <p:cNvSpPr>
            <a:spLocks noGrp="1"/>
          </p:cNvSpPr>
          <p:nvPr>
            <p:ph type="title"/>
          </p:nvPr>
        </p:nvSpPr>
        <p:spPr>
          <a:xfrm>
            <a:off x="1101384" y="1419412"/>
            <a:ext cx="4307329" cy="1524000"/>
          </a:xfrm>
        </p:spPr>
        <p:txBody>
          <a:bodyPr/>
          <a:lstStyle/>
          <a:p>
            <a:pPr marL="0" indent="0" algn="l"/>
            <a:r>
              <a:rPr lang="en-GB" dirty="0" smtClean="0">
                <a:solidFill>
                  <a:schemeClr val="accent5">
                    <a:lumMod val="50000"/>
                  </a:schemeClr>
                </a:solidFill>
              </a:rPr>
              <a:t>Introduction</a:t>
            </a:r>
            <a:r>
              <a:rPr lang="it-IT" dirty="0" smtClean="0">
                <a:solidFill>
                  <a:schemeClr val="accent5">
                    <a:lumMod val="50000"/>
                  </a:schemeClr>
                </a:solidFill>
              </a:rPr>
              <a:t> and </a:t>
            </a:r>
            <a:br>
              <a:rPr lang="it-IT" dirty="0" smtClean="0">
                <a:solidFill>
                  <a:schemeClr val="accent5">
                    <a:lumMod val="50000"/>
                  </a:schemeClr>
                </a:solidFill>
              </a:rPr>
            </a:br>
            <a:r>
              <a:rPr lang="en-GB" dirty="0" smtClean="0">
                <a:solidFill>
                  <a:schemeClr val="accent5">
                    <a:lumMod val="50000"/>
                  </a:schemeClr>
                </a:solidFill>
              </a:rPr>
              <a:t>Motivation</a:t>
            </a:r>
            <a:endParaRPr lang="en-GB" dirty="0">
              <a:solidFill>
                <a:schemeClr val="accent5">
                  <a:lumMod val="50000"/>
                </a:schemeClr>
              </a:solidFill>
            </a:endParaRPr>
          </a:p>
        </p:txBody>
      </p:sp>
      <p:pic>
        <p:nvPicPr>
          <p:cNvPr id="3" name="Picture 2"/>
          <p:cNvPicPr>
            <a:picLocks noChangeAspect="1"/>
          </p:cNvPicPr>
          <p:nvPr/>
        </p:nvPicPr>
        <p:blipFill>
          <a:blip r:embed="rId4"/>
          <a:stretch>
            <a:fillRect/>
          </a:stretch>
        </p:blipFill>
        <p:spPr>
          <a:xfrm>
            <a:off x="1075765" y="4947347"/>
            <a:ext cx="3750234" cy="981311"/>
          </a:xfrm>
          <a:prstGeom prst="rect">
            <a:avLst/>
          </a:prstGeom>
        </p:spPr>
      </p:pic>
      <p:sp>
        <p:nvSpPr>
          <p:cNvPr id="9" name="TextBox 8"/>
          <p:cNvSpPr txBox="1"/>
          <p:nvPr/>
        </p:nvSpPr>
        <p:spPr>
          <a:xfrm>
            <a:off x="5609423" y="5431648"/>
            <a:ext cx="2727761" cy="415498"/>
          </a:xfrm>
          <a:prstGeom prst="rect">
            <a:avLst/>
          </a:prstGeom>
          <a:noFill/>
        </p:spPr>
        <p:txBody>
          <a:bodyPr wrap="square" rtlCol="0">
            <a:spAutoFit/>
          </a:bodyPr>
          <a:lstStyle/>
          <a:p>
            <a:r>
              <a:rPr lang="en-GB" sz="700" dirty="0" smtClean="0">
                <a:solidFill>
                  <a:schemeClr val="bg2">
                    <a:lumMod val="40000"/>
                    <a:lumOff val="60000"/>
                  </a:schemeClr>
                </a:solidFill>
              </a:rPr>
              <a:t>Pictures taken from the Energy Efficient Computing Brochure at: </a:t>
            </a:r>
            <a:r>
              <a:rPr lang="en-GB" sz="700" dirty="0" smtClean="0">
                <a:solidFill>
                  <a:schemeClr val="bg2">
                    <a:lumMod val="40000"/>
                    <a:lumOff val="60000"/>
                  </a:schemeClr>
                </a:solidFill>
                <a:hlinkClick r:id="rId5"/>
              </a:rPr>
              <a:t>https://connect.innovateuk.org/documents/3158891/9517074/Energy%20Efficient%20Computing%20Magazine?version=1.0</a:t>
            </a:r>
            <a:r>
              <a:rPr lang="en-GB" sz="700" dirty="0" smtClean="0">
                <a:solidFill>
                  <a:schemeClr val="bg2">
                    <a:lumMod val="40000"/>
                    <a:lumOff val="60000"/>
                  </a:schemeClr>
                </a:solidFill>
              </a:rPr>
              <a:t>   </a:t>
            </a:r>
            <a:endParaRPr lang="en-GB" sz="700" dirty="0">
              <a:solidFill>
                <a:schemeClr val="bg2">
                  <a:lumMod val="40000"/>
                  <a:lumOff val="60000"/>
                </a:schemeClr>
              </a:solidFill>
            </a:endParaRPr>
          </a:p>
        </p:txBody>
      </p:sp>
    </p:spTree>
    <p:extLst>
      <p:ext uri="{BB962C8B-B14F-4D97-AF65-F5344CB8AC3E}">
        <p14:creationId xmlns:p14="http://schemas.microsoft.com/office/powerpoint/2010/main" val="3654686412"/>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3"/>
          <p:cNvPicPr>
            <a:picLocks noChangeAspect="1" noChangeArrowheads="1"/>
          </p:cNvPicPr>
          <p:nvPr/>
        </p:nvPicPr>
        <p:blipFill>
          <a:blip r:embed="rId3" cstate="print"/>
          <a:srcRect/>
          <a:stretch>
            <a:fillRect/>
          </a:stretch>
        </p:blipFill>
        <p:spPr bwMode="auto">
          <a:xfrm>
            <a:off x="427038" y="2408238"/>
            <a:ext cx="7758112" cy="1020762"/>
          </a:xfrm>
          <a:prstGeom prst="rect">
            <a:avLst/>
          </a:prstGeom>
          <a:noFill/>
          <a:ln w="9525">
            <a:noFill/>
            <a:miter lim="800000"/>
            <a:headEnd/>
            <a:tailEnd/>
          </a:ln>
        </p:spPr>
      </p:pic>
      <p:sp>
        <p:nvSpPr>
          <p:cNvPr id="10" name="Content Placeholder 2"/>
          <p:cNvSpPr txBox="1">
            <a:spLocks/>
          </p:cNvSpPr>
          <p:nvPr/>
        </p:nvSpPr>
        <p:spPr bwMode="auto">
          <a:xfrm>
            <a:off x="698500" y="5911850"/>
            <a:ext cx="8229600" cy="673100"/>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buFont typeface="Wingdings" pitchFamily="2" charset="2"/>
              <a:buChar char="§"/>
              <a:defRPr/>
            </a:pPr>
            <a:endParaRPr lang="en-GB" sz="3200" kern="0" dirty="0">
              <a:latin typeface="+mn-lt"/>
              <a:cs typeface="+mn-cs"/>
            </a:endParaRPr>
          </a:p>
        </p:txBody>
      </p:sp>
      <p:sp>
        <p:nvSpPr>
          <p:cNvPr id="12" name="Content Placeholder 2"/>
          <p:cNvSpPr txBox="1">
            <a:spLocks/>
          </p:cNvSpPr>
          <p:nvPr/>
        </p:nvSpPr>
        <p:spPr bwMode="auto">
          <a:xfrm>
            <a:off x="457200" y="6184900"/>
            <a:ext cx="8229600" cy="673100"/>
          </a:xfrm>
          <a:prstGeom prst="rect">
            <a:avLst/>
          </a:prstGeom>
          <a:noFill/>
          <a:ln w="9525">
            <a:noFill/>
            <a:miter lim="800000"/>
            <a:headEnd/>
            <a:tailEnd/>
          </a:ln>
        </p:spPr>
        <p:txBody>
          <a:bodyPr/>
          <a:lstStyle/>
          <a:p>
            <a:pPr eaLnBrk="0" fontAlgn="auto" hangingPunct="0">
              <a:spcBef>
                <a:spcPct val="20000"/>
              </a:spcBef>
              <a:spcAft>
                <a:spcPts val="1200"/>
              </a:spcAft>
              <a:buClr>
                <a:srgbClr val="A50021"/>
              </a:buClr>
              <a:buSzPct val="150000"/>
              <a:defRPr/>
            </a:pPr>
            <a:r>
              <a:rPr lang="en-GB" sz="1400" kern="0" dirty="0">
                <a:solidFill>
                  <a:srgbClr val="000000"/>
                </a:solidFill>
                <a:latin typeface="+mn-lt"/>
                <a:cs typeface="+mn-cs"/>
              </a:rPr>
              <a:t>V. </a:t>
            </a:r>
            <a:r>
              <a:rPr lang="en-GB" sz="1400" kern="0" dirty="0" err="1">
                <a:solidFill>
                  <a:srgbClr val="000000"/>
                </a:solidFill>
                <a:latin typeface="+mn-lt"/>
                <a:cs typeface="+mn-cs"/>
              </a:rPr>
              <a:t>Tiwari</a:t>
            </a:r>
            <a:r>
              <a:rPr lang="en-GB" sz="1400" kern="0" dirty="0">
                <a:solidFill>
                  <a:srgbClr val="000000"/>
                </a:solidFill>
                <a:latin typeface="+mn-lt"/>
                <a:cs typeface="+mn-cs"/>
              </a:rPr>
              <a:t>, S. </a:t>
            </a:r>
            <a:r>
              <a:rPr lang="en-GB" sz="1400" kern="0" dirty="0" err="1">
                <a:solidFill>
                  <a:srgbClr val="000000"/>
                </a:solidFill>
                <a:latin typeface="+mn-lt"/>
                <a:cs typeface="+mn-cs"/>
              </a:rPr>
              <a:t>Malik</a:t>
            </a:r>
            <a:r>
              <a:rPr lang="en-GB" sz="1400" kern="0" dirty="0">
                <a:solidFill>
                  <a:srgbClr val="000000"/>
                </a:solidFill>
                <a:latin typeface="+mn-lt"/>
                <a:cs typeface="+mn-cs"/>
              </a:rPr>
              <a:t> and A. Wolfe. “Instruction Level Power Analysis and Optimization of Software”, Journal of VLSI Signal Processing Systems, 13, pp 223-238, 1996. </a:t>
            </a:r>
            <a:endParaRPr lang="en-GB" sz="3200" kern="0" dirty="0">
              <a:solidFill>
                <a:srgbClr val="000000"/>
              </a:solidFill>
              <a:latin typeface="+mn-lt"/>
              <a:cs typeface="+mn-cs"/>
            </a:endParaRPr>
          </a:p>
        </p:txBody>
      </p:sp>
      <p:sp>
        <p:nvSpPr>
          <p:cNvPr id="72716" name="Title 1"/>
          <p:cNvSpPr>
            <a:spLocks noGrp="1"/>
          </p:cNvSpPr>
          <p:nvPr>
            <p:ph type="title"/>
          </p:nvPr>
        </p:nvSpPr>
        <p:spPr bwMode="auto">
          <a:xfrm>
            <a:off x="343647" y="259402"/>
            <a:ext cx="8352118" cy="1050925"/>
          </a:xfrm>
          <a:noFill/>
          <a:ln>
            <a:miter lim="800000"/>
            <a:headEnd/>
            <a:tailEnd/>
          </a:ln>
        </p:spPr>
        <p:txBody>
          <a:bodyPr vert="horz" wrap="square" lIns="91440" tIns="45720" rIns="91440" bIns="45720" numCol="1" anchorCtr="0" compatLnSpc="1">
            <a:prstTxWarp prst="textNoShape">
              <a:avLst/>
            </a:prstTxWarp>
          </a:bodyPr>
          <a:lstStyle/>
          <a:p>
            <a:pPr algn="ctr"/>
            <a:r>
              <a:rPr lang="en-GB" dirty="0" smtClean="0"/>
              <a:t>ISA-Level Energy Modelling</a:t>
            </a:r>
          </a:p>
        </p:txBody>
      </p:sp>
      <p:sp>
        <p:nvSpPr>
          <p:cNvPr id="17" name="Slide Number Placeholder 5"/>
          <p:cNvSpPr txBox="1">
            <a:spLocks/>
          </p:cNvSpPr>
          <p:nvPr/>
        </p:nvSpPr>
        <p:spPr bwMode="auto">
          <a:xfrm>
            <a:off x="8701088" y="6492875"/>
            <a:ext cx="442912" cy="365125"/>
          </a:xfrm>
          <a:prstGeom prst="rect">
            <a:avLst/>
          </a:prstGeom>
          <a:noFill/>
          <a:ln w="9525">
            <a:noFill/>
            <a:miter lim="800000"/>
            <a:headEnd/>
            <a:tailEnd/>
          </a:ln>
        </p:spPr>
        <p:txBody>
          <a:bodyPr/>
          <a:lstStyle/>
          <a:p>
            <a:fld id="{0A92CCE4-83D0-428F-9837-576F4612C2D5}" type="slidenum">
              <a:rPr lang="en-US" sz="1100">
                <a:cs typeface="DejaVu Sans" pitchFamily="34" charset="0"/>
              </a:rPr>
              <a:pPr/>
              <a:t>90</a:t>
            </a:fld>
            <a:endParaRPr lang="en-US" sz="1100" dirty="0">
              <a:cs typeface="DejaVu Sans" pitchFamily="34" charset="0"/>
            </a:endParaRPr>
          </a:p>
        </p:txBody>
      </p:sp>
      <p:sp>
        <p:nvSpPr>
          <p:cNvPr id="2" name="Rectangle 1"/>
          <p:cNvSpPr/>
          <p:nvPr/>
        </p:nvSpPr>
        <p:spPr bwMode="auto">
          <a:xfrm>
            <a:off x="6723530" y="2106706"/>
            <a:ext cx="2017059" cy="147917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18" name="Content Placeholder 2"/>
          <p:cNvSpPr txBox="1">
            <a:spLocks/>
          </p:cNvSpPr>
          <p:nvPr/>
        </p:nvSpPr>
        <p:spPr bwMode="auto">
          <a:xfrm>
            <a:off x="427038" y="1549400"/>
            <a:ext cx="5549900" cy="673100"/>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defRPr/>
            </a:pPr>
            <a:r>
              <a:rPr lang="en-GB" sz="2800" kern="0" dirty="0" smtClean="0">
                <a:solidFill>
                  <a:srgbClr val="000000"/>
                </a:solidFill>
                <a:latin typeface="+mn-lt"/>
                <a:cs typeface="+mn-cs"/>
              </a:rPr>
              <a:t>Components of an Energy Model:</a:t>
            </a:r>
            <a:r>
              <a:rPr lang="en-GB" sz="2800" kern="0" dirty="0" smtClean="0">
                <a:solidFill>
                  <a:srgbClr val="000000"/>
                </a:solidFill>
                <a:latin typeface="Calibri" pitchFamily="34" charset="0"/>
                <a:cs typeface="+mn-cs"/>
              </a:rPr>
              <a:t> </a:t>
            </a:r>
            <a:endParaRPr lang="en-GB" sz="2800" kern="0" dirty="0">
              <a:solidFill>
                <a:srgbClr val="000000"/>
              </a:solidFill>
              <a:latin typeface="Calibri" pitchFamily="34" charset="0"/>
              <a:cs typeface="+mn-cs"/>
            </a:endParaRPr>
          </a:p>
        </p:txBody>
      </p:sp>
      <p:sp>
        <p:nvSpPr>
          <p:cNvPr id="21" name="Rounded Rectangle 20"/>
          <p:cNvSpPr>
            <a:spLocks noChangeArrowheads="1"/>
          </p:cNvSpPr>
          <p:nvPr/>
        </p:nvSpPr>
        <p:spPr bwMode="auto">
          <a:xfrm>
            <a:off x="2963105" y="2366216"/>
            <a:ext cx="577943" cy="936625"/>
          </a:xfrm>
          <a:prstGeom prst="roundRect">
            <a:avLst>
              <a:gd name="adj" fmla="val 16667"/>
            </a:avLst>
          </a:prstGeom>
          <a:solidFill>
            <a:srgbClr val="FF7C80">
              <a:alpha val="24000"/>
            </a:srgbClr>
          </a:solidFill>
          <a:ln w="9525" algn="ctr">
            <a:noFill/>
            <a:round/>
            <a:headEnd/>
            <a:tailEnd/>
          </a:ln>
        </p:spPr>
        <p:txBody>
          <a:bodyPr wrap="square">
            <a:spAutoFit/>
          </a:bodyPr>
          <a:lstStyle/>
          <a:p>
            <a:pPr>
              <a:spcBef>
                <a:spcPct val="50000"/>
              </a:spcBef>
            </a:pPr>
            <a:endParaRPr lang="en-GB">
              <a:cs typeface="DejaVu Sans" pitchFamily="34" charset="0"/>
            </a:endParaRPr>
          </a:p>
        </p:txBody>
      </p:sp>
      <p:sp>
        <p:nvSpPr>
          <p:cNvPr id="22" name="Rounded Rectangle 21"/>
          <p:cNvSpPr>
            <a:spLocks noChangeArrowheads="1"/>
          </p:cNvSpPr>
          <p:nvPr/>
        </p:nvSpPr>
        <p:spPr bwMode="auto">
          <a:xfrm>
            <a:off x="5804914" y="2369204"/>
            <a:ext cx="724367" cy="936625"/>
          </a:xfrm>
          <a:prstGeom prst="roundRect">
            <a:avLst>
              <a:gd name="adj" fmla="val 16667"/>
            </a:avLst>
          </a:prstGeom>
          <a:solidFill>
            <a:srgbClr val="FF7C80">
              <a:alpha val="24000"/>
            </a:srgbClr>
          </a:solidFill>
          <a:ln w="9525" algn="ctr">
            <a:noFill/>
            <a:round/>
            <a:headEnd/>
            <a:tailEnd/>
          </a:ln>
        </p:spPr>
        <p:txBody>
          <a:bodyPr wrap="square">
            <a:spAutoFit/>
          </a:bodyPr>
          <a:lstStyle/>
          <a:p>
            <a:pPr>
              <a:spcBef>
                <a:spcPct val="50000"/>
              </a:spcBef>
            </a:pPr>
            <a:endParaRPr lang="en-GB">
              <a:cs typeface="DejaVu Sans" pitchFamily="34" charset="0"/>
            </a:endParaRPr>
          </a:p>
        </p:txBody>
      </p:sp>
      <p:sp>
        <p:nvSpPr>
          <p:cNvPr id="5" name="TextBox 4"/>
          <p:cNvSpPr txBox="1"/>
          <p:nvPr/>
        </p:nvSpPr>
        <p:spPr>
          <a:xfrm>
            <a:off x="493060" y="3750235"/>
            <a:ext cx="7694706" cy="2139047"/>
          </a:xfrm>
          <a:prstGeom prst="rect">
            <a:avLst/>
          </a:prstGeom>
          <a:noFill/>
        </p:spPr>
        <p:txBody>
          <a:bodyPr wrap="square" rtlCol="0">
            <a:spAutoFit/>
          </a:bodyPr>
          <a:lstStyle/>
          <a:p>
            <a:pPr marL="457200" indent="-457200">
              <a:buClr>
                <a:srgbClr val="A50021"/>
              </a:buClr>
              <a:buFont typeface="Wingdings" charset="2"/>
              <a:buChar char="§"/>
            </a:pPr>
            <a:r>
              <a:rPr lang="en-GB" sz="3200" i="1" dirty="0">
                <a:latin typeface="Times"/>
                <a:cs typeface="Times"/>
              </a:rPr>
              <a:t>N</a:t>
            </a:r>
            <a:r>
              <a:rPr lang="en-GB" sz="3200" i="1" baseline="-25000" dirty="0" smtClean="0">
                <a:latin typeface="Times"/>
                <a:cs typeface="Times"/>
              </a:rPr>
              <a:t>i</a:t>
            </a:r>
            <a:r>
              <a:rPr lang="en-GB" sz="3200" dirty="0" smtClean="0"/>
              <a:t> and </a:t>
            </a:r>
            <a:r>
              <a:rPr lang="en-GB" sz="3200" i="1" dirty="0" err="1">
                <a:latin typeface="Times"/>
                <a:cs typeface="Times"/>
              </a:rPr>
              <a:t>N</a:t>
            </a:r>
            <a:r>
              <a:rPr lang="en-GB" sz="3200" i="1" baseline="-25000" dirty="0" err="1" smtClean="0">
                <a:latin typeface="Times"/>
                <a:cs typeface="Times"/>
              </a:rPr>
              <a:t>i,j</a:t>
            </a:r>
            <a:r>
              <a:rPr lang="en-GB" sz="3200" dirty="0" smtClean="0"/>
              <a:t> represent the number of times specific instructions and instruction pairs</a:t>
            </a:r>
            <a:r>
              <a:rPr lang="en-GB" sz="3200" dirty="0"/>
              <a:t> </a:t>
            </a:r>
            <a:r>
              <a:rPr lang="en-GB" sz="3200" i="1" u="sng" dirty="0" smtClean="0"/>
              <a:t>are executed</a:t>
            </a:r>
            <a:r>
              <a:rPr lang="en-GB" sz="3200" dirty="0" smtClean="0"/>
              <a:t>.</a:t>
            </a:r>
          </a:p>
          <a:p>
            <a:pPr marL="457200" indent="-457200">
              <a:spcBef>
                <a:spcPts val="600"/>
              </a:spcBef>
              <a:buClr>
                <a:srgbClr val="A50021"/>
              </a:buClr>
              <a:buFont typeface="Wingdings" charset="2"/>
              <a:buChar char="§"/>
            </a:pPr>
            <a:r>
              <a:rPr lang="en-GB" sz="3200" dirty="0" smtClean="0">
                <a:solidFill>
                  <a:srgbClr val="A50021"/>
                </a:solidFill>
              </a:rPr>
              <a:t>How can we determine these?</a:t>
            </a:r>
          </a:p>
        </p:txBody>
      </p:sp>
    </p:spTree>
    <p:extLst>
      <p:ext uri="{BB962C8B-B14F-4D97-AF65-F5344CB8AC3E}">
        <p14:creationId xmlns:p14="http://schemas.microsoft.com/office/powerpoint/2010/main" val="34067667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FFC6CF">
            <a:alpha val="15000"/>
          </a:srgb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Exercise</a:t>
            </a:r>
            <a:endParaRPr lang="en-GB" dirty="0"/>
          </a:p>
        </p:txBody>
      </p:sp>
      <p:sp>
        <p:nvSpPr>
          <p:cNvPr id="3" name="Content Placeholder 2"/>
          <p:cNvSpPr>
            <a:spLocks noGrp="1"/>
          </p:cNvSpPr>
          <p:nvPr>
            <p:ph idx="1"/>
          </p:nvPr>
        </p:nvSpPr>
        <p:spPr>
          <a:xfrm>
            <a:off x="468312" y="1467692"/>
            <a:ext cx="8272275" cy="3298544"/>
          </a:xfrm>
          <a:solidFill>
            <a:schemeClr val="bg1"/>
          </a:solidFill>
        </p:spPr>
        <p:txBody>
          <a:bodyPr/>
          <a:lstStyle/>
          <a:p>
            <a:pPr marL="0" indent="0">
              <a:buNone/>
            </a:pPr>
            <a:r>
              <a:rPr lang="en-US" sz="1400" dirty="0">
                <a:latin typeface="Courier"/>
                <a:cs typeface="Courier"/>
              </a:rPr>
              <a:t>@ Argument is in r0</a:t>
            </a:r>
          </a:p>
          <a:p>
            <a:pPr marL="0" indent="0">
              <a:buNone/>
            </a:pPr>
            <a:r>
              <a:rPr lang="en-US" sz="1400" dirty="0">
                <a:latin typeface="Courier"/>
                <a:cs typeface="Courier"/>
              </a:rPr>
              <a:t>fact:</a:t>
            </a:r>
          </a:p>
          <a:p>
            <a:pPr marL="0" indent="0">
              <a:buNone/>
            </a:pPr>
            <a:r>
              <a:rPr lang="en-US" sz="1400" dirty="0">
                <a:latin typeface="Courier"/>
                <a:cs typeface="Courier"/>
              </a:rPr>
              <a:t>	sub	r3, r0, #1</a:t>
            </a:r>
          </a:p>
          <a:p>
            <a:pPr marL="0" indent="0">
              <a:buNone/>
            </a:pPr>
            <a:r>
              <a:rPr lang="en-US" sz="1400" dirty="0">
                <a:latin typeface="Courier"/>
                <a:cs typeface="Courier"/>
              </a:rPr>
              <a:t>	</a:t>
            </a:r>
            <a:r>
              <a:rPr lang="en-US" sz="1400" dirty="0" err="1">
                <a:latin typeface="Courier"/>
                <a:cs typeface="Courier"/>
              </a:rPr>
              <a:t>cmp</a:t>
            </a:r>
            <a:r>
              <a:rPr lang="en-US" sz="1400" dirty="0">
                <a:latin typeface="Courier"/>
                <a:cs typeface="Courier"/>
              </a:rPr>
              <a:t>	r3, #0</a:t>
            </a:r>
          </a:p>
          <a:p>
            <a:pPr marL="0" indent="0">
              <a:buNone/>
            </a:pPr>
            <a:r>
              <a:rPr lang="en-US" sz="1400" dirty="0">
                <a:latin typeface="Courier"/>
                <a:cs typeface="Courier"/>
              </a:rPr>
              <a:t>	</a:t>
            </a:r>
            <a:r>
              <a:rPr lang="en-US" sz="1400" dirty="0" err="1">
                <a:latin typeface="Courier"/>
                <a:cs typeface="Courier"/>
              </a:rPr>
              <a:t>beq</a:t>
            </a:r>
            <a:r>
              <a:rPr lang="en-US" sz="1400" dirty="0">
                <a:latin typeface="Courier"/>
                <a:cs typeface="Courier"/>
              </a:rPr>
              <a:t>	.L2          </a:t>
            </a:r>
            <a:r>
              <a:rPr lang="en-US" sz="1400" dirty="0" smtClean="0">
                <a:latin typeface="Courier"/>
                <a:cs typeface="Courier"/>
              </a:rPr>
              <a:t>@ </a:t>
            </a:r>
            <a:r>
              <a:rPr lang="en-US" sz="1400" dirty="0">
                <a:latin typeface="Courier"/>
                <a:cs typeface="Courier"/>
              </a:rPr>
              <a:t>Never iterate loop if </a:t>
            </a:r>
            <a:r>
              <a:rPr lang="en-US" sz="1400" dirty="0" err="1">
                <a:latin typeface="Courier"/>
                <a:cs typeface="Courier"/>
              </a:rPr>
              <a:t>num</a:t>
            </a:r>
            <a:r>
              <a:rPr lang="en-US" sz="1400" dirty="0">
                <a:latin typeface="Courier"/>
                <a:cs typeface="Courier"/>
              </a:rPr>
              <a:t> == 1</a:t>
            </a:r>
          </a:p>
          <a:p>
            <a:pPr marL="0" indent="0">
              <a:buNone/>
            </a:pPr>
            <a:r>
              <a:rPr lang="en-US" sz="1400" dirty="0">
                <a:latin typeface="Courier"/>
                <a:cs typeface="Courier"/>
              </a:rPr>
              <a:t>.L3:</a:t>
            </a:r>
          </a:p>
          <a:p>
            <a:pPr marL="0" indent="0">
              <a:buNone/>
            </a:pPr>
            <a:r>
              <a:rPr lang="en-US" sz="1400" dirty="0">
                <a:latin typeface="Courier"/>
                <a:cs typeface="Courier"/>
              </a:rPr>
              <a:t>	</a:t>
            </a:r>
            <a:r>
              <a:rPr lang="en-US" sz="1400" dirty="0" err="1">
                <a:latin typeface="Courier"/>
                <a:cs typeface="Courier"/>
              </a:rPr>
              <a:t>mul</a:t>
            </a:r>
            <a:r>
              <a:rPr lang="en-US" sz="1400" dirty="0">
                <a:latin typeface="Courier"/>
                <a:cs typeface="Courier"/>
              </a:rPr>
              <a:t>	r0, r3       </a:t>
            </a:r>
            <a:r>
              <a:rPr lang="en-US" sz="1400" dirty="0" smtClean="0">
                <a:latin typeface="Courier"/>
                <a:cs typeface="Courier"/>
              </a:rPr>
              <a:t>@ </a:t>
            </a:r>
            <a:r>
              <a:rPr lang="en-US" sz="1400" dirty="0">
                <a:latin typeface="Courier"/>
                <a:cs typeface="Courier"/>
              </a:rPr>
              <a:t>Accumulate factorial value in r0</a:t>
            </a:r>
          </a:p>
          <a:p>
            <a:pPr marL="0" indent="0">
              <a:buNone/>
            </a:pPr>
            <a:r>
              <a:rPr lang="en-US" sz="1400" dirty="0">
                <a:latin typeface="Courier"/>
                <a:cs typeface="Courier"/>
              </a:rPr>
              <a:t>	sub	r3, r3, #1   </a:t>
            </a:r>
            <a:r>
              <a:rPr lang="en-US" sz="1400" dirty="0" smtClean="0">
                <a:latin typeface="Courier"/>
                <a:cs typeface="Courier"/>
              </a:rPr>
              <a:t>@ </a:t>
            </a:r>
            <a:r>
              <a:rPr lang="en-US" sz="1400" dirty="0">
                <a:latin typeface="Courier"/>
                <a:cs typeface="Courier"/>
              </a:rPr>
              <a:t>r3 is decrementing counter</a:t>
            </a:r>
          </a:p>
          <a:p>
            <a:pPr marL="0" indent="0">
              <a:buNone/>
            </a:pPr>
            <a:r>
              <a:rPr lang="en-US" sz="1400" dirty="0">
                <a:latin typeface="Courier"/>
                <a:cs typeface="Courier"/>
              </a:rPr>
              <a:t>	</a:t>
            </a:r>
            <a:r>
              <a:rPr lang="en-US" sz="1400" dirty="0" err="1">
                <a:latin typeface="Courier"/>
                <a:cs typeface="Courier"/>
              </a:rPr>
              <a:t>cmp</a:t>
            </a:r>
            <a:r>
              <a:rPr lang="en-US" sz="1400" dirty="0">
                <a:latin typeface="Courier"/>
                <a:cs typeface="Courier"/>
              </a:rPr>
              <a:t>	</a:t>
            </a:r>
            <a:r>
              <a:rPr lang="en-US" sz="1400" dirty="0" smtClean="0">
                <a:latin typeface="Courier"/>
                <a:cs typeface="Courier"/>
              </a:rPr>
              <a:t>r3, </a:t>
            </a:r>
            <a:r>
              <a:rPr lang="en-US" sz="1400" dirty="0">
                <a:latin typeface="Courier"/>
                <a:cs typeface="Courier"/>
              </a:rPr>
              <a:t>#0</a:t>
            </a:r>
          </a:p>
          <a:p>
            <a:pPr marL="0" indent="0">
              <a:buNone/>
            </a:pPr>
            <a:r>
              <a:rPr lang="en-US" sz="1400" dirty="0">
                <a:latin typeface="Courier"/>
                <a:cs typeface="Courier"/>
              </a:rPr>
              <a:t>	</a:t>
            </a:r>
            <a:r>
              <a:rPr lang="en-US" sz="1400" dirty="0" err="1">
                <a:latin typeface="Courier"/>
                <a:cs typeface="Courier"/>
              </a:rPr>
              <a:t>bne</a:t>
            </a:r>
            <a:r>
              <a:rPr lang="en-US" sz="1400" dirty="0">
                <a:latin typeface="Courier"/>
                <a:cs typeface="Courier"/>
              </a:rPr>
              <a:t>	.L3          </a:t>
            </a:r>
            <a:r>
              <a:rPr lang="en-US" sz="1400" dirty="0" smtClean="0">
                <a:latin typeface="Courier"/>
                <a:cs typeface="Courier"/>
              </a:rPr>
              <a:t>@ </a:t>
            </a:r>
            <a:r>
              <a:rPr lang="en-US" sz="1400" dirty="0">
                <a:latin typeface="Courier"/>
                <a:cs typeface="Courier"/>
              </a:rPr>
              <a:t>Loop if we haven't reached 0</a:t>
            </a:r>
          </a:p>
          <a:p>
            <a:pPr marL="0" indent="0">
              <a:buNone/>
            </a:pPr>
            <a:r>
              <a:rPr lang="en-US" sz="1400" dirty="0">
                <a:latin typeface="Courier"/>
                <a:cs typeface="Courier"/>
              </a:rPr>
              <a:t>.L2:</a:t>
            </a:r>
          </a:p>
          <a:p>
            <a:pPr marL="0" indent="0">
              <a:buNone/>
            </a:pPr>
            <a:r>
              <a:rPr lang="en-US" sz="1400" dirty="0">
                <a:latin typeface="Courier"/>
                <a:cs typeface="Courier"/>
              </a:rPr>
              <a:t>	</a:t>
            </a:r>
            <a:r>
              <a:rPr lang="en-US" sz="1400" dirty="0" err="1">
                <a:latin typeface="Courier"/>
                <a:cs typeface="Courier"/>
              </a:rPr>
              <a:t>bx</a:t>
            </a:r>
            <a:r>
              <a:rPr lang="en-US" sz="1400" dirty="0">
                <a:latin typeface="Courier"/>
                <a:cs typeface="Courier"/>
              </a:rPr>
              <a:t>	</a:t>
            </a:r>
            <a:r>
              <a:rPr lang="en-US" sz="1400" dirty="0" err="1">
                <a:latin typeface="Courier"/>
                <a:cs typeface="Courier"/>
              </a:rPr>
              <a:t>lr</a:t>
            </a:r>
            <a:r>
              <a:rPr lang="en-US" sz="1400" dirty="0">
                <a:latin typeface="Courier"/>
                <a:cs typeface="Courier"/>
              </a:rPr>
              <a:t>           </a:t>
            </a:r>
            <a:r>
              <a:rPr lang="en-US" sz="1400" dirty="0" smtClean="0">
                <a:latin typeface="Courier"/>
                <a:cs typeface="Courier"/>
              </a:rPr>
              <a:t>@ </a:t>
            </a:r>
            <a:r>
              <a:rPr lang="en-US" sz="1400" dirty="0">
                <a:latin typeface="Courier"/>
                <a:cs typeface="Courier"/>
              </a:rPr>
              <a:t>Return, answer is in r0</a:t>
            </a:r>
          </a:p>
          <a:p>
            <a:pPr marL="0" indent="0">
              <a:buNone/>
            </a:pPr>
            <a:endParaRPr lang="en-US" sz="1400" dirty="0">
              <a:latin typeface="Courier"/>
              <a:cs typeface="Courier"/>
            </a:endParaRPr>
          </a:p>
          <a:p>
            <a:pPr marL="0" indent="0">
              <a:buNone/>
            </a:pPr>
            <a:endParaRPr lang="en-GB" sz="1400" dirty="0">
              <a:latin typeface="Courier"/>
              <a:cs typeface="Courier"/>
            </a:endParaRPr>
          </a:p>
        </p:txBody>
      </p:sp>
      <p:sp>
        <p:nvSpPr>
          <p:cNvPr id="5" name="TextBox 4"/>
          <p:cNvSpPr txBox="1"/>
          <p:nvPr/>
        </p:nvSpPr>
        <p:spPr>
          <a:xfrm>
            <a:off x="478118" y="4975412"/>
            <a:ext cx="8262470" cy="830997"/>
          </a:xfrm>
          <a:prstGeom prst="rect">
            <a:avLst/>
          </a:prstGeom>
          <a:noFill/>
        </p:spPr>
        <p:txBody>
          <a:bodyPr wrap="square" rtlCol="0">
            <a:spAutoFit/>
          </a:bodyPr>
          <a:lstStyle/>
          <a:p>
            <a:r>
              <a:rPr lang="en-GB" sz="2400" dirty="0" smtClean="0"/>
              <a:t>Which instruction sequence is being executed for a call to </a:t>
            </a:r>
            <a:r>
              <a:rPr lang="en-GB" sz="2400" dirty="0" smtClean="0">
                <a:latin typeface="Courier"/>
                <a:cs typeface="Courier"/>
              </a:rPr>
              <a:t>fact(3)</a:t>
            </a:r>
            <a:r>
              <a:rPr lang="en-GB" sz="2400" dirty="0" smtClean="0">
                <a:latin typeface="+mn-lt"/>
                <a:cs typeface="Courier"/>
              </a:rPr>
              <a:t>?</a:t>
            </a:r>
            <a:r>
              <a:rPr lang="en-GB" sz="2400" dirty="0" smtClean="0">
                <a:latin typeface="+mn-lt"/>
              </a:rPr>
              <a:t> </a:t>
            </a:r>
          </a:p>
        </p:txBody>
      </p:sp>
    </p:spTree>
    <p:extLst>
      <p:ext uri="{BB962C8B-B14F-4D97-AF65-F5344CB8AC3E}">
        <p14:creationId xmlns:p14="http://schemas.microsoft.com/office/powerpoint/2010/main" val="3720580346"/>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FFC6CF">
            <a:alpha val="15000"/>
          </a:srgb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Exercise</a:t>
            </a:r>
            <a:endParaRPr lang="en-GB" dirty="0"/>
          </a:p>
        </p:txBody>
      </p:sp>
      <p:sp>
        <p:nvSpPr>
          <p:cNvPr id="3" name="Content Placeholder 2"/>
          <p:cNvSpPr>
            <a:spLocks noGrp="1"/>
          </p:cNvSpPr>
          <p:nvPr>
            <p:ph idx="1"/>
          </p:nvPr>
        </p:nvSpPr>
        <p:spPr>
          <a:xfrm>
            <a:off x="468312" y="1467692"/>
            <a:ext cx="8272275" cy="3298544"/>
          </a:xfrm>
          <a:solidFill>
            <a:schemeClr val="bg1"/>
          </a:solidFill>
        </p:spPr>
        <p:txBody>
          <a:bodyPr/>
          <a:lstStyle/>
          <a:p>
            <a:pPr marL="0" indent="0">
              <a:buNone/>
            </a:pPr>
            <a:r>
              <a:rPr lang="en-US" sz="1400" dirty="0">
                <a:latin typeface="Courier"/>
                <a:cs typeface="Courier"/>
              </a:rPr>
              <a:t>@ Argument is in r0</a:t>
            </a:r>
          </a:p>
          <a:p>
            <a:pPr marL="0" indent="0">
              <a:buNone/>
            </a:pPr>
            <a:r>
              <a:rPr lang="en-US" sz="1400" dirty="0">
                <a:latin typeface="Courier"/>
                <a:cs typeface="Courier"/>
              </a:rPr>
              <a:t>fact:</a:t>
            </a:r>
          </a:p>
          <a:p>
            <a:pPr marL="0" indent="0">
              <a:buNone/>
            </a:pPr>
            <a:r>
              <a:rPr lang="en-US" sz="1400" dirty="0">
                <a:latin typeface="Courier"/>
                <a:cs typeface="Courier"/>
              </a:rPr>
              <a:t>	sub	r3, r0, #1</a:t>
            </a:r>
          </a:p>
          <a:p>
            <a:pPr marL="0" indent="0">
              <a:buNone/>
            </a:pPr>
            <a:r>
              <a:rPr lang="en-US" sz="1400" dirty="0">
                <a:latin typeface="Courier"/>
                <a:cs typeface="Courier"/>
              </a:rPr>
              <a:t>	</a:t>
            </a:r>
            <a:r>
              <a:rPr lang="en-US" sz="1400" dirty="0" err="1">
                <a:latin typeface="Courier"/>
                <a:cs typeface="Courier"/>
              </a:rPr>
              <a:t>cmp</a:t>
            </a:r>
            <a:r>
              <a:rPr lang="en-US" sz="1400" dirty="0">
                <a:latin typeface="Courier"/>
                <a:cs typeface="Courier"/>
              </a:rPr>
              <a:t>	r3, #0</a:t>
            </a:r>
          </a:p>
          <a:p>
            <a:pPr marL="0" indent="0">
              <a:buNone/>
            </a:pPr>
            <a:r>
              <a:rPr lang="en-US" sz="1400" dirty="0">
                <a:latin typeface="Courier"/>
                <a:cs typeface="Courier"/>
              </a:rPr>
              <a:t>	</a:t>
            </a:r>
            <a:r>
              <a:rPr lang="en-US" sz="1400" dirty="0" err="1">
                <a:latin typeface="Courier"/>
                <a:cs typeface="Courier"/>
              </a:rPr>
              <a:t>beq</a:t>
            </a:r>
            <a:r>
              <a:rPr lang="en-US" sz="1400" dirty="0">
                <a:latin typeface="Courier"/>
                <a:cs typeface="Courier"/>
              </a:rPr>
              <a:t>	.L2          </a:t>
            </a:r>
            <a:r>
              <a:rPr lang="en-US" sz="1400" dirty="0" smtClean="0">
                <a:latin typeface="Courier"/>
                <a:cs typeface="Courier"/>
              </a:rPr>
              <a:t>@ </a:t>
            </a:r>
            <a:r>
              <a:rPr lang="en-US" sz="1400" dirty="0">
                <a:latin typeface="Courier"/>
                <a:cs typeface="Courier"/>
              </a:rPr>
              <a:t>Never iterate loop if </a:t>
            </a:r>
            <a:r>
              <a:rPr lang="en-US" sz="1400" dirty="0" err="1">
                <a:latin typeface="Courier"/>
                <a:cs typeface="Courier"/>
              </a:rPr>
              <a:t>num</a:t>
            </a:r>
            <a:r>
              <a:rPr lang="en-US" sz="1400" dirty="0">
                <a:latin typeface="Courier"/>
                <a:cs typeface="Courier"/>
              </a:rPr>
              <a:t> == 1</a:t>
            </a:r>
          </a:p>
          <a:p>
            <a:pPr marL="0" indent="0">
              <a:buNone/>
            </a:pPr>
            <a:r>
              <a:rPr lang="en-US" sz="1400" dirty="0">
                <a:latin typeface="Courier"/>
                <a:cs typeface="Courier"/>
              </a:rPr>
              <a:t>.L3:</a:t>
            </a:r>
          </a:p>
          <a:p>
            <a:pPr marL="0" indent="0">
              <a:buNone/>
            </a:pPr>
            <a:r>
              <a:rPr lang="en-US" sz="1400" dirty="0">
                <a:latin typeface="Courier"/>
                <a:cs typeface="Courier"/>
              </a:rPr>
              <a:t>	</a:t>
            </a:r>
            <a:r>
              <a:rPr lang="en-US" sz="1400" dirty="0" err="1">
                <a:latin typeface="Courier"/>
                <a:cs typeface="Courier"/>
              </a:rPr>
              <a:t>mul</a:t>
            </a:r>
            <a:r>
              <a:rPr lang="en-US" sz="1400" dirty="0">
                <a:latin typeface="Courier"/>
                <a:cs typeface="Courier"/>
              </a:rPr>
              <a:t>	r0, r3       </a:t>
            </a:r>
            <a:r>
              <a:rPr lang="en-US" sz="1400" dirty="0" smtClean="0">
                <a:latin typeface="Courier"/>
                <a:cs typeface="Courier"/>
              </a:rPr>
              <a:t>@ </a:t>
            </a:r>
            <a:r>
              <a:rPr lang="en-US" sz="1400" dirty="0">
                <a:latin typeface="Courier"/>
                <a:cs typeface="Courier"/>
              </a:rPr>
              <a:t>Accumulate factorial value in r0</a:t>
            </a:r>
          </a:p>
          <a:p>
            <a:pPr marL="0" indent="0">
              <a:buNone/>
            </a:pPr>
            <a:r>
              <a:rPr lang="en-US" sz="1400" dirty="0">
                <a:latin typeface="Courier"/>
                <a:cs typeface="Courier"/>
              </a:rPr>
              <a:t>	sub	r3, r3, #1   </a:t>
            </a:r>
            <a:r>
              <a:rPr lang="en-US" sz="1400" dirty="0" smtClean="0">
                <a:latin typeface="Courier"/>
                <a:cs typeface="Courier"/>
              </a:rPr>
              <a:t>@ </a:t>
            </a:r>
            <a:r>
              <a:rPr lang="en-US" sz="1400" dirty="0">
                <a:latin typeface="Courier"/>
                <a:cs typeface="Courier"/>
              </a:rPr>
              <a:t>r3 is decrementing counter</a:t>
            </a:r>
          </a:p>
          <a:p>
            <a:pPr marL="0" indent="0">
              <a:buNone/>
            </a:pPr>
            <a:r>
              <a:rPr lang="en-US" sz="1400" dirty="0">
                <a:latin typeface="Courier"/>
                <a:cs typeface="Courier"/>
              </a:rPr>
              <a:t>	</a:t>
            </a:r>
            <a:r>
              <a:rPr lang="en-US" sz="1400" dirty="0" err="1">
                <a:latin typeface="Courier"/>
                <a:cs typeface="Courier"/>
              </a:rPr>
              <a:t>cmp</a:t>
            </a:r>
            <a:r>
              <a:rPr lang="en-US" sz="1400" dirty="0">
                <a:latin typeface="Courier"/>
                <a:cs typeface="Courier"/>
              </a:rPr>
              <a:t>	</a:t>
            </a:r>
            <a:r>
              <a:rPr lang="en-US" sz="1400" dirty="0" smtClean="0">
                <a:latin typeface="Courier"/>
                <a:cs typeface="Courier"/>
              </a:rPr>
              <a:t>r3, </a:t>
            </a:r>
            <a:r>
              <a:rPr lang="en-US" sz="1400" dirty="0">
                <a:latin typeface="Courier"/>
                <a:cs typeface="Courier"/>
              </a:rPr>
              <a:t>#0</a:t>
            </a:r>
          </a:p>
          <a:p>
            <a:pPr marL="0" indent="0">
              <a:buNone/>
            </a:pPr>
            <a:r>
              <a:rPr lang="en-US" sz="1400" dirty="0">
                <a:latin typeface="Courier"/>
                <a:cs typeface="Courier"/>
              </a:rPr>
              <a:t>	</a:t>
            </a:r>
            <a:r>
              <a:rPr lang="en-US" sz="1400" dirty="0" err="1">
                <a:latin typeface="Courier"/>
                <a:cs typeface="Courier"/>
              </a:rPr>
              <a:t>bne</a:t>
            </a:r>
            <a:r>
              <a:rPr lang="en-US" sz="1400" dirty="0">
                <a:latin typeface="Courier"/>
                <a:cs typeface="Courier"/>
              </a:rPr>
              <a:t>	.L3          </a:t>
            </a:r>
            <a:r>
              <a:rPr lang="en-US" sz="1400" dirty="0" smtClean="0">
                <a:latin typeface="Courier"/>
                <a:cs typeface="Courier"/>
              </a:rPr>
              <a:t>@ </a:t>
            </a:r>
            <a:r>
              <a:rPr lang="en-US" sz="1400" dirty="0">
                <a:latin typeface="Courier"/>
                <a:cs typeface="Courier"/>
              </a:rPr>
              <a:t>Loop if we haven't reached 0</a:t>
            </a:r>
          </a:p>
          <a:p>
            <a:pPr marL="0" indent="0">
              <a:buNone/>
            </a:pPr>
            <a:r>
              <a:rPr lang="en-US" sz="1400" dirty="0">
                <a:latin typeface="Courier"/>
                <a:cs typeface="Courier"/>
              </a:rPr>
              <a:t>.L2:</a:t>
            </a:r>
          </a:p>
          <a:p>
            <a:pPr marL="0" indent="0">
              <a:buNone/>
            </a:pPr>
            <a:r>
              <a:rPr lang="en-US" sz="1400" dirty="0">
                <a:latin typeface="Courier"/>
                <a:cs typeface="Courier"/>
              </a:rPr>
              <a:t>	</a:t>
            </a:r>
            <a:r>
              <a:rPr lang="en-US" sz="1400" dirty="0" err="1">
                <a:latin typeface="Courier"/>
                <a:cs typeface="Courier"/>
              </a:rPr>
              <a:t>bx</a:t>
            </a:r>
            <a:r>
              <a:rPr lang="en-US" sz="1400" dirty="0">
                <a:latin typeface="Courier"/>
                <a:cs typeface="Courier"/>
              </a:rPr>
              <a:t>	</a:t>
            </a:r>
            <a:r>
              <a:rPr lang="en-US" sz="1400" dirty="0" err="1">
                <a:latin typeface="Courier"/>
                <a:cs typeface="Courier"/>
              </a:rPr>
              <a:t>lr</a:t>
            </a:r>
            <a:r>
              <a:rPr lang="en-US" sz="1400" dirty="0">
                <a:latin typeface="Courier"/>
                <a:cs typeface="Courier"/>
              </a:rPr>
              <a:t>           </a:t>
            </a:r>
            <a:r>
              <a:rPr lang="en-US" sz="1400" dirty="0" smtClean="0">
                <a:latin typeface="Courier"/>
                <a:cs typeface="Courier"/>
              </a:rPr>
              <a:t>@ </a:t>
            </a:r>
            <a:r>
              <a:rPr lang="en-US" sz="1400" dirty="0">
                <a:latin typeface="Courier"/>
                <a:cs typeface="Courier"/>
              </a:rPr>
              <a:t>Return, answer is in r0</a:t>
            </a:r>
          </a:p>
          <a:p>
            <a:pPr marL="0" indent="0">
              <a:buNone/>
            </a:pPr>
            <a:endParaRPr lang="en-US" sz="1400" dirty="0">
              <a:latin typeface="Courier"/>
              <a:cs typeface="Courier"/>
            </a:endParaRPr>
          </a:p>
          <a:p>
            <a:pPr marL="0" indent="0">
              <a:buNone/>
            </a:pPr>
            <a:endParaRPr lang="en-GB" sz="1400" dirty="0">
              <a:latin typeface="Courier"/>
              <a:cs typeface="Courier"/>
            </a:endParaRPr>
          </a:p>
        </p:txBody>
      </p:sp>
      <p:sp>
        <p:nvSpPr>
          <p:cNvPr id="5" name="TextBox 4"/>
          <p:cNvSpPr txBox="1"/>
          <p:nvPr/>
        </p:nvSpPr>
        <p:spPr>
          <a:xfrm>
            <a:off x="478118" y="4826002"/>
            <a:ext cx="8262470" cy="1508105"/>
          </a:xfrm>
          <a:prstGeom prst="rect">
            <a:avLst/>
          </a:prstGeom>
          <a:noFill/>
        </p:spPr>
        <p:txBody>
          <a:bodyPr wrap="square" rtlCol="0">
            <a:spAutoFit/>
          </a:bodyPr>
          <a:lstStyle/>
          <a:p>
            <a:r>
              <a:rPr lang="en-GB" sz="2000" dirty="0" smtClean="0"/>
              <a:t>A call to </a:t>
            </a:r>
            <a:r>
              <a:rPr lang="en-GB" sz="2000" dirty="0" smtClean="0">
                <a:latin typeface="Courier"/>
                <a:cs typeface="Courier"/>
              </a:rPr>
              <a:t>fact(3)</a:t>
            </a:r>
            <a:r>
              <a:rPr lang="en-GB" sz="2000" dirty="0" smtClean="0"/>
              <a:t> would invoke the following instructions in this order:</a:t>
            </a:r>
          </a:p>
          <a:p>
            <a:pPr marL="285750" indent="-285750">
              <a:spcBef>
                <a:spcPts val="0"/>
              </a:spcBef>
              <a:buFont typeface="Arial"/>
              <a:buChar char="•"/>
            </a:pPr>
            <a:r>
              <a:rPr lang="en-GB" dirty="0" smtClean="0">
                <a:latin typeface="Courier"/>
                <a:cs typeface="Courier"/>
              </a:rPr>
              <a:t>sub, </a:t>
            </a:r>
            <a:r>
              <a:rPr lang="en-GB" dirty="0" err="1" smtClean="0">
                <a:latin typeface="Courier"/>
                <a:cs typeface="Courier"/>
              </a:rPr>
              <a:t>cmp</a:t>
            </a:r>
            <a:r>
              <a:rPr lang="en-GB" dirty="0" smtClean="0">
                <a:latin typeface="Courier"/>
                <a:cs typeface="Courier"/>
              </a:rPr>
              <a:t>, </a:t>
            </a:r>
            <a:r>
              <a:rPr lang="en-GB" dirty="0" err="1" smtClean="0">
                <a:latin typeface="Courier"/>
                <a:cs typeface="Courier"/>
              </a:rPr>
              <a:t>beq</a:t>
            </a:r>
            <a:r>
              <a:rPr lang="en-GB" dirty="0">
                <a:latin typeface="Courier"/>
                <a:cs typeface="Courier"/>
              </a:rPr>
              <a:t> </a:t>
            </a:r>
            <a:r>
              <a:rPr lang="en-GB" dirty="0" smtClean="0">
                <a:latin typeface="Courier"/>
                <a:cs typeface="Courier"/>
              </a:rPr>
              <a:t>(not taken), </a:t>
            </a:r>
          </a:p>
          <a:p>
            <a:pPr marL="285750" indent="-285750">
              <a:spcBef>
                <a:spcPts val="0"/>
              </a:spcBef>
              <a:buFont typeface="Arial"/>
              <a:buChar char="•"/>
            </a:pPr>
            <a:r>
              <a:rPr lang="en-GB" dirty="0" err="1" smtClean="0">
                <a:latin typeface="Courier"/>
                <a:cs typeface="Courier"/>
              </a:rPr>
              <a:t>mul</a:t>
            </a:r>
            <a:r>
              <a:rPr lang="en-GB" dirty="0" smtClean="0">
                <a:latin typeface="Courier"/>
                <a:cs typeface="Courier"/>
              </a:rPr>
              <a:t>, sub, </a:t>
            </a:r>
            <a:r>
              <a:rPr lang="en-GB" dirty="0" err="1" smtClean="0">
                <a:latin typeface="Courier"/>
                <a:cs typeface="Courier"/>
              </a:rPr>
              <a:t>cmp</a:t>
            </a:r>
            <a:r>
              <a:rPr lang="en-GB" dirty="0" smtClean="0">
                <a:latin typeface="Courier"/>
                <a:cs typeface="Courier"/>
              </a:rPr>
              <a:t>, </a:t>
            </a:r>
            <a:r>
              <a:rPr lang="en-GB" dirty="0" err="1" smtClean="0">
                <a:latin typeface="Courier"/>
                <a:cs typeface="Courier"/>
              </a:rPr>
              <a:t>bne</a:t>
            </a:r>
            <a:r>
              <a:rPr lang="en-GB" dirty="0" smtClean="0">
                <a:latin typeface="Courier"/>
                <a:cs typeface="Courier"/>
              </a:rPr>
              <a:t> (taken), </a:t>
            </a:r>
          </a:p>
          <a:p>
            <a:pPr marL="285750" indent="-285750">
              <a:spcBef>
                <a:spcPts val="0"/>
              </a:spcBef>
              <a:buFont typeface="Arial"/>
              <a:buChar char="•"/>
            </a:pPr>
            <a:r>
              <a:rPr lang="en-GB" dirty="0" err="1" smtClean="0">
                <a:latin typeface="Courier"/>
                <a:cs typeface="Courier"/>
              </a:rPr>
              <a:t>mul</a:t>
            </a:r>
            <a:r>
              <a:rPr lang="en-GB" dirty="0" smtClean="0">
                <a:latin typeface="Courier"/>
                <a:cs typeface="Courier"/>
              </a:rPr>
              <a:t>, sub, </a:t>
            </a:r>
            <a:r>
              <a:rPr lang="en-GB" dirty="0" err="1" smtClean="0">
                <a:latin typeface="Courier"/>
                <a:cs typeface="Courier"/>
              </a:rPr>
              <a:t>cmp</a:t>
            </a:r>
            <a:r>
              <a:rPr lang="en-GB" dirty="0" smtClean="0">
                <a:latin typeface="Courier"/>
                <a:cs typeface="Courier"/>
              </a:rPr>
              <a:t>, </a:t>
            </a:r>
            <a:r>
              <a:rPr lang="en-GB" dirty="0" err="1" smtClean="0">
                <a:latin typeface="Courier"/>
                <a:cs typeface="Courier"/>
              </a:rPr>
              <a:t>bne</a:t>
            </a:r>
            <a:r>
              <a:rPr lang="en-GB" dirty="0" smtClean="0">
                <a:latin typeface="Courier"/>
                <a:cs typeface="Courier"/>
              </a:rPr>
              <a:t> (not taken), </a:t>
            </a:r>
          </a:p>
          <a:p>
            <a:pPr marL="285750" indent="-285750">
              <a:spcBef>
                <a:spcPts val="0"/>
              </a:spcBef>
              <a:buFont typeface="Arial"/>
              <a:buChar char="•"/>
            </a:pPr>
            <a:r>
              <a:rPr lang="en-GB" dirty="0" err="1" smtClean="0">
                <a:latin typeface="Courier"/>
                <a:cs typeface="Courier"/>
              </a:rPr>
              <a:t>bx</a:t>
            </a:r>
            <a:endParaRPr lang="en-GB" dirty="0">
              <a:latin typeface="Courier"/>
              <a:cs typeface="Courier"/>
            </a:endParaRPr>
          </a:p>
        </p:txBody>
      </p:sp>
    </p:spTree>
    <p:extLst>
      <p:ext uri="{BB962C8B-B14F-4D97-AF65-F5344CB8AC3E}">
        <p14:creationId xmlns:p14="http://schemas.microsoft.com/office/powerpoint/2010/main" val="4150329461"/>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FFC6CF">
            <a:alpha val="15000"/>
          </a:srgb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Exercise</a:t>
            </a:r>
            <a:endParaRPr lang="en-GB" dirty="0"/>
          </a:p>
        </p:txBody>
      </p:sp>
      <p:graphicFrame>
        <p:nvGraphicFramePr>
          <p:cNvPr id="6" name="Content Placeholder 5"/>
          <p:cNvGraphicFramePr>
            <a:graphicFrameLocks/>
          </p:cNvGraphicFramePr>
          <p:nvPr>
            <p:extLst>
              <p:ext uri="{D42A27DB-BD31-4B8C-83A1-F6EECF244321}">
                <p14:modId xmlns:p14="http://schemas.microsoft.com/office/powerpoint/2010/main" val="3270701148"/>
              </p:ext>
            </p:extLst>
          </p:nvPr>
        </p:nvGraphicFramePr>
        <p:xfrm>
          <a:off x="351773" y="1769501"/>
          <a:ext cx="3072747" cy="2934002"/>
        </p:xfrm>
        <a:graphic>
          <a:graphicData uri="http://schemas.openxmlformats.org/drawingml/2006/table">
            <a:tbl>
              <a:tblPr firstRow="1" bandRow="1">
                <a:tableStyleId>{16D9F66E-5EB9-4882-86FB-DCBF35E3C3E4}</a:tableStyleId>
              </a:tblPr>
              <a:tblGrid>
                <a:gridCol w="1414276"/>
                <a:gridCol w="1658471"/>
              </a:tblGrid>
              <a:tr h="662516">
                <a:tc>
                  <a:txBody>
                    <a:bodyPr/>
                    <a:lstStyle/>
                    <a:p>
                      <a:pPr algn="ctr"/>
                      <a:r>
                        <a:rPr lang="en-GB" dirty="0" smtClean="0"/>
                        <a:t>Instruction</a:t>
                      </a:r>
                      <a:endParaRPr lang="en-GB"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dirty="0" smtClean="0"/>
                        <a:t>Base Cost [</a:t>
                      </a:r>
                      <a:r>
                        <a:rPr lang="en-GB" dirty="0" err="1" smtClean="0"/>
                        <a:t>pJ</a:t>
                      </a:r>
                      <a:r>
                        <a:rPr lang="en-GB" dirty="0" smtClean="0"/>
                        <a:t>]</a:t>
                      </a:r>
                    </a:p>
                  </a:txBody>
                  <a:tcPr/>
                </a:tc>
              </a:tr>
              <a:tr h="3785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beq</a:t>
                      </a:r>
                    </a:p>
                  </a:txBody>
                  <a:tcPr/>
                </a:tc>
                <a:tc>
                  <a:txBody>
                    <a:bodyPr/>
                    <a:lstStyle/>
                    <a:p>
                      <a:pPr algn="ctr"/>
                      <a:r>
                        <a:rPr lang="en-GB" dirty="0" smtClean="0"/>
                        <a:t>500</a:t>
                      </a:r>
                      <a:endParaRPr lang="en-GB" dirty="0"/>
                    </a:p>
                  </a:txBody>
                  <a:tcPr/>
                </a:tc>
              </a:tr>
              <a:tr h="3785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bne</a:t>
                      </a:r>
                    </a:p>
                  </a:txBody>
                  <a:tcPr/>
                </a:tc>
                <a:tc>
                  <a:txBody>
                    <a:bodyPr/>
                    <a:lstStyle/>
                    <a:p>
                      <a:pPr algn="ctr"/>
                      <a:r>
                        <a:rPr lang="en-GB" dirty="0" smtClean="0"/>
                        <a:t>500</a:t>
                      </a:r>
                      <a:endParaRPr lang="en-GB" dirty="0"/>
                    </a:p>
                  </a:txBody>
                  <a:tcPr/>
                </a:tc>
              </a:tr>
              <a:tr h="3785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bx</a:t>
                      </a:r>
                    </a:p>
                  </a:txBody>
                  <a:tcPr/>
                </a:tc>
                <a:tc>
                  <a:txBody>
                    <a:bodyPr/>
                    <a:lstStyle/>
                    <a:p>
                      <a:pPr algn="ctr"/>
                      <a:r>
                        <a:rPr lang="en-GB" dirty="0" smtClean="0"/>
                        <a:t>700</a:t>
                      </a:r>
                      <a:endParaRPr lang="en-GB" dirty="0"/>
                    </a:p>
                  </a:txBody>
                  <a:tcPr/>
                </a:tc>
              </a:tr>
              <a:tr h="3785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cmp</a:t>
                      </a:r>
                    </a:p>
                  </a:txBody>
                  <a:tcPr/>
                </a:tc>
                <a:tc>
                  <a:txBody>
                    <a:bodyPr/>
                    <a:lstStyle/>
                    <a:p>
                      <a:pPr algn="ctr"/>
                      <a:r>
                        <a:rPr lang="en-GB" dirty="0" smtClean="0"/>
                        <a:t>300</a:t>
                      </a:r>
                      <a:endParaRPr lang="en-GB" dirty="0"/>
                    </a:p>
                  </a:txBody>
                  <a:tcPr/>
                </a:tc>
              </a:tr>
              <a:tr h="3785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mul</a:t>
                      </a:r>
                    </a:p>
                  </a:txBody>
                  <a:tcPr/>
                </a:tc>
                <a:tc>
                  <a:txBody>
                    <a:bodyPr/>
                    <a:lstStyle/>
                    <a:p>
                      <a:pPr algn="ctr"/>
                      <a:r>
                        <a:rPr lang="en-GB" dirty="0" smtClean="0"/>
                        <a:t>900</a:t>
                      </a:r>
                      <a:endParaRPr lang="en-GB" dirty="0"/>
                    </a:p>
                  </a:txBody>
                  <a:tcPr/>
                </a:tc>
              </a:tr>
              <a:tr h="3785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sub</a:t>
                      </a:r>
                      <a:endParaRPr lang="en-GB" dirty="0" smtClean="0"/>
                    </a:p>
                  </a:txBody>
                  <a:tcPr/>
                </a:tc>
                <a:tc>
                  <a:txBody>
                    <a:bodyPr/>
                    <a:lstStyle/>
                    <a:p>
                      <a:pPr algn="ctr"/>
                      <a:r>
                        <a:rPr lang="en-GB" dirty="0" smtClean="0"/>
                        <a:t>600</a:t>
                      </a:r>
                      <a:endParaRPr lang="en-GB" dirty="0"/>
                    </a:p>
                  </a:txBody>
                  <a:tcPr/>
                </a:tc>
              </a:tr>
            </a:tbl>
          </a:graphicData>
        </a:graphic>
      </p:graphicFrame>
      <p:graphicFrame>
        <p:nvGraphicFramePr>
          <p:cNvPr id="7" name="Content Placeholder 5"/>
          <p:cNvGraphicFramePr>
            <a:graphicFrameLocks noGrp="1"/>
          </p:cNvGraphicFramePr>
          <p:nvPr>
            <p:ph idx="1"/>
            <p:extLst>
              <p:ext uri="{D42A27DB-BD31-4B8C-83A1-F6EECF244321}">
                <p14:modId xmlns:p14="http://schemas.microsoft.com/office/powerpoint/2010/main" val="786422531"/>
              </p:ext>
            </p:extLst>
          </p:nvPr>
        </p:nvGraphicFramePr>
        <p:xfrm>
          <a:off x="3620902" y="1781453"/>
          <a:ext cx="5254160" cy="2932560"/>
        </p:xfrm>
        <a:graphic>
          <a:graphicData uri="http://schemas.openxmlformats.org/drawingml/2006/table">
            <a:tbl>
              <a:tblPr firstRow="1" bandRow="1">
                <a:tableStyleId>{16D9F66E-5EB9-4882-86FB-DCBF35E3C3E4}</a:tableStyleId>
              </a:tblPr>
              <a:tblGrid>
                <a:gridCol w="771286"/>
                <a:gridCol w="707331"/>
                <a:gridCol w="674204"/>
                <a:gridCol w="714657"/>
                <a:gridCol w="741624"/>
                <a:gridCol w="809045"/>
                <a:gridCol w="836013"/>
              </a:tblGrid>
              <a:tr h="573120">
                <a:tc>
                  <a:txBody>
                    <a:bodyPr/>
                    <a:lstStyle/>
                    <a:p>
                      <a:pPr algn="ctr"/>
                      <a:r>
                        <a:rPr lang="en-GB" dirty="0" err="1" smtClean="0"/>
                        <a:t>O</a:t>
                      </a:r>
                      <a:r>
                        <a:rPr lang="en-GB" baseline="-25000" dirty="0" err="1" smtClean="0"/>
                        <a:t>i,j</a:t>
                      </a:r>
                      <a:endParaRPr lang="en-GB" baseline="-25000" dirty="0" smtClean="0"/>
                    </a:p>
                    <a:p>
                      <a:pPr algn="ctr"/>
                      <a:r>
                        <a:rPr lang="en-GB" dirty="0" smtClean="0"/>
                        <a:t>[</a:t>
                      </a:r>
                      <a:r>
                        <a:rPr lang="en-GB" dirty="0" err="1" smtClean="0"/>
                        <a:t>pJ</a:t>
                      </a:r>
                      <a:r>
                        <a:rPr lang="en-GB" dirty="0" smtClean="0"/>
                        <a:t>]</a:t>
                      </a:r>
                      <a:endParaRPr lang="en-GB" sz="1800" baseline="-25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b="0" dirty="0" err="1" smtClean="0"/>
                        <a:t>beq</a:t>
                      </a:r>
                      <a:endParaRPr lang="en-GB" b="0"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b="0" dirty="0" err="1" smtClean="0"/>
                        <a:t>bne</a:t>
                      </a:r>
                      <a:endParaRPr lang="en-GB" b="0"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b="0" dirty="0" err="1" smtClean="0"/>
                        <a:t>bx</a:t>
                      </a:r>
                      <a:endParaRPr lang="en-GB" b="0"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b="0" dirty="0" err="1" smtClean="0"/>
                        <a:t>cmp</a:t>
                      </a:r>
                      <a:endParaRPr lang="en-GB" b="0"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b="0" dirty="0" err="1" smtClean="0"/>
                        <a:t>mul</a:t>
                      </a:r>
                      <a:endParaRPr lang="en-GB" b="0"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b="0" dirty="0" smtClean="0"/>
                        <a:t>sub</a:t>
                      </a:r>
                    </a:p>
                  </a:txBody>
                  <a:tcPr/>
                </a:tc>
              </a:tr>
              <a:tr h="382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beq</a:t>
                      </a:r>
                    </a:p>
                  </a:txBody>
                  <a:tcPr/>
                </a:tc>
                <a:tc>
                  <a:txBody>
                    <a:bodyPr/>
                    <a:lstStyle/>
                    <a:p>
                      <a:pPr algn="ctr"/>
                      <a:r>
                        <a:rPr lang="en-GB" dirty="0" smtClean="0"/>
                        <a:t>0</a:t>
                      </a:r>
                      <a:endParaRPr lang="en-GB" dirty="0"/>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30</a:t>
                      </a:r>
                      <a:endParaRPr lang="en-GB" dirty="0"/>
                    </a:p>
                  </a:txBody>
                  <a:tcPr/>
                </a:tc>
                <a:tc>
                  <a:txBody>
                    <a:bodyPr/>
                    <a:lstStyle/>
                    <a:p>
                      <a:pPr algn="ctr"/>
                      <a:r>
                        <a:rPr lang="en-GB" dirty="0" smtClean="0"/>
                        <a:t>30</a:t>
                      </a:r>
                      <a:endParaRPr lang="en-GB" dirty="0"/>
                    </a:p>
                  </a:txBody>
                  <a:tcPr/>
                </a:tc>
                <a:tc>
                  <a:txBody>
                    <a:bodyPr/>
                    <a:lstStyle/>
                    <a:p>
                      <a:pPr algn="ctr"/>
                      <a:r>
                        <a:rPr lang="en-GB" dirty="0" smtClean="0"/>
                        <a:t>30</a:t>
                      </a:r>
                      <a:endParaRPr lang="en-GB" dirty="0"/>
                    </a:p>
                  </a:txBody>
                  <a:tcPr/>
                </a:tc>
              </a:tr>
              <a:tr h="382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bne</a:t>
                      </a:r>
                    </a:p>
                  </a:txBody>
                  <a:tcPr/>
                </a:tc>
                <a:tc>
                  <a:txBody>
                    <a:bodyPr/>
                    <a:lstStyle/>
                    <a:p>
                      <a:pPr algn="ctr"/>
                      <a:r>
                        <a:rPr lang="en-GB" dirty="0" smtClean="0"/>
                        <a:t>10</a:t>
                      </a:r>
                      <a:endParaRPr lang="en-GB" dirty="0"/>
                    </a:p>
                  </a:txBody>
                  <a:tcPr/>
                </a:tc>
                <a:tc>
                  <a:txBody>
                    <a:bodyPr/>
                    <a:lstStyle/>
                    <a:p>
                      <a:pPr algn="ctr"/>
                      <a:r>
                        <a:rPr lang="en-GB" dirty="0" smtClean="0"/>
                        <a:t>0</a:t>
                      </a:r>
                      <a:endParaRPr lang="en-GB" dirty="0"/>
                    </a:p>
                  </a:txBody>
                  <a:tcPr/>
                </a:tc>
                <a:tc>
                  <a:txBody>
                    <a:bodyPr/>
                    <a:lstStyle/>
                    <a:p>
                      <a:pPr algn="ctr"/>
                      <a:r>
                        <a:rPr lang="en-GB" dirty="0" smtClean="0"/>
                        <a:t>10</a:t>
                      </a:r>
                      <a:endParaRPr lang="en-GB" dirty="0"/>
                    </a:p>
                  </a:txBody>
                  <a:tcPr/>
                </a:tc>
                <a:tc>
                  <a:txBody>
                    <a:bodyPr/>
                    <a:lstStyle/>
                    <a:p>
                      <a:pPr algn="ctr"/>
                      <a:r>
                        <a:rPr lang="en-GB" dirty="0" smtClean="0"/>
                        <a:t>30</a:t>
                      </a:r>
                      <a:endParaRPr lang="en-GB" dirty="0"/>
                    </a:p>
                  </a:txBody>
                  <a:tcPr/>
                </a:tc>
                <a:tc>
                  <a:txBody>
                    <a:bodyPr/>
                    <a:lstStyle/>
                    <a:p>
                      <a:pPr algn="ctr"/>
                      <a:r>
                        <a:rPr lang="en-GB" dirty="0" smtClean="0"/>
                        <a:t>30</a:t>
                      </a:r>
                      <a:endParaRPr lang="en-GB" dirty="0"/>
                    </a:p>
                  </a:txBody>
                  <a:tcPr/>
                </a:tc>
                <a:tc>
                  <a:txBody>
                    <a:bodyPr/>
                    <a:lstStyle/>
                    <a:p>
                      <a:pPr algn="ctr"/>
                      <a:r>
                        <a:rPr lang="en-GB" dirty="0" smtClean="0"/>
                        <a:t>30</a:t>
                      </a:r>
                      <a:endParaRPr lang="en-GB" dirty="0"/>
                    </a:p>
                  </a:txBody>
                  <a:tcPr/>
                </a:tc>
              </a:tr>
              <a:tr h="382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bx</a:t>
                      </a:r>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0</a:t>
                      </a:r>
                      <a:endParaRPr lang="en-GB" dirty="0"/>
                    </a:p>
                  </a:txBody>
                  <a:tcPr/>
                </a:tc>
                <a:tc>
                  <a:txBody>
                    <a:bodyPr/>
                    <a:lstStyle/>
                    <a:p>
                      <a:pPr algn="ctr"/>
                      <a:r>
                        <a:rPr lang="en-GB" dirty="0" smtClean="0"/>
                        <a:t>60</a:t>
                      </a:r>
                      <a:endParaRPr lang="en-GB" dirty="0"/>
                    </a:p>
                  </a:txBody>
                  <a:tcPr/>
                </a:tc>
                <a:tc>
                  <a:txBody>
                    <a:bodyPr/>
                    <a:lstStyle/>
                    <a:p>
                      <a:pPr algn="ctr"/>
                      <a:r>
                        <a:rPr lang="en-GB" dirty="0" smtClean="0"/>
                        <a:t>60</a:t>
                      </a:r>
                      <a:endParaRPr lang="en-GB" dirty="0"/>
                    </a:p>
                  </a:txBody>
                  <a:tcPr/>
                </a:tc>
                <a:tc>
                  <a:txBody>
                    <a:bodyPr/>
                    <a:lstStyle/>
                    <a:p>
                      <a:pPr algn="ctr"/>
                      <a:r>
                        <a:rPr lang="en-GB" dirty="0" smtClean="0"/>
                        <a:t>60</a:t>
                      </a:r>
                      <a:endParaRPr lang="en-GB" dirty="0"/>
                    </a:p>
                  </a:txBody>
                  <a:tcPr/>
                </a:tc>
              </a:tr>
              <a:tr h="382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cmp</a:t>
                      </a:r>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0</a:t>
                      </a:r>
                      <a:endParaRPr lang="en-GB" dirty="0"/>
                    </a:p>
                  </a:txBody>
                  <a:tcPr/>
                </a:tc>
                <a:tc>
                  <a:txBody>
                    <a:bodyPr/>
                    <a:lstStyle/>
                    <a:p>
                      <a:pPr algn="ctr"/>
                      <a:r>
                        <a:rPr lang="en-GB" dirty="0" smtClean="0"/>
                        <a:t>20</a:t>
                      </a:r>
                      <a:endParaRPr lang="en-GB" dirty="0"/>
                    </a:p>
                  </a:txBody>
                  <a:tcPr/>
                </a:tc>
                <a:tc>
                  <a:txBody>
                    <a:bodyPr/>
                    <a:lstStyle/>
                    <a:p>
                      <a:pPr algn="ctr"/>
                      <a:r>
                        <a:rPr lang="en-GB" dirty="0" smtClean="0"/>
                        <a:t>20</a:t>
                      </a:r>
                      <a:endParaRPr lang="en-GB" dirty="0"/>
                    </a:p>
                  </a:txBody>
                  <a:tcPr/>
                </a:tc>
              </a:tr>
              <a:tr h="382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mul</a:t>
                      </a:r>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30</a:t>
                      </a:r>
                      <a:endParaRPr lang="en-GB" dirty="0"/>
                    </a:p>
                  </a:txBody>
                  <a:tcPr/>
                </a:tc>
                <a:tc>
                  <a:txBody>
                    <a:bodyPr/>
                    <a:lstStyle/>
                    <a:p>
                      <a:pPr algn="ctr"/>
                      <a:r>
                        <a:rPr lang="en-GB" dirty="0" smtClean="0"/>
                        <a:t>0</a:t>
                      </a:r>
                      <a:endParaRPr lang="en-GB" dirty="0"/>
                    </a:p>
                  </a:txBody>
                  <a:tcPr/>
                </a:tc>
                <a:tc>
                  <a:txBody>
                    <a:bodyPr/>
                    <a:lstStyle/>
                    <a:p>
                      <a:pPr algn="ctr"/>
                      <a:r>
                        <a:rPr lang="en-GB" dirty="0" smtClean="0"/>
                        <a:t>30</a:t>
                      </a:r>
                      <a:endParaRPr lang="en-GB" dirty="0"/>
                    </a:p>
                  </a:txBody>
                  <a:tcPr/>
                </a:tc>
              </a:tr>
              <a:tr h="382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sub</a:t>
                      </a:r>
                      <a:endParaRPr lang="en-GB" dirty="0" smtClean="0"/>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20</a:t>
                      </a:r>
                      <a:endParaRPr lang="en-GB" dirty="0"/>
                    </a:p>
                  </a:txBody>
                  <a:tcPr/>
                </a:tc>
                <a:tc>
                  <a:txBody>
                    <a:bodyPr/>
                    <a:lstStyle/>
                    <a:p>
                      <a:pPr algn="ctr"/>
                      <a:r>
                        <a:rPr lang="en-GB" dirty="0" smtClean="0"/>
                        <a:t>30</a:t>
                      </a:r>
                      <a:endParaRPr lang="en-GB" dirty="0"/>
                    </a:p>
                  </a:txBody>
                  <a:tcPr/>
                </a:tc>
                <a:tc>
                  <a:txBody>
                    <a:bodyPr/>
                    <a:lstStyle/>
                    <a:p>
                      <a:pPr algn="ctr"/>
                      <a:r>
                        <a:rPr lang="en-GB" dirty="0" smtClean="0"/>
                        <a:t>0</a:t>
                      </a:r>
                      <a:endParaRPr lang="en-GB" dirty="0"/>
                    </a:p>
                  </a:txBody>
                  <a:tcPr/>
                </a:tc>
              </a:tr>
            </a:tbl>
          </a:graphicData>
        </a:graphic>
      </p:graphicFrame>
      <p:sp>
        <p:nvSpPr>
          <p:cNvPr id="8" name="TextBox 7"/>
          <p:cNvSpPr txBox="1"/>
          <p:nvPr/>
        </p:nvSpPr>
        <p:spPr>
          <a:xfrm>
            <a:off x="478118" y="4826002"/>
            <a:ext cx="8262470" cy="1508105"/>
          </a:xfrm>
          <a:prstGeom prst="rect">
            <a:avLst/>
          </a:prstGeom>
          <a:noFill/>
        </p:spPr>
        <p:txBody>
          <a:bodyPr wrap="square" rtlCol="0">
            <a:spAutoFit/>
          </a:bodyPr>
          <a:lstStyle/>
          <a:p>
            <a:r>
              <a:rPr lang="en-GB" sz="2000" dirty="0" smtClean="0"/>
              <a:t>A call to </a:t>
            </a:r>
            <a:r>
              <a:rPr lang="en-GB" sz="2000" dirty="0" smtClean="0">
                <a:latin typeface="Courier"/>
                <a:cs typeface="Courier"/>
              </a:rPr>
              <a:t>fact(3)</a:t>
            </a:r>
            <a:r>
              <a:rPr lang="en-GB" sz="2000" dirty="0" smtClean="0"/>
              <a:t> would invoke the following instructions in this order:</a:t>
            </a:r>
          </a:p>
          <a:p>
            <a:pPr marL="285750" indent="-285750">
              <a:spcBef>
                <a:spcPts val="0"/>
              </a:spcBef>
              <a:buFont typeface="Arial"/>
              <a:buChar char="•"/>
            </a:pPr>
            <a:r>
              <a:rPr lang="en-GB" dirty="0" smtClean="0">
                <a:latin typeface="Courier"/>
                <a:cs typeface="Courier"/>
              </a:rPr>
              <a:t>sub, </a:t>
            </a:r>
            <a:r>
              <a:rPr lang="en-GB" dirty="0" err="1" smtClean="0">
                <a:latin typeface="Courier"/>
                <a:cs typeface="Courier"/>
              </a:rPr>
              <a:t>cmp</a:t>
            </a:r>
            <a:r>
              <a:rPr lang="en-GB" dirty="0" smtClean="0">
                <a:latin typeface="Courier"/>
                <a:cs typeface="Courier"/>
              </a:rPr>
              <a:t>, </a:t>
            </a:r>
            <a:r>
              <a:rPr lang="en-GB" dirty="0" err="1" smtClean="0">
                <a:latin typeface="Courier"/>
                <a:cs typeface="Courier"/>
              </a:rPr>
              <a:t>beq</a:t>
            </a:r>
            <a:r>
              <a:rPr lang="en-GB" dirty="0">
                <a:latin typeface="Courier"/>
                <a:cs typeface="Courier"/>
              </a:rPr>
              <a:t> </a:t>
            </a:r>
            <a:r>
              <a:rPr lang="en-GB" dirty="0" smtClean="0">
                <a:latin typeface="Courier"/>
                <a:cs typeface="Courier"/>
              </a:rPr>
              <a:t>(not taken), </a:t>
            </a:r>
          </a:p>
          <a:p>
            <a:pPr marL="285750" indent="-285750">
              <a:spcBef>
                <a:spcPts val="0"/>
              </a:spcBef>
              <a:buFont typeface="Arial"/>
              <a:buChar char="•"/>
            </a:pPr>
            <a:r>
              <a:rPr lang="en-GB" dirty="0" err="1" smtClean="0">
                <a:latin typeface="Courier"/>
                <a:cs typeface="Courier"/>
              </a:rPr>
              <a:t>mul</a:t>
            </a:r>
            <a:r>
              <a:rPr lang="en-GB" dirty="0" smtClean="0">
                <a:latin typeface="Courier"/>
                <a:cs typeface="Courier"/>
              </a:rPr>
              <a:t>, sub, </a:t>
            </a:r>
            <a:r>
              <a:rPr lang="en-GB" dirty="0" err="1" smtClean="0">
                <a:latin typeface="Courier"/>
                <a:cs typeface="Courier"/>
              </a:rPr>
              <a:t>cmp</a:t>
            </a:r>
            <a:r>
              <a:rPr lang="en-GB" dirty="0" smtClean="0">
                <a:latin typeface="Courier"/>
                <a:cs typeface="Courier"/>
              </a:rPr>
              <a:t>, </a:t>
            </a:r>
            <a:r>
              <a:rPr lang="en-GB" dirty="0" err="1" smtClean="0">
                <a:latin typeface="Courier"/>
                <a:cs typeface="Courier"/>
              </a:rPr>
              <a:t>bne</a:t>
            </a:r>
            <a:r>
              <a:rPr lang="en-GB" dirty="0" smtClean="0">
                <a:latin typeface="Courier"/>
                <a:cs typeface="Courier"/>
              </a:rPr>
              <a:t> (taken), </a:t>
            </a:r>
          </a:p>
          <a:p>
            <a:pPr marL="285750" indent="-285750">
              <a:spcBef>
                <a:spcPts val="0"/>
              </a:spcBef>
              <a:buFont typeface="Arial"/>
              <a:buChar char="•"/>
            </a:pPr>
            <a:r>
              <a:rPr lang="en-GB" dirty="0" err="1" smtClean="0">
                <a:latin typeface="Courier"/>
                <a:cs typeface="Courier"/>
              </a:rPr>
              <a:t>mul</a:t>
            </a:r>
            <a:r>
              <a:rPr lang="en-GB" dirty="0" smtClean="0">
                <a:latin typeface="Courier"/>
                <a:cs typeface="Courier"/>
              </a:rPr>
              <a:t>, sub, </a:t>
            </a:r>
            <a:r>
              <a:rPr lang="en-GB" dirty="0" err="1" smtClean="0">
                <a:latin typeface="Courier"/>
                <a:cs typeface="Courier"/>
              </a:rPr>
              <a:t>cmp</a:t>
            </a:r>
            <a:r>
              <a:rPr lang="en-GB" dirty="0" smtClean="0">
                <a:latin typeface="Courier"/>
                <a:cs typeface="Courier"/>
              </a:rPr>
              <a:t>, </a:t>
            </a:r>
            <a:r>
              <a:rPr lang="en-GB" dirty="0" err="1" smtClean="0">
                <a:latin typeface="Courier"/>
                <a:cs typeface="Courier"/>
              </a:rPr>
              <a:t>bne</a:t>
            </a:r>
            <a:r>
              <a:rPr lang="en-GB" dirty="0" smtClean="0">
                <a:latin typeface="Courier"/>
                <a:cs typeface="Courier"/>
              </a:rPr>
              <a:t> (not taken), </a:t>
            </a:r>
          </a:p>
          <a:p>
            <a:pPr marL="285750" indent="-285750">
              <a:spcBef>
                <a:spcPts val="0"/>
              </a:spcBef>
              <a:buFont typeface="Arial"/>
              <a:buChar char="•"/>
            </a:pPr>
            <a:r>
              <a:rPr lang="en-GB" dirty="0" err="1" smtClean="0">
                <a:latin typeface="Courier"/>
                <a:cs typeface="Courier"/>
              </a:rPr>
              <a:t>bx</a:t>
            </a:r>
            <a:endParaRPr lang="en-GB" dirty="0">
              <a:latin typeface="Courier"/>
              <a:cs typeface="Courier"/>
            </a:endParaRPr>
          </a:p>
        </p:txBody>
      </p:sp>
    </p:spTree>
    <p:extLst>
      <p:ext uri="{BB962C8B-B14F-4D97-AF65-F5344CB8AC3E}">
        <p14:creationId xmlns:p14="http://schemas.microsoft.com/office/powerpoint/2010/main" val="2838010151"/>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FFC6CF">
            <a:alpha val="15000"/>
          </a:srgb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Exercise</a:t>
            </a:r>
            <a:endParaRPr lang="en-GB" dirty="0"/>
          </a:p>
        </p:txBody>
      </p:sp>
      <p:sp>
        <p:nvSpPr>
          <p:cNvPr id="3" name="Content Placeholder 2"/>
          <p:cNvSpPr>
            <a:spLocks noGrp="1"/>
          </p:cNvSpPr>
          <p:nvPr>
            <p:ph idx="1"/>
          </p:nvPr>
        </p:nvSpPr>
        <p:spPr>
          <a:xfrm>
            <a:off x="423488" y="2887103"/>
            <a:ext cx="8615923" cy="4525962"/>
          </a:xfrm>
        </p:spPr>
        <p:txBody>
          <a:bodyPr/>
          <a:lstStyle/>
          <a:p>
            <a:pPr marL="0" indent="0">
              <a:spcBef>
                <a:spcPts val="0"/>
              </a:spcBef>
              <a:buNone/>
            </a:pPr>
            <a:r>
              <a:rPr lang="en-GB" sz="2000" i="1" dirty="0" smtClean="0">
                <a:latin typeface="Courier"/>
                <a:cs typeface="Courier"/>
              </a:rPr>
              <a:t>sub, </a:t>
            </a:r>
            <a:r>
              <a:rPr lang="en-GB" sz="2000" i="1" dirty="0" err="1" smtClean="0">
                <a:latin typeface="Courier"/>
                <a:cs typeface="Courier"/>
              </a:rPr>
              <a:t>cmp</a:t>
            </a:r>
            <a:r>
              <a:rPr lang="en-GB" sz="2000" i="1" dirty="0">
                <a:latin typeface="Courier"/>
                <a:cs typeface="Courier"/>
              </a:rPr>
              <a:t>, </a:t>
            </a:r>
            <a:r>
              <a:rPr lang="en-GB" sz="2000" i="1" dirty="0" err="1">
                <a:latin typeface="Courier"/>
                <a:cs typeface="Courier"/>
              </a:rPr>
              <a:t>beq</a:t>
            </a:r>
            <a:r>
              <a:rPr lang="en-GB" sz="2000" i="1" dirty="0">
                <a:latin typeface="Courier"/>
                <a:cs typeface="Courier"/>
              </a:rPr>
              <a:t> (not taken), </a:t>
            </a:r>
            <a:r>
              <a:rPr lang="en-GB" sz="2000" i="1" dirty="0" err="1" smtClean="0">
                <a:latin typeface="Courier"/>
                <a:cs typeface="Courier"/>
              </a:rPr>
              <a:t>mul</a:t>
            </a:r>
            <a:r>
              <a:rPr lang="en-GB" sz="2000" i="1" dirty="0">
                <a:latin typeface="Courier"/>
                <a:cs typeface="Courier"/>
              </a:rPr>
              <a:t>, sub, </a:t>
            </a:r>
            <a:r>
              <a:rPr lang="en-GB" sz="2000" i="1" dirty="0" err="1">
                <a:latin typeface="Courier"/>
                <a:cs typeface="Courier"/>
              </a:rPr>
              <a:t>cmp</a:t>
            </a:r>
            <a:r>
              <a:rPr lang="en-GB" sz="2000" i="1" dirty="0">
                <a:latin typeface="Courier"/>
                <a:cs typeface="Courier"/>
              </a:rPr>
              <a:t>, </a:t>
            </a:r>
            <a:r>
              <a:rPr lang="en-GB" sz="2000" i="1" dirty="0" err="1">
                <a:latin typeface="Courier"/>
                <a:cs typeface="Courier"/>
              </a:rPr>
              <a:t>bne</a:t>
            </a:r>
            <a:r>
              <a:rPr lang="en-GB" sz="2000" i="1" dirty="0">
                <a:latin typeface="Courier"/>
                <a:cs typeface="Courier"/>
              </a:rPr>
              <a:t> (taken), </a:t>
            </a:r>
            <a:r>
              <a:rPr lang="en-GB" sz="2000" i="1" dirty="0" err="1" smtClean="0">
                <a:latin typeface="Courier"/>
                <a:cs typeface="Courier"/>
              </a:rPr>
              <a:t>mul</a:t>
            </a:r>
            <a:r>
              <a:rPr lang="en-GB" sz="2000" i="1" dirty="0">
                <a:latin typeface="Courier"/>
                <a:cs typeface="Courier"/>
              </a:rPr>
              <a:t>, sub, </a:t>
            </a:r>
            <a:r>
              <a:rPr lang="en-GB" sz="2000" i="1" dirty="0" err="1">
                <a:latin typeface="Courier"/>
                <a:cs typeface="Courier"/>
              </a:rPr>
              <a:t>cmp</a:t>
            </a:r>
            <a:r>
              <a:rPr lang="en-GB" sz="2000" i="1" dirty="0">
                <a:latin typeface="Courier"/>
                <a:cs typeface="Courier"/>
              </a:rPr>
              <a:t>, </a:t>
            </a:r>
            <a:r>
              <a:rPr lang="en-GB" sz="2000" i="1" dirty="0" err="1">
                <a:latin typeface="Courier"/>
                <a:cs typeface="Courier"/>
              </a:rPr>
              <a:t>bne</a:t>
            </a:r>
            <a:r>
              <a:rPr lang="en-GB" sz="2000" i="1" dirty="0">
                <a:latin typeface="Courier"/>
                <a:cs typeface="Courier"/>
              </a:rPr>
              <a:t> (not taken), </a:t>
            </a:r>
            <a:r>
              <a:rPr lang="en-GB" sz="2000" i="1" dirty="0" err="1" smtClean="0">
                <a:latin typeface="Courier"/>
                <a:cs typeface="Courier"/>
              </a:rPr>
              <a:t>bx</a:t>
            </a:r>
            <a:endParaRPr lang="en-GB" sz="2000" i="1" dirty="0" smtClean="0">
              <a:latin typeface="Courier"/>
              <a:cs typeface="Courier"/>
            </a:endParaRPr>
          </a:p>
          <a:p>
            <a:pPr marL="0" indent="0">
              <a:spcBef>
                <a:spcPts val="0"/>
              </a:spcBef>
              <a:buNone/>
            </a:pPr>
            <a:endParaRPr lang="en-GB" sz="2000" i="1" dirty="0">
              <a:latin typeface="Courier"/>
              <a:cs typeface="Courier"/>
            </a:endParaRPr>
          </a:p>
          <a:p>
            <a:pPr marL="0" indent="0">
              <a:buNone/>
            </a:pPr>
            <a:r>
              <a:rPr lang="en-GB" sz="2400" i="1" dirty="0" err="1">
                <a:solidFill>
                  <a:srgbClr val="000000"/>
                </a:solidFill>
                <a:latin typeface="Times"/>
                <a:cs typeface="Times"/>
              </a:rPr>
              <a:t>E</a:t>
            </a:r>
            <a:r>
              <a:rPr lang="en-GB" sz="2400" i="1" baseline="-25000" dirty="0" err="1">
                <a:solidFill>
                  <a:srgbClr val="000000"/>
                </a:solidFill>
                <a:latin typeface="Times"/>
                <a:cs typeface="Times"/>
              </a:rPr>
              <a:t>fact</a:t>
            </a:r>
            <a:r>
              <a:rPr lang="en-GB" sz="2400" i="1" baseline="-25000" dirty="0">
                <a:solidFill>
                  <a:srgbClr val="000000"/>
                </a:solidFill>
                <a:latin typeface="Times"/>
                <a:cs typeface="Times"/>
              </a:rPr>
              <a:t>(3)</a:t>
            </a:r>
            <a:r>
              <a:rPr lang="en-GB" sz="2400" i="1" dirty="0">
                <a:solidFill>
                  <a:srgbClr val="000000"/>
                </a:solidFill>
                <a:latin typeface="Times"/>
                <a:cs typeface="Times"/>
              </a:rPr>
              <a:t> = </a:t>
            </a:r>
            <a:endParaRPr lang="en-GB" dirty="0"/>
          </a:p>
        </p:txBody>
      </p:sp>
      <p:pic>
        <p:nvPicPr>
          <p:cNvPr id="8" name="Picture 3"/>
          <p:cNvPicPr>
            <a:picLocks noChangeAspect="1" noChangeArrowheads="1"/>
          </p:cNvPicPr>
          <p:nvPr/>
        </p:nvPicPr>
        <p:blipFill>
          <a:blip r:embed="rId3" cstate="print"/>
          <a:srcRect/>
          <a:stretch>
            <a:fillRect/>
          </a:stretch>
        </p:blipFill>
        <p:spPr bwMode="auto">
          <a:xfrm>
            <a:off x="501744" y="1526708"/>
            <a:ext cx="7758112" cy="1020762"/>
          </a:xfrm>
          <a:prstGeom prst="rect">
            <a:avLst/>
          </a:prstGeom>
          <a:noFill/>
          <a:ln w="9525">
            <a:noFill/>
            <a:miter lim="800000"/>
            <a:headEnd/>
            <a:tailEnd/>
          </a:ln>
        </p:spPr>
      </p:pic>
      <p:sp>
        <p:nvSpPr>
          <p:cNvPr id="9" name="Rectangle 8"/>
          <p:cNvSpPr/>
          <p:nvPr/>
        </p:nvSpPr>
        <p:spPr bwMode="auto">
          <a:xfrm>
            <a:off x="6708589" y="1538949"/>
            <a:ext cx="2017059" cy="1008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397843112"/>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FFC6CF">
            <a:alpha val="15000"/>
          </a:srgb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Exercise</a:t>
            </a:r>
            <a:endParaRPr lang="en-GB" dirty="0"/>
          </a:p>
        </p:txBody>
      </p:sp>
      <p:sp>
        <p:nvSpPr>
          <p:cNvPr id="3" name="Content Placeholder 2"/>
          <p:cNvSpPr>
            <a:spLocks noGrp="1"/>
          </p:cNvSpPr>
          <p:nvPr>
            <p:ph idx="1"/>
          </p:nvPr>
        </p:nvSpPr>
        <p:spPr>
          <a:xfrm>
            <a:off x="423488" y="2887103"/>
            <a:ext cx="8615923" cy="2805485"/>
          </a:xfrm>
        </p:spPr>
        <p:txBody>
          <a:bodyPr/>
          <a:lstStyle/>
          <a:p>
            <a:pPr marL="0" indent="0">
              <a:spcBef>
                <a:spcPts val="0"/>
              </a:spcBef>
              <a:buNone/>
            </a:pPr>
            <a:r>
              <a:rPr lang="en-GB" sz="2000" i="1" dirty="0" smtClean="0">
                <a:latin typeface="Courier"/>
                <a:cs typeface="Courier"/>
              </a:rPr>
              <a:t>sub, </a:t>
            </a:r>
            <a:r>
              <a:rPr lang="en-GB" sz="2000" i="1" dirty="0" err="1" smtClean="0">
                <a:latin typeface="Courier"/>
                <a:cs typeface="Courier"/>
              </a:rPr>
              <a:t>cmp</a:t>
            </a:r>
            <a:r>
              <a:rPr lang="en-GB" sz="2000" i="1" dirty="0">
                <a:latin typeface="Courier"/>
                <a:cs typeface="Courier"/>
              </a:rPr>
              <a:t>, </a:t>
            </a:r>
            <a:r>
              <a:rPr lang="en-GB" sz="2000" i="1" dirty="0" err="1">
                <a:latin typeface="Courier"/>
                <a:cs typeface="Courier"/>
              </a:rPr>
              <a:t>beq</a:t>
            </a:r>
            <a:r>
              <a:rPr lang="en-GB" sz="2000" i="1" dirty="0">
                <a:latin typeface="Courier"/>
                <a:cs typeface="Courier"/>
              </a:rPr>
              <a:t> (not taken), </a:t>
            </a:r>
            <a:r>
              <a:rPr lang="en-GB" sz="2000" i="1" dirty="0" err="1" smtClean="0">
                <a:latin typeface="Courier"/>
                <a:cs typeface="Courier"/>
              </a:rPr>
              <a:t>mul</a:t>
            </a:r>
            <a:r>
              <a:rPr lang="en-GB" sz="2000" i="1" dirty="0">
                <a:latin typeface="Courier"/>
                <a:cs typeface="Courier"/>
              </a:rPr>
              <a:t>, sub, </a:t>
            </a:r>
            <a:r>
              <a:rPr lang="en-GB" sz="2000" i="1" dirty="0" err="1">
                <a:latin typeface="Courier"/>
                <a:cs typeface="Courier"/>
              </a:rPr>
              <a:t>cmp</a:t>
            </a:r>
            <a:r>
              <a:rPr lang="en-GB" sz="2000" i="1" dirty="0">
                <a:latin typeface="Courier"/>
                <a:cs typeface="Courier"/>
              </a:rPr>
              <a:t>, </a:t>
            </a:r>
            <a:r>
              <a:rPr lang="en-GB" sz="2000" i="1" dirty="0" err="1">
                <a:latin typeface="Courier"/>
                <a:cs typeface="Courier"/>
              </a:rPr>
              <a:t>bne</a:t>
            </a:r>
            <a:r>
              <a:rPr lang="en-GB" sz="2000" i="1" dirty="0">
                <a:latin typeface="Courier"/>
                <a:cs typeface="Courier"/>
              </a:rPr>
              <a:t> (taken), </a:t>
            </a:r>
            <a:r>
              <a:rPr lang="en-GB" sz="2000" i="1" dirty="0" err="1" smtClean="0">
                <a:latin typeface="Courier"/>
                <a:cs typeface="Courier"/>
              </a:rPr>
              <a:t>mul</a:t>
            </a:r>
            <a:r>
              <a:rPr lang="en-GB" sz="2000" i="1" dirty="0">
                <a:latin typeface="Courier"/>
                <a:cs typeface="Courier"/>
              </a:rPr>
              <a:t>, sub, </a:t>
            </a:r>
            <a:r>
              <a:rPr lang="en-GB" sz="2000" i="1" dirty="0" err="1">
                <a:latin typeface="Courier"/>
                <a:cs typeface="Courier"/>
              </a:rPr>
              <a:t>cmp</a:t>
            </a:r>
            <a:r>
              <a:rPr lang="en-GB" sz="2000" i="1" dirty="0">
                <a:latin typeface="Courier"/>
                <a:cs typeface="Courier"/>
              </a:rPr>
              <a:t>, </a:t>
            </a:r>
            <a:r>
              <a:rPr lang="en-GB" sz="2000" i="1" dirty="0" err="1">
                <a:latin typeface="Courier"/>
                <a:cs typeface="Courier"/>
              </a:rPr>
              <a:t>bne</a:t>
            </a:r>
            <a:r>
              <a:rPr lang="en-GB" sz="2000" i="1" dirty="0">
                <a:latin typeface="Courier"/>
                <a:cs typeface="Courier"/>
              </a:rPr>
              <a:t> (not taken), </a:t>
            </a:r>
            <a:r>
              <a:rPr lang="en-GB" sz="2000" i="1" dirty="0" err="1" smtClean="0">
                <a:latin typeface="Courier"/>
                <a:cs typeface="Courier"/>
              </a:rPr>
              <a:t>bx</a:t>
            </a:r>
            <a:endParaRPr lang="en-GB" sz="2000" i="1" dirty="0" smtClean="0">
              <a:latin typeface="Courier"/>
              <a:cs typeface="Courier"/>
            </a:endParaRPr>
          </a:p>
          <a:p>
            <a:pPr marL="0" indent="0">
              <a:spcBef>
                <a:spcPts val="0"/>
              </a:spcBef>
              <a:buNone/>
            </a:pPr>
            <a:endParaRPr lang="en-GB" sz="2000" i="1" dirty="0">
              <a:latin typeface="Courier"/>
              <a:cs typeface="Courier"/>
            </a:endParaRPr>
          </a:p>
          <a:p>
            <a:pPr marL="0" indent="0">
              <a:buNone/>
            </a:pPr>
            <a:r>
              <a:rPr lang="en-GB" sz="2400" b="1" i="1" dirty="0" err="1">
                <a:latin typeface="Times"/>
                <a:cs typeface="Times"/>
              </a:rPr>
              <a:t>E</a:t>
            </a:r>
            <a:r>
              <a:rPr lang="en-GB" sz="2400" b="1" i="1" baseline="-25000" dirty="0" err="1">
                <a:latin typeface="Times"/>
                <a:cs typeface="Times"/>
              </a:rPr>
              <a:t>fact</a:t>
            </a:r>
            <a:r>
              <a:rPr lang="en-GB" sz="2400" b="1" i="1" baseline="-25000" dirty="0">
                <a:latin typeface="Times"/>
                <a:cs typeface="Times"/>
              </a:rPr>
              <a:t>(3)</a:t>
            </a:r>
            <a:r>
              <a:rPr lang="en-GB" sz="2400" b="1" i="1" dirty="0">
                <a:latin typeface="Times"/>
                <a:cs typeface="Times"/>
              </a:rPr>
              <a:t> </a:t>
            </a:r>
            <a:r>
              <a:rPr lang="en-GB" sz="2400" i="1" dirty="0">
                <a:latin typeface="Times"/>
                <a:cs typeface="Times"/>
              </a:rPr>
              <a:t>= </a:t>
            </a:r>
            <a:r>
              <a:rPr lang="en-GB" sz="2400" i="1" dirty="0" smtClean="0">
                <a:latin typeface="Times"/>
                <a:cs typeface="Times"/>
              </a:rPr>
              <a:t>3*600pJ </a:t>
            </a:r>
            <a:r>
              <a:rPr lang="en-GB" sz="2400" i="1" dirty="0">
                <a:latin typeface="Times"/>
                <a:cs typeface="Times"/>
              </a:rPr>
              <a:t>+ </a:t>
            </a:r>
            <a:r>
              <a:rPr lang="en-GB" sz="2400" i="1" dirty="0" smtClean="0">
                <a:latin typeface="Times"/>
                <a:cs typeface="Times"/>
              </a:rPr>
              <a:t>3*300pJ + 500pJ +2*900 + 2*500pJ + 700pJ</a:t>
            </a:r>
          </a:p>
          <a:p>
            <a:pPr marL="0" indent="0">
              <a:buNone/>
            </a:pPr>
            <a:r>
              <a:rPr lang="en-GB" sz="2400" b="1" i="1" dirty="0" smtClean="0">
                <a:latin typeface="Times"/>
                <a:cs typeface="Times"/>
              </a:rPr>
              <a:t>+</a:t>
            </a:r>
            <a:r>
              <a:rPr lang="en-GB" sz="2400" i="1" dirty="0" smtClean="0">
                <a:latin typeface="Times"/>
                <a:cs typeface="Times"/>
              </a:rPr>
              <a:t> 3*20pJ + 10pJ + 30pJ + 2*30pJ + 2*10pJ + 30pJ + 10pJ</a:t>
            </a:r>
          </a:p>
          <a:p>
            <a:pPr marL="0" indent="0">
              <a:buNone/>
            </a:pPr>
            <a:r>
              <a:rPr lang="en-GB" sz="2400" i="1" dirty="0" smtClean="0">
                <a:latin typeface="Times"/>
                <a:cs typeface="Times"/>
              </a:rPr>
              <a:t>= 6920pJ </a:t>
            </a:r>
            <a:r>
              <a:rPr lang="en-GB" sz="2400" b="1" i="1" u="sng" dirty="0" smtClean="0">
                <a:latin typeface="Times"/>
                <a:cs typeface="Times"/>
              </a:rPr>
              <a:t>= 6.92nJ</a:t>
            </a:r>
          </a:p>
          <a:p>
            <a:pPr marL="0" indent="0">
              <a:buNone/>
            </a:pPr>
            <a:endParaRPr lang="en-GB" dirty="0" smtClean="0"/>
          </a:p>
          <a:p>
            <a:pPr marL="0" indent="0">
              <a:buNone/>
            </a:pPr>
            <a:endParaRPr lang="en-GB" sz="2400" dirty="0">
              <a:latin typeface="Times"/>
              <a:cs typeface="Times"/>
            </a:endParaRPr>
          </a:p>
        </p:txBody>
      </p:sp>
      <p:pic>
        <p:nvPicPr>
          <p:cNvPr id="8" name="Picture 3"/>
          <p:cNvPicPr>
            <a:picLocks noChangeAspect="1" noChangeArrowheads="1"/>
          </p:cNvPicPr>
          <p:nvPr/>
        </p:nvPicPr>
        <p:blipFill>
          <a:blip r:embed="rId3" cstate="print"/>
          <a:srcRect/>
          <a:stretch>
            <a:fillRect/>
          </a:stretch>
        </p:blipFill>
        <p:spPr bwMode="auto">
          <a:xfrm>
            <a:off x="501744" y="1526708"/>
            <a:ext cx="7758112" cy="1020762"/>
          </a:xfrm>
          <a:prstGeom prst="rect">
            <a:avLst/>
          </a:prstGeom>
          <a:noFill/>
          <a:ln w="9525">
            <a:noFill/>
            <a:miter lim="800000"/>
            <a:headEnd/>
            <a:tailEnd/>
          </a:ln>
        </p:spPr>
      </p:pic>
      <p:sp>
        <p:nvSpPr>
          <p:cNvPr id="9" name="Rectangle 8"/>
          <p:cNvSpPr/>
          <p:nvPr/>
        </p:nvSpPr>
        <p:spPr bwMode="auto">
          <a:xfrm>
            <a:off x="6723530" y="1524007"/>
            <a:ext cx="2017059" cy="1008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146643988"/>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3"/>
          <p:cNvPicPr>
            <a:picLocks noChangeAspect="1" noChangeArrowheads="1"/>
          </p:cNvPicPr>
          <p:nvPr/>
        </p:nvPicPr>
        <p:blipFill>
          <a:blip r:embed="rId3" cstate="print"/>
          <a:srcRect/>
          <a:stretch>
            <a:fillRect/>
          </a:stretch>
        </p:blipFill>
        <p:spPr bwMode="auto">
          <a:xfrm>
            <a:off x="427038" y="2408238"/>
            <a:ext cx="7758112" cy="1020762"/>
          </a:xfrm>
          <a:prstGeom prst="rect">
            <a:avLst/>
          </a:prstGeom>
          <a:noFill/>
          <a:ln w="9525">
            <a:noFill/>
            <a:miter lim="800000"/>
            <a:headEnd/>
            <a:tailEnd/>
          </a:ln>
        </p:spPr>
      </p:pic>
      <p:sp>
        <p:nvSpPr>
          <p:cNvPr id="72707" name="Content Placeholder 2"/>
          <p:cNvSpPr>
            <a:spLocks noGrp="1"/>
          </p:cNvSpPr>
          <p:nvPr>
            <p:ph idx="1"/>
          </p:nvPr>
        </p:nvSpPr>
        <p:spPr bwMode="auto">
          <a:xfrm>
            <a:off x="1705970" y="3429000"/>
            <a:ext cx="1746913" cy="2032000"/>
          </a:xfrm>
          <a:solidFill>
            <a:schemeClr val="bg1"/>
          </a:solidFill>
          <a:ln>
            <a:solidFill>
              <a:schemeClr val="bg1"/>
            </a:solidFill>
            <a:miter lim="800000"/>
            <a:headEnd/>
            <a:tailEnd/>
          </a:ln>
        </p:spPr>
        <p:txBody>
          <a:bodyPr vert="horz" wrap="square" numCol="1" anchor="t" anchorCtr="0" compatLnSpc="1">
            <a:prstTxWarp prst="textNoShape">
              <a:avLst/>
            </a:prstTxWarp>
          </a:bodyPr>
          <a:lstStyle/>
          <a:p>
            <a:pPr marL="0" indent="0">
              <a:lnSpc>
                <a:spcPct val="100000"/>
              </a:lnSpc>
              <a:buFont typeface="Wingdings" pitchFamily="2" charset="2"/>
              <a:buNone/>
            </a:pPr>
            <a:r>
              <a:rPr lang="en-GB" sz="2400" dirty="0" smtClean="0">
                <a:solidFill>
                  <a:srgbClr val="000000"/>
                </a:solidFill>
              </a:rPr>
              <a:t>Instruction Base Cost,  </a:t>
            </a:r>
            <a:r>
              <a:rPr lang="en-GB" sz="2400" i="1" dirty="0" smtClean="0">
                <a:solidFill>
                  <a:srgbClr val="000000"/>
                </a:solidFill>
                <a:latin typeface="Times New Roman" pitchFamily="18" charset="0"/>
                <a:cs typeface="Times New Roman" pitchFamily="18" charset="0"/>
              </a:rPr>
              <a:t>B</a:t>
            </a:r>
            <a:r>
              <a:rPr lang="en-GB" i="1" baseline="-25000" dirty="0" smtClean="0">
                <a:solidFill>
                  <a:srgbClr val="000000"/>
                </a:solidFill>
                <a:latin typeface="Times New Roman" pitchFamily="18" charset="0"/>
                <a:cs typeface="Times New Roman" pitchFamily="18" charset="0"/>
              </a:rPr>
              <a:t>i</a:t>
            </a:r>
            <a:r>
              <a:rPr lang="en-GB" sz="2400" i="1" dirty="0" smtClean="0">
                <a:solidFill>
                  <a:srgbClr val="000000"/>
                </a:solidFill>
                <a:cs typeface="Times New Roman" pitchFamily="18" charset="0"/>
              </a:rPr>
              <a:t>,</a:t>
            </a:r>
            <a:r>
              <a:rPr lang="en-GB" sz="2400" dirty="0" smtClean="0">
                <a:solidFill>
                  <a:srgbClr val="000000"/>
                </a:solidFill>
              </a:rPr>
              <a:t> of each instruction </a:t>
            </a:r>
            <a:r>
              <a:rPr lang="en-GB" sz="2400" i="1" dirty="0" err="1" smtClean="0">
                <a:solidFill>
                  <a:srgbClr val="000000"/>
                </a:solidFill>
                <a:latin typeface="Times New Roman" pitchFamily="18" charset="0"/>
                <a:cs typeface="Times New Roman" pitchFamily="18" charset="0"/>
              </a:rPr>
              <a:t>i</a:t>
            </a:r>
            <a:endParaRPr lang="en-GB" sz="2400" i="1" dirty="0" smtClean="0">
              <a:solidFill>
                <a:srgbClr val="000000"/>
              </a:solidFill>
              <a:latin typeface="Times New Roman" pitchFamily="18" charset="0"/>
              <a:cs typeface="Times New Roman" pitchFamily="18" charset="0"/>
            </a:endParaRPr>
          </a:p>
        </p:txBody>
      </p:sp>
      <p:sp>
        <p:nvSpPr>
          <p:cNvPr id="20" name="Rounded Rectangle 19"/>
          <p:cNvSpPr>
            <a:spLocks noChangeArrowheads="1"/>
          </p:cNvSpPr>
          <p:nvPr/>
        </p:nvSpPr>
        <p:spPr bwMode="auto">
          <a:xfrm>
            <a:off x="360363" y="1549400"/>
            <a:ext cx="5614987" cy="612775"/>
          </a:xfrm>
          <a:prstGeom prst="roundRect">
            <a:avLst>
              <a:gd name="adj" fmla="val 16667"/>
            </a:avLst>
          </a:prstGeom>
          <a:solidFill>
            <a:srgbClr val="FF7C80">
              <a:alpha val="24000"/>
            </a:srgbClr>
          </a:solidFill>
          <a:ln w="9525" algn="ctr">
            <a:noFill/>
            <a:round/>
            <a:headEnd/>
            <a:tailEnd/>
          </a:ln>
        </p:spPr>
        <p:txBody>
          <a:bodyPr>
            <a:spAutoFit/>
          </a:bodyPr>
          <a:lstStyle/>
          <a:p>
            <a:pPr>
              <a:spcBef>
                <a:spcPct val="50000"/>
              </a:spcBef>
            </a:pPr>
            <a:endParaRPr lang="en-GB">
              <a:cs typeface="DejaVu Sans" pitchFamily="34" charset="0"/>
            </a:endParaRPr>
          </a:p>
        </p:txBody>
      </p:sp>
      <p:sp>
        <p:nvSpPr>
          <p:cNvPr id="9" name="Content Placeholder 2"/>
          <p:cNvSpPr txBox="1">
            <a:spLocks/>
          </p:cNvSpPr>
          <p:nvPr/>
        </p:nvSpPr>
        <p:spPr bwMode="auto">
          <a:xfrm>
            <a:off x="427038" y="1549400"/>
            <a:ext cx="5549900" cy="673100"/>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defRPr/>
            </a:pPr>
            <a:r>
              <a:rPr lang="en-GB" sz="2800" kern="0" dirty="0">
                <a:solidFill>
                  <a:srgbClr val="000000"/>
                </a:solidFill>
                <a:latin typeface="+mn-lt"/>
                <a:cs typeface="+mn-cs"/>
              </a:rPr>
              <a:t>Energy Cost </a:t>
            </a:r>
            <a:r>
              <a:rPr lang="en-GB" sz="2800" i="1" kern="0" dirty="0">
                <a:solidFill>
                  <a:srgbClr val="000000"/>
                </a:solidFill>
                <a:latin typeface="Times New Roman" pitchFamily="18" charset="0"/>
                <a:cs typeface="Times New Roman" pitchFamily="18" charset="0"/>
              </a:rPr>
              <a:t>(E)</a:t>
            </a:r>
            <a:r>
              <a:rPr lang="en-GB" sz="2800" kern="0" dirty="0">
                <a:solidFill>
                  <a:srgbClr val="000000"/>
                </a:solidFill>
                <a:latin typeface="Calibri" pitchFamily="34" charset="0"/>
                <a:cs typeface="+mn-cs"/>
              </a:rPr>
              <a:t> </a:t>
            </a:r>
            <a:r>
              <a:rPr lang="en-GB" sz="2800" kern="0" dirty="0">
                <a:solidFill>
                  <a:srgbClr val="000000"/>
                </a:solidFill>
                <a:latin typeface="+mn-lt"/>
                <a:cs typeface="+mn-cs"/>
              </a:rPr>
              <a:t>of a program </a:t>
            </a:r>
            <a:r>
              <a:rPr lang="en-GB" sz="2800" i="1" kern="0" dirty="0">
                <a:solidFill>
                  <a:srgbClr val="000000"/>
                </a:solidFill>
                <a:latin typeface="Times New Roman" pitchFamily="18" charset="0"/>
                <a:cs typeface="Times New Roman" pitchFamily="18" charset="0"/>
              </a:rPr>
              <a:t>(P)</a:t>
            </a:r>
            <a:r>
              <a:rPr lang="en-GB" sz="2800" kern="0" dirty="0">
                <a:solidFill>
                  <a:srgbClr val="000000"/>
                </a:solidFill>
                <a:latin typeface="+mn-lt"/>
                <a:cs typeface="+mn-cs"/>
              </a:rPr>
              <a:t>:</a:t>
            </a:r>
            <a:r>
              <a:rPr lang="en-GB" sz="2800" kern="0" dirty="0">
                <a:solidFill>
                  <a:srgbClr val="000000"/>
                </a:solidFill>
                <a:latin typeface="Calibri" pitchFamily="34" charset="0"/>
                <a:cs typeface="+mn-cs"/>
              </a:rPr>
              <a:t> </a:t>
            </a:r>
          </a:p>
        </p:txBody>
      </p:sp>
      <p:sp>
        <p:nvSpPr>
          <p:cNvPr id="7" name="Content Placeholder 2"/>
          <p:cNvSpPr txBox="1">
            <a:spLocks/>
          </p:cNvSpPr>
          <p:nvPr/>
        </p:nvSpPr>
        <p:spPr bwMode="auto">
          <a:xfrm>
            <a:off x="4343400" y="3429000"/>
            <a:ext cx="2295525" cy="2032000"/>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defRPr/>
            </a:pPr>
            <a:r>
              <a:rPr lang="en-GB" sz="3200" kern="0" dirty="0">
                <a:solidFill>
                  <a:srgbClr val="000000"/>
                </a:solidFill>
                <a:latin typeface="+mn-lt"/>
                <a:cs typeface="+mn-cs"/>
              </a:rPr>
              <a:t>	</a:t>
            </a:r>
            <a:r>
              <a:rPr lang="en-GB" sz="2400" kern="0" dirty="0">
                <a:solidFill>
                  <a:srgbClr val="000000"/>
                </a:solidFill>
                <a:latin typeface="+mn-lt"/>
                <a:cs typeface="+mn-cs"/>
              </a:rPr>
              <a:t>Circuit State Overhead, </a:t>
            </a:r>
            <a:r>
              <a:rPr lang="en-GB" sz="2400" i="1" kern="0" dirty="0" err="1">
                <a:solidFill>
                  <a:srgbClr val="000000"/>
                </a:solidFill>
                <a:latin typeface="Times New Roman" pitchFamily="18" charset="0"/>
                <a:cs typeface="Times New Roman" pitchFamily="18" charset="0"/>
              </a:rPr>
              <a:t>O</a:t>
            </a:r>
            <a:r>
              <a:rPr lang="en-GB" sz="3200" i="1" kern="0" baseline="-25000" dirty="0" err="1">
                <a:solidFill>
                  <a:srgbClr val="000000"/>
                </a:solidFill>
                <a:latin typeface="Times New Roman" pitchFamily="18" charset="0"/>
                <a:cs typeface="Times New Roman" pitchFamily="18" charset="0"/>
              </a:rPr>
              <a:t>i,j</a:t>
            </a:r>
            <a:r>
              <a:rPr lang="en-GB" sz="2400" kern="0" dirty="0">
                <a:solidFill>
                  <a:srgbClr val="000000"/>
                </a:solidFill>
                <a:latin typeface="Times New Roman" pitchFamily="18" charset="0"/>
                <a:cs typeface="Times New Roman" pitchFamily="18" charset="0"/>
              </a:rPr>
              <a:t>,</a:t>
            </a:r>
            <a:r>
              <a:rPr lang="en-GB" sz="2400" kern="0" dirty="0">
                <a:solidFill>
                  <a:srgbClr val="000000"/>
                </a:solidFill>
                <a:latin typeface="+mn-lt"/>
                <a:cs typeface="Times New Roman" pitchFamily="18" charset="0"/>
              </a:rPr>
              <a:t> for each instruction pair</a:t>
            </a:r>
            <a:endParaRPr lang="en-GB" sz="3200" kern="0" baseline="-25000" dirty="0">
              <a:solidFill>
                <a:srgbClr val="000000"/>
              </a:solidFill>
              <a:latin typeface="+mn-lt"/>
              <a:cs typeface="Times New Roman" pitchFamily="18" charset="0"/>
            </a:endParaRPr>
          </a:p>
        </p:txBody>
      </p:sp>
      <p:sp>
        <p:nvSpPr>
          <p:cNvPr id="10" name="Content Placeholder 2"/>
          <p:cNvSpPr txBox="1">
            <a:spLocks/>
          </p:cNvSpPr>
          <p:nvPr/>
        </p:nvSpPr>
        <p:spPr bwMode="auto">
          <a:xfrm>
            <a:off x="698500" y="5911850"/>
            <a:ext cx="8229600" cy="673100"/>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buFont typeface="Wingdings" pitchFamily="2" charset="2"/>
              <a:buChar char="§"/>
              <a:defRPr/>
            </a:pPr>
            <a:endParaRPr lang="en-GB" sz="3200" kern="0" dirty="0">
              <a:latin typeface="+mn-lt"/>
              <a:cs typeface="+mn-cs"/>
            </a:endParaRPr>
          </a:p>
        </p:txBody>
      </p:sp>
      <p:sp>
        <p:nvSpPr>
          <p:cNvPr id="12" name="Content Placeholder 2"/>
          <p:cNvSpPr txBox="1">
            <a:spLocks/>
          </p:cNvSpPr>
          <p:nvPr/>
        </p:nvSpPr>
        <p:spPr bwMode="auto">
          <a:xfrm>
            <a:off x="457200" y="6184900"/>
            <a:ext cx="8229600" cy="673100"/>
          </a:xfrm>
          <a:prstGeom prst="rect">
            <a:avLst/>
          </a:prstGeom>
          <a:noFill/>
          <a:ln w="9525">
            <a:noFill/>
            <a:miter lim="800000"/>
            <a:headEnd/>
            <a:tailEnd/>
          </a:ln>
        </p:spPr>
        <p:txBody>
          <a:bodyPr/>
          <a:lstStyle/>
          <a:p>
            <a:pPr eaLnBrk="0" fontAlgn="auto" hangingPunct="0">
              <a:spcBef>
                <a:spcPct val="20000"/>
              </a:spcBef>
              <a:spcAft>
                <a:spcPts val="1200"/>
              </a:spcAft>
              <a:buClr>
                <a:srgbClr val="A50021"/>
              </a:buClr>
              <a:buSzPct val="150000"/>
              <a:defRPr/>
            </a:pPr>
            <a:r>
              <a:rPr lang="en-GB" sz="1400" kern="0" dirty="0" smtClean="0">
                <a:solidFill>
                  <a:srgbClr val="000000"/>
                </a:solidFill>
                <a:latin typeface="+mn-lt"/>
                <a:cs typeface="+mn-cs"/>
              </a:rPr>
              <a:t>Based on V</a:t>
            </a:r>
            <a:r>
              <a:rPr lang="en-GB" sz="1400" kern="0" dirty="0">
                <a:solidFill>
                  <a:srgbClr val="000000"/>
                </a:solidFill>
                <a:latin typeface="+mn-lt"/>
                <a:cs typeface="+mn-cs"/>
              </a:rPr>
              <a:t>. </a:t>
            </a:r>
            <a:r>
              <a:rPr lang="en-GB" sz="1400" kern="0" dirty="0" err="1">
                <a:solidFill>
                  <a:srgbClr val="000000"/>
                </a:solidFill>
                <a:latin typeface="+mn-lt"/>
                <a:cs typeface="+mn-cs"/>
              </a:rPr>
              <a:t>Tiwari</a:t>
            </a:r>
            <a:r>
              <a:rPr lang="en-GB" sz="1400" kern="0" dirty="0">
                <a:solidFill>
                  <a:srgbClr val="000000"/>
                </a:solidFill>
                <a:latin typeface="+mn-lt"/>
                <a:cs typeface="+mn-cs"/>
              </a:rPr>
              <a:t>, S. </a:t>
            </a:r>
            <a:r>
              <a:rPr lang="en-GB" sz="1400" kern="0" dirty="0" err="1">
                <a:solidFill>
                  <a:srgbClr val="000000"/>
                </a:solidFill>
                <a:latin typeface="+mn-lt"/>
                <a:cs typeface="+mn-cs"/>
              </a:rPr>
              <a:t>Malik</a:t>
            </a:r>
            <a:r>
              <a:rPr lang="en-GB" sz="1400" kern="0" dirty="0">
                <a:solidFill>
                  <a:srgbClr val="000000"/>
                </a:solidFill>
                <a:latin typeface="+mn-lt"/>
                <a:cs typeface="+mn-cs"/>
              </a:rPr>
              <a:t> and A. Wolfe. “Instruction Level Power Analysis and Optimization of Software”, Journal of VLSI Signal Processing Systems, 13, pp 223-238, 1996. </a:t>
            </a:r>
            <a:endParaRPr lang="en-GB" sz="3200" kern="0" dirty="0">
              <a:solidFill>
                <a:srgbClr val="000000"/>
              </a:solidFill>
              <a:latin typeface="+mn-lt"/>
              <a:cs typeface="+mn-cs"/>
            </a:endParaRPr>
          </a:p>
        </p:txBody>
      </p:sp>
      <p:sp>
        <p:nvSpPr>
          <p:cNvPr id="19" name="Rounded Rectangle 18"/>
          <p:cNvSpPr>
            <a:spLocks noChangeArrowheads="1"/>
          </p:cNvSpPr>
          <p:nvPr/>
        </p:nvSpPr>
        <p:spPr bwMode="auto">
          <a:xfrm>
            <a:off x="360363" y="2303463"/>
            <a:ext cx="684212" cy="936625"/>
          </a:xfrm>
          <a:prstGeom prst="roundRect">
            <a:avLst>
              <a:gd name="adj" fmla="val 16667"/>
            </a:avLst>
          </a:prstGeom>
          <a:solidFill>
            <a:srgbClr val="FF7C80">
              <a:alpha val="24000"/>
            </a:srgbClr>
          </a:solidFill>
          <a:ln w="9525" algn="ctr">
            <a:noFill/>
            <a:round/>
            <a:headEnd/>
            <a:tailEnd/>
          </a:ln>
        </p:spPr>
        <p:txBody>
          <a:bodyPr>
            <a:spAutoFit/>
          </a:bodyPr>
          <a:lstStyle/>
          <a:p>
            <a:pPr>
              <a:spcBef>
                <a:spcPct val="50000"/>
              </a:spcBef>
            </a:pPr>
            <a:endParaRPr lang="en-GB">
              <a:cs typeface="DejaVu Sans" pitchFamily="34" charset="0"/>
            </a:endParaRPr>
          </a:p>
        </p:txBody>
      </p:sp>
      <p:sp>
        <p:nvSpPr>
          <p:cNvPr id="72716" name="Title 1"/>
          <p:cNvSpPr>
            <a:spLocks noGrp="1"/>
          </p:cNvSpPr>
          <p:nvPr>
            <p:ph type="title"/>
          </p:nvPr>
        </p:nvSpPr>
        <p:spPr bwMode="auto">
          <a:xfrm>
            <a:off x="1041400" y="259402"/>
            <a:ext cx="7061200" cy="1050925"/>
          </a:xfrm>
          <a:noFill/>
          <a:ln>
            <a:miter lim="800000"/>
            <a:headEnd/>
            <a:tailEnd/>
          </a:ln>
        </p:spPr>
        <p:txBody>
          <a:bodyPr vert="horz" wrap="square" lIns="91440" tIns="45720" rIns="91440" bIns="45720" numCol="1" anchorCtr="0" compatLnSpc="1">
            <a:prstTxWarp prst="textNoShape">
              <a:avLst/>
            </a:prstTxWarp>
          </a:bodyPr>
          <a:lstStyle/>
          <a:p>
            <a:pPr algn="ctr"/>
            <a:r>
              <a:rPr lang="en-GB" dirty="0" smtClean="0"/>
              <a:t>Is it really this easy?</a:t>
            </a:r>
          </a:p>
        </p:txBody>
      </p:sp>
      <p:sp>
        <p:nvSpPr>
          <p:cNvPr id="17" name="Slide Number Placeholder 5"/>
          <p:cNvSpPr txBox="1">
            <a:spLocks/>
          </p:cNvSpPr>
          <p:nvPr/>
        </p:nvSpPr>
        <p:spPr bwMode="auto">
          <a:xfrm>
            <a:off x="8701088" y="6492875"/>
            <a:ext cx="442912" cy="365125"/>
          </a:xfrm>
          <a:prstGeom prst="rect">
            <a:avLst/>
          </a:prstGeom>
          <a:noFill/>
          <a:ln w="9525">
            <a:noFill/>
            <a:miter lim="800000"/>
            <a:headEnd/>
            <a:tailEnd/>
          </a:ln>
        </p:spPr>
        <p:txBody>
          <a:bodyPr/>
          <a:lstStyle/>
          <a:p>
            <a:fld id="{0A92CCE4-83D0-428F-9837-576F4612C2D5}" type="slidenum">
              <a:rPr lang="en-US" sz="1100">
                <a:cs typeface="DejaVu Sans" pitchFamily="34" charset="0"/>
              </a:rPr>
              <a:pPr/>
              <a:t>96</a:t>
            </a:fld>
            <a:endParaRPr lang="en-US" sz="1100" dirty="0">
              <a:cs typeface="DejaVu Sans" pitchFamily="34" charset="0"/>
            </a:endParaRPr>
          </a:p>
        </p:txBody>
      </p:sp>
      <p:sp>
        <p:nvSpPr>
          <p:cNvPr id="14" name="Rounded Rectangle 13"/>
          <p:cNvSpPr>
            <a:spLocks noChangeArrowheads="1"/>
          </p:cNvSpPr>
          <p:nvPr/>
        </p:nvSpPr>
        <p:spPr bwMode="auto">
          <a:xfrm>
            <a:off x="1446213" y="2303460"/>
            <a:ext cx="2306921" cy="2772000"/>
          </a:xfrm>
          <a:prstGeom prst="roundRect">
            <a:avLst>
              <a:gd name="adj" fmla="val 16667"/>
            </a:avLst>
          </a:prstGeom>
          <a:solidFill>
            <a:srgbClr val="FF7C80">
              <a:alpha val="24000"/>
            </a:srgbClr>
          </a:solidFill>
          <a:ln w="9525" algn="ctr">
            <a:noFill/>
            <a:round/>
            <a:headEnd/>
            <a:tailEnd/>
          </a:ln>
        </p:spPr>
        <p:txBody>
          <a:bodyPr wrap="square">
            <a:spAutoFit/>
          </a:bodyPr>
          <a:lstStyle/>
          <a:p>
            <a:pPr>
              <a:spcBef>
                <a:spcPct val="50000"/>
              </a:spcBef>
            </a:pPr>
            <a:endParaRPr lang="en-GB">
              <a:cs typeface="DejaVu Sans" pitchFamily="34" charset="0"/>
            </a:endParaRPr>
          </a:p>
        </p:txBody>
      </p:sp>
      <p:sp>
        <p:nvSpPr>
          <p:cNvPr id="15" name="Rounded Rectangle 14"/>
          <p:cNvSpPr>
            <a:spLocks noChangeArrowheads="1"/>
          </p:cNvSpPr>
          <p:nvPr/>
        </p:nvSpPr>
        <p:spPr bwMode="auto">
          <a:xfrm>
            <a:off x="3995738" y="2303463"/>
            <a:ext cx="2700337" cy="3276600"/>
          </a:xfrm>
          <a:prstGeom prst="roundRect">
            <a:avLst>
              <a:gd name="adj" fmla="val 16667"/>
            </a:avLst>
          </a:prstGeom>
          <a:solidFill>
            <a:srgbClr val="FF7C80">
              <a:alpha val="24000"/>
            </a:srgbClr>
          </a:solidFill>
          <a:ln w="9525" algn="ctr">
            <a:noFill/>
            <a:round/>
            <a:headEnd/>
            <a:tailEnd/>
          </a:ln>
        </p:spPr>
        <p:txBody>
          <a:bodyPr>
            <a:spAutoFit/>
          </a:bodyPr>
          <a:lstStyle/>
          <a:p>
            <a:pPr>
              <a:spcBef>
                <a:spcPct val="50000"/>
              </a:spcBef>
            </a:pPr>
            <a:endParaRPr lang="en-GB">
              <a:cs typeface="DejaVu Sans" pitchFamily="34" charset="0"/>
            </a:endParaRPr>
          </a:p>
        </p:txBody>
      </p:sp>
      <p:sp>
        <p:nvSpPr>
          <p:cNvPr id="18" name="Rectangle 17"/>
          <p:cNvSpPr/>
          <p:nvPr/>
        </p:nvSpPr>
        <p:spPr bwMode="auto">
          <a:xfrm>
            <a:off x="6723530" y="2360713"/>
            <a:ext cx="2017059" cy="1008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884730057"/>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3"/>
          <p:cNvPicPr>
            <a:picLocks noChangeAspect="1" noChangeArrowheads="1"/>
          </p:cNvPicPr>
          <p:nvPr/>
        </p:nvPicPr>
        <p:blipFill>
          <a:blip r:embed="rId3" cstate="print"/>
          <a:srcRect/>
          <a:stretch>
            <a:fillRect/>
          </a:stretch>
        </p:blipFill>
        <p:spPr bwMode="auto">
          <a:xfrm>
            <a:off x="427038" y="2408238"/>
            <a:ext cx="7758112" cy="1020762"/>
          </a:xfrm>
          <a:prstGeom prst="rect">
            <a:avLst/>
          </a:prstGeom>
          <a:noFill/>
          <a:ln w="9525">
            <a:noFill/>
            <a:miter lim="800000"/>
            <a:headEnd/>
            <a:tailEnd/>
          </a:ln>
        </p:spPr>
      </p:pic>
      <p:sp>
        <p:nvSpPr>
          <p:cNvPr id="72707" name="Content Placeholder 2"/>
          <p:cNvSpPr>
            <a:spLocks noGrp="1"/>
          </p:cNvSpPr>
          <p:nvPr>
            <p:ph idx="1"/>
          </p:nvPr>
        </p:nvSpPr>
        <p:spPr bwMode="auto">
          <a:xfrm>
            <a:off x="1705970" y="3429000"/>
            <a:ext cx="1746913" cy="2032000"/>
          </a:xfrm>
          <a:solidFill>
            <a:schemeClr val="bg1"/>
          </a:solidFill>
          <a:ln>
            <a:solidFill>
              <a:schemeClr val="bg1"/>
            </a:solidFill>
            <a:miter lim="800000"/>
            <a:headEnd/>
            <a:tailEnd/>
          </a:ln>
        </p:spPr>
        <p:txBody>
          <a:bodyPr vert="horz" wrap="square" numCol="1" anchor="t" anchorCtr="0" compatLnSpc="1">
            <a:prstTxWarp prst="textNoShape">
              <a:avLst/>
            </a:prstTxWarp>
          </a:bodyPr>
          <a:lstStyle/>
          <a:p>
            <a:pPr marL="0" indent="0">
              <a:lnSpc>
                <a:spcPct val="100000"/>
              </a:lnSpc>
              <a:buFont typeface="Wingdings" pitchFamily="2" charset="2"/>
              <a:buNone/>
            </a:pPr>
            <a:r>
              <a:rPr lang="en-GB" sz="2400" dirty="0" smtClean="0">
                <a:solidFill>
                  <a:srgbClr val="000000"/>
                </a:solidFill>
              </a:rPr>
              <a:t>Instruction Base Cost,  </a:t>
            </a:r>
            <a:r>
              <a:rPr lang="en-GB" sz="2400" i="1" dirty="0" smtClean="0">
                <a:solidFill>
                  <a:srgbClr val="000000"/>
                </a:solidFill>
                <a:latin typeface="Times New Roman" pitchFamily="18" charset="0"/>
                <a:cs typeface="Times New Roman" pitchFamily="18" charset="0"/>
              </a:rPr>
              <a:t>B</a:t>
            </a:r>
            <a:r>
              <a:rPr lang="en-GB" i="1" baseline="-25000" dirty="0" smtClean="0">
                <a:solidFill>
                  <a:srgbClr val="000000"/>
                </a:solidFill>
                <a:latin typeface="Times New Roman" pitchFamily="18" charset="0"/>
                <a:cs typeface="Times New Roman" pitchFamily="18" charset="0"/>
              </a:rPr>
              <a:t>i</a:t>
            </a:r>
            <a:r>
              <a:rPr lang="en-GB" sz="2400" i="1" dirty="0" smtClean="0">
                <a:solidFill>
                  <a:srgbClr val="000000"/>
                </a:solidFill>
                <a:cs typeface="Times New Roman" pitchFamily="18" charset="0"/>
              </a:rPr>
              <a:t>,</a:t>
            </a:r>
            <a:r>
              <a:rPr lang="en-GB" sz="2400" dirty="0" smtClean="0">
                <a:solidFill>
                  <a:srgbClr val="000000"/>
                </a:solidFill>
              </a:rPr>
              <a:t> of each instruction </a:t>
            </a:r>
            <a:r>
              <a:rPr lang="en-GB" sz="2400" i="1" dirty="0" err="1" smtClean="0">
                <a:solidFill>
                  <a:srgbClr val="000000"/>
                </a:solidFill>
                <a:latin typeface="Times New Roman" pitchFamily="18" charset="0"/>
                <a:cs typeface="Times New Roman" pitchFamily="18" charset="0"/>
              </a:rPr>
              <a:t>i</a:t>
            </a:r>
            <a:endParaRPr lang="en-GB" sz="2400" i="1" dirty="0" smtClean="0">
              <a:solidFill>
                <a:srgbClr val="000000"/>
              </a:solidFill>
              <a:latin typeface="Times New Roman" pitchFamily="18" charset="0"/>
              <a:cs typeface="Times New Roman" pitchFamily="18" charset="0"/>
            </a:endParaRPr>
          </a:p>
        </p:txBody>
      </p:sp>
      <p:sp>
        <p:nvSpPr>
          <p:cNvPr id="16" name="Rounded Rectangle 15"/>
          <p:cNvSpPr>
            <a:spLocks noChangeArrowheads="1"/>
          </p:cNvSpPr>
          <p:nvPr/>
        </p:nvSpPr>
        <p:spPr bwMode="auto">
          <a:xfrm>
            <a:off x="7019925" y="2303463"/>
            <a:ext cx="1836738" cy="3887787"/>
          </a:xfrm>
          <a:prstGeom prst="roundRect">
            <a:avLst>
              <a:gd name="adj" fmla="val 16667"/>
            </a:avLst>
          </a:prstGeom>
          <a:solidFill>
            <a:srgbClr val="FF7C80">
              <a:alpha val="24000"/>
            </a:srgbClr>
          </a:solidFill>
          <a:ln w="9525" algn="ctr">
            <a:noFill/>
            <a:round/>
            <a:headEnd/>
            <a:tailEnd/>
          </a:ln>
        </p:spPr>
        <p:txBody>
          <a:bodyPr>
            <a:spAutoFit/>
          </a:bodyPr>
          <a:lstStyle/>
          <a:p>
            <a:pPr>
              <a:spcBef>
                <a:spcPct val="50000"/>
              </a:spcBef>
            </a:pPr>
            <a:endParaRPr lang="en-GB">
              <a:cs typeface="DejaVu Sans" pitchFamily="34" charset="0"/>
            </a:endParaRPr>
          </a:p>
        </p:txBody>
      </p:sp>
      <p:sp>
        <p:nvSpPr>
          <p:cNvPr id="20" name="Rounded Rectangle 19"/>
          <p:cNvSpPr>
            <a:spLocks noChangeArrowheads="1"/>
          </p:cNvSpPr>
          <p:nvPr/>
        </p:nvSpPr>
        <p:spPr bwMode="auto">
          <a:xfrm>
            <a:off x="360363" y="1549400"/>
            <a:ext cx="5614987" cy="612775"/>
          </a:xfrm>
          <a:prstGeom prst="roundRect">
            <a:avLst>
              <a:gd name="adj" fmla="val 16667"/>
            </a:avLst>
          </a:prstGeom>
          <a:solidFill>
            <a:srgbClr val="FF7C80">
              <a:alpha val="24000"/>
            </a:srgbClr>
          </a:solidFill>
          <a:ln w="9525" algn="ctr">
            <a:noFill/>
            <a:round/>
            <a:headEnd/>
            <a:tailEnd/>
          </a:ln>
        </p:spPr>
        <p:txBody>
          <a:bodyPr>
            <a:spAutoFit/>
          </a:bodyPr>
          <a:lstStyle/>
          <a:p>
            <a:pPr>
              <a:spcBef>
                <a:spcPct val="50000"/>
              </a:spcBef>
            </a:pPr>
            <a:endParaRPr lang="en-GB">
              <a:cs typeface="DejaVu Sans" pitchFamily="34" charset="0"/>
            </a:endParaRPr>
          </a:p>
        </p:txBody>
      </p:sp>
      <p:sp>
        <p:nvSpPr>
          <p:cNvPr id="9" name="Content Placeholder 2"/>
          <p:cNvSpPr txBox="1">
            <a:spLocks/>
          </p:cNvSpPr>
          <p:nvPr/>
        </p:nvSpPr>
        <p:spPr bwMode="auto">
          <a:xfrm>
            <a:off x="427038" y="1549400"/>
            <a:ext cx="5549900" cy="673100"/>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defRPr/>
            </a:pPr>
            <a:r>
              <a:rPr lang="en-GB" sz="2800" kern="0" dirty="0">
                <a:solidFill>
                  <a:srgbClr val="000000"/>
                </a:solidFill>
                <a:latin typeface="+mn-lt"/>
                <a:cs typeface="+mn-cs"/>
              </a:rPr>
              <a:t>Energy Cost </a:t>
            </a:r>
            <a:r>
              <a:rPr lang="en-GB" sz="2800" i="1" kern="0" dirty="0">
                <a:solidFill>
                  <a:srgbClr val="000000"/>
                </a:solidFill>
                <a:latin typeface="Times New Roman" pitchFamily="18" charset="0"/>
                <a:cs typeface="Times New Roman" pitchFamily="18" charset="0"/>
              </a:rPr>
              <a:t>(E)</a:t>
            </a:r>
            <a:r>
              <a:rPr lang="en-GB" sz="2800" kern="0" dirty="0">
                <a:solidFill>
                  <a:srgbClr val="000000"/>
                </a:solidFill>
                <a:latin typeface="Calibri" pitchFamily="34" charset="0"/>
                <a:cs typeface="+mn-cs"/>
              </a:rPr>
              <a:t> </a:t>
            </a:r>
            <a:r>
              <a:rPr lang="en-GB" sz="2800" kern="0" dirty="0">
                <a:solidFill>
                  <a:srgbClr val="000000"/>
                </a:solidFill>
                <a:latin typeface="+mn-lt"/>
                <a:cs typeface="+mn-cs"/>
              </a:rPr>
              <a:t>of a program </a:t>
            </a:r>
            <a:r>
              <a:rPr lang="en-GB" sz="2800" i="1" kern="0" dirty="0">
                <a:solidFill>
                  <a:srgbClr val="000000"/>
                </a:solidFill>
                <a:latin typeface="Times New Roman" pitchFamily="18" charset="0"/>
                <a:cs typeface="Times New Roman" pitchFamily="18" charset="0"/>
              </a:rPr>
              <a:t>(P)</a:t>
            </a:r>
            <a:r>
              <a:rPr lang="en-GB" sz="2800" kern="0" dirty="0">
                <a:solidFill>
                  <a:srgbClr val="000000"/>
                </a:solidFill>
                <a:latin typeface="+mn-lt"/>
                <a:cs typeface="+mn-cs"/>
              </a:rPr>
              <a:t>:</a:t>
            </a:r>
            <a:r>
              <a:rPr lang="en-GB" sz="2800" kern="0" dirty="0">
                <a:solidFill>
                  <a:srgbClr val="000000"/>
                </a:solidFill>
                <a:latin typeface="Calibri" pitchFamily="34" charset="0"/>
                <a:cs typeface="+mn-cs"/>
              </a:rPr>
              <a:t> </a:t>
            </a:r>
          </a:p>
        </p:txBody>
      </p:sp>
      <p:sp>
        <p:nvSpPr>
          <p:cNvPr id="7" name="Content Placeholder 2"/>
          <p:cNvSpPr txBox="1">
            <a:spLocks/>
          </p:cNvSpPr>
          <p:nvPr/>
        </p:nvSpPr>
        <p:spPr bwMode="auto">
          <a:xfrm>
            <a:off x="4343400" y="3429000"/>
            <a:ext cx="2295525" cy="2032000"/>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defRPr/>
            </a:pPr>
            <a:r>
              <a:rPr lang="en-GB" sz="3200" kern="0" dirty="0">
                <a:solidFill>
                  <a:srgbClr val="000000"/>
                </a:solidFill>
                <a:latin typeface="+mn-lt"/>
                <a:cs typeface="+mn-cs"/>
              </a:rPr>
              <a:t>	</a:t>
            </a:r>
            <a:r>
              <a:rPr lang="en-GB" sz="2400" kern="0" dirty="0">
                <a:solidFill>
                  <a:srgbClr val="000000"/>
                </a:solidFill>
                <a:latin typeface="+mn-lt"/>
                <a:cs typeface="+mn-cs"/>
              </a:rPr>
              <a:t>Circuit State Overhead, </a:t>
            </a:r>
            <a:r>
              <a:rPr lang="en-GB" sz="2400" i="1" kern="0" dirty="0" err="1">
                <a:solidFill>
                  <a:srgbClr val="000000"/>
                </a:solidFill>
                <a:latin typeface="Times New Roman" pitchFamily="18" charset="0"/>
                <a:cs typeface="Times New Roman" pitchFamily="18" charset="0"/>
              </a:rPr>
              <a:t>O</a:t>
            </a:r>
            <a:r>
              <a:rPr lang="en-GB" sz="3200" i="1" kern="0" baseline="-25000" dirty="0" err="1">
                <a:solidFill>
                  <a:srgbClr val="000000"/>
                </a:solidFill>
                <a:latin typeface="Times New Roman" pitchFamily="18" charset="0"/>
                <a:cs typeface="Times New Roman" pitchFamily="18" charset="0"/>
              </a:rPr>
              <a:t>i,j</a:t>
            </a:r>
            <a:r>
              <a:rPr lang="en-GB" sz="2400" kern="0" dirty="0">
                <a:solidFill>
                  <a:srgbClr val="000000"/>
                </a:solidFill>
                <a:latin typeface="Times New Roman" pitchFamily="18" charset="0"/>
                <a:cs typeface="Times New Roman" pitchFamily="18" charset="0"/>
              </a:rPr>
              <a:t>,</a:t>
            </a:r>
            <a:r>
              <a:rPr lang="en-GB" sz="2400" kern="0" dirty="0">
                <a:solidFill>
                  <a:srgbClr val="000000"/>
                </a:solidFill>
                <a:latin typeface="+mn-lt"/>
                <a:cs typeface="Times New Roman" pitchFamily="18" charset="0"/>
              </a:rPr>
              <a:t> for each instruction pair</a:t>
            </a:r>
            <a:endParaRPr lang="en-GB" sz="3200" kern="0" baseline="-25000" dirty="0">
              <a:solidFill>
                <a:srgbClr val="000000"/>
              </a:solidFill>
              <a:latin typeface="+mn-lt"/>
              <a:cs typeface="Times New Roman" pitchFamily="18" charset="0"/>
            </a:endParaRPr>
          </a:p>
        </p:txBody>
      </p:sp>
      <p:sp>
        <p:nvSpPr>
          <p:cNvPr id="10" name="Content Placeholder 2"/>
          <p:cNvSpPr txBox="1">
            <a:spLocks/>
          </p:cNvSpPr>
          <p:nvPr/>
        </p:nvSpPr>
        <p:spPr bwMode="auto">
          <a:xfrm>
            <a:off x="698500" y="5911850"/>
            <a:ext cx="8229600" cy="673100"/>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buFont typeface="Wingdings" pitchFamily="2" charset="2"/>
              <a:buChar char="§"/>
              <a:defRPr/>
            </a:pPr>
            <a:endParaRPr lang="en-GB" sz="3200" kern="0" dirty="0">
              <a:latin typeface="+mn-lt"/>
              <a:cs typeface="+mn-cs"/>
            </a:endParaRPr>
          </a:p>
        </p:txBody>
      </p:sp>
      <p:sp>
        <p:nvSpPr>
          <p:cNvPr id="12" name="Content Placeholder 2"/>
          <p:cNvSpPr txBox="1">
            <a:spLocks/>
          </p:cNvSpPr>
          <p:nvPr/>
        </p:nvSpPr>
        <p:spPr bwMode="auto">
          <a:xfrm>
            <a:off x="457200" y="6184900"/>
            <a:ext cx="8229600" cy="673100"/>
          </a:xfrm>
          <a:prstGeom prst="rect">
            <a:avLst/>
          </a:prstGeom>
          <a:noFill/>
          <a:ln w="9525">
            <a:noFill/>
            <a:miter lim="800000"/>
            <a:headEnd/>
            <a:tailEnd/>
          </a:ln>
        </p:spPr>
        <p:txBody>
          <a:bodyPr/>
          <a:lstStyle/>
          <a:p>
            <a:pPr eaLnBrk="0" fontAlgn="auto" hangingPunct="0">
              <a:spcBef>
                <a:spcPct val="20000"/>
              </a:spcBef>
              <a:spcAft>
                <a:spcPts val="1200"/>
              </a:spcAft>
              <a:buClr>
                <a:srgbClr val="A50021"/>
              </a:buClr>
              <a:buSzPct val="150000"/>
              <a:defRPr/>
            </a:pPr>
            <a:r>
              <a:rPr lang="en-GB" sz="1400" kern="0" dirty="0">
                <a:solidFill>
                  <a:srgbClr val="000000"/>
                </a:solidFill>
                <a:latin typeface="+mn-lt"/>
                <a:cs typeface="+mn-cs"/>
              </a:rPr>
              <a:t>V. </a:t>
            </a:r>
            <a:r>
              <a:rPr lang="en-GB" sz="1400" kern="0" dirty="0" err="1">
                <a:solidFill>
                  <a:srgbClr val="000000"/>
                </a:solidFill>
                <a:latin typeface="+mn-lt"/>
                <a:cs typeface="+mn-cs"/>
              </a:rPr>
              <a:t>Tiwari</a:t>
            </a:r>
            <a:r>
              <a:rPr lang="en-GB" sz="1400" kern="0" dirty="0">
                <a:solidFill>
                  <a:srgbClr val="000000"/>
                </a:solidFill>
                <a:latin typeface="+mn-lt"/>
                <a:cs typeface="+mn-cs"/>
              </a:rPr>
              <a:t>, S. </a:t>
            </a:r>
            <a:r>
              <a:rPr lang="en-GB" sz="1400" kern="0" dirty="0" err="1">
                <a:solidFill>
                  <a:srgbClr val="000000"/>
                </a:solidFill>
                <a:latin typeface="+mn-lt"/>
                <a:cs typeface="+mn-cs"/>
              </a:rPr>
              <a:t>Malik</a:t>
            </a:r>
            <a:r>
              <a:rPr lang="en-GB" sz="1400" kern="0" dirty="0">
                <a:solidFill>
                  <a:srgbClr val="000000"/>
                </a:solidFill>
                <a:latin typeface="+mn-lt"/>
                <a:cs typeface="+mn-cs"/>
              </a:rPr>
              <a:t> and A. Wolfe. “Instruction Level Power Analysis and Optimization of Software”, Journal of VLSI Signal Processing Systems, 13, pp 223-238, 1996. </a:t>
            </a:r>
            <a:endParaRPr lang="en-GB" sz="3200" kern="0" dirty="0">
              <a:solidFill>
                <a:srgbClr val="000000"/>
              </a:solidFill>
              <a:latin typeface="+mn-lt"/>
              <a:cs typeface="+mn-cs"/>
            </a:endParaRPr>
          </a:p>
        </p:txBody>
      </p:sp>
      <p:sp>
        <p:nvSpPr>
          <p:cNvPr id="19" name="Rounded Rectangle 18"/>
          <p:cNvSpPr>
            <a:spLocks noChangeArrowheads="1"/>
          </p:cNvSpPr>
          <p:nvPr/>
        </p:nvSpPr>
        <p:spPr bwMode="auto">
          <a:xfrm>
            <a:off x="360363" y="2303463"/>
            <a:ext cx="684212" cy="936625"/>
          </a:xfrm>
          <a:prstGeom prst="roundRect">
            <a:avLst>
              <a:gd name="adj" fmla="val 16667"/>
            </a:avLst>
          </a:prstGeom>
          <a:solidFill>
            <a:srgbClr val="FF7C80">
              <a:alpha val="24000"/>
            </a:srgbClr>
          </a:solidFill>
          <a:ln w="9525" algn="ctr">
            <a:noFill/>
            <a:round/>
            <a:headEnd/>
            <a:tailEnd/>
          </a:ln>
        </p:spPr>
        <p:txBody>
          <a:bodyPr>
            <a:spAutoFit/>
          </a:bodyPr>
          <a:lstStyle/>
          <a:p>
            <a:pPr>
              <a:spcBef>
                <a:spcPct val="50000"/>
              </a:spcBef>
            </a:pPr>
            <a:endParaRPr lang="en-GB">
              <a:cs typeface="DejaVu Sans" pitchFamily="34" charset="0"/>
            </a:endParaRPr>
          </a:p>
        </p:txBody>
      </p:sp>
      <p:sp>
        <p:nvSpPr>
          <p:cNvPr id="72716" name="Title 1"/>
          <p:cNvSpPr>
            <a:spLocks noGrp="1"/>
          </p:cNvSpPr>
          <p:nvPr>
            <p:ph type="title"/>
          </p:nvPr>
        </p:nvSpPr>
        <p:spPr bwMode="auto">
          <a:xfrm>
            <a:off x="1041400" y="259402"/>
            <a:ext cx="7061200" cy="1050925"/>
          </a:xfrm>
          <a:noFill/>
          <a:ln>
            <a:miter lim="800000"/>
            <a:headEnd/>
            <a:tailEnd/>
          </a:ln>
        </p:spPr>
        <p:txBody>
          <a:bodyPr vert="horz" wrap="square" lIns="91440" tIns="45720" rIns="91440" bIns="45720" numCol="1" anchorCtr="0" compatLnSpc="1">
            <a:prstTxWarp prst="textNoShape">
              <a:avLst/>
            </a:prstTxWarp>
          </a:bodyPr>
          <a:lstStyle/>
          <a:p>
            <a:pPr algn="ctr"/>
            <a:r>
              <a:rPr lang="en-GB" dirty="0" smtClean="0"/>
              <a:t>Is it really this easy?</a:t>
            </a:r>
          </a:p>
        </p:txBody>
      </p:sp>
      <p:sp>
        <p:nvSpPr>
          <p:cNvPr id="6" name="Content Placeholder 2"/>
          <p:cNvSpPr txBox="1">
            <a:spLocks/>
          </p:cNvSpPr>
          <p:nvPr/>
        </p:nvSpPr>
        <p:spPr bwMode="auto">
          <a:xfrm>
            <a:off x="6907213" y="3352800"/>
            <a:ext cx="2020887" cy="2895600"/>
          </a:xfrm>
          <a:prstGeom prst="rect">
            <a:avLst/>
          </a:prstGeom>
          <a:noFill/>
          <a:ln w="9525">
            <a:noFill/>
            <a:miter lim="800000"/>
            <a:headEnd/>
            <a:tailEnd/>
          </a:ln>
        </p:spPr>
        <p:txBody>
          <a:bodyPr/>
          <a:lstStyle/>
          <a:p>
            <a:pPr marL="342900" indent="-342900" eaLnBrk="0" fontAlgn="auto" hangingPunct="0">
              <a:spcBef>
                <a:spcPts val="1000"/>
              </a:spcBef>
              <a:spcAft>
                <a:spcPts val="0"/>
              </a:spcAft>
              <a:buClr>
                <a:srgbClr val="C00000"/>
              </a:buClr>
              <a:defRPr/>
            </a:pPr>
            <a:r>
              <a:rPr lang="en-GB" sz="3200" kern="0" dirty="0">
                <a:solidFill>
                  <a:srgbClr val="000000"/>
                </a:solidFill>
                <a:latin typeface="+mn-lt"/>
                <a:cs typeface="+mn-cs"/>
              </a:rPr>
              <a:t>	</a:t>
            </a:r>
            <a:r>
              <a:rPr lang="en-GB" sz="2400" kern="0" dirty="0">
                <a:solidFill>
                  <a:srgbClr val="A50021"/>
                </a:solidFill>
                <a:latin typeface="+mn-lt"/>
                <a:cs typeface="+mn-cs"/>
              </a:rPr>
              <a:t>Other Instruction </a:t>
            </a:r>
            <a:r>
              <a:rPr lang="en-GB" sz="2400" kern="0" dirty="0" smtClean="0">
                <a:solidFill>
                  <a:srgbClr val="A50021"/>
                </a:solidFill>
                <a:latin typeface="+mn-lt"/>
                <a:cs typeface="+mn-cs"/>
              </a:rPr>
              <a:t>Effects</a:t>
            </a:r>
            <a:endParaRPr lang="en-GB" sz="2400" kern="0" dirty="0">
              <a:solidFill>
                <a:srgbClr val="A50021"/>
              </a:solidFill>
              <a:latin typeface="+mn-lt"/>
              <a:cs typeface="+mn-cs"/>
            </a:endParaRPr>
          </a:p>
        </p:txBody>
      </p:sp>
      <p:sp>
        <p:nvSpPr>
          <p:cNvPr id="17" name="Slide Number Placeholder 5"/>
          <p:cNvSpPr txBox="1">
            <a:spLocks/>
          </p:cNvSpPr>
          <p:nvPr/>
        </p:nvSpPr>
        <p:spPr bwMode="auto">
          <a:xfrm>
            <a:off x="8701088" y="6492875"/>
            <a:ext cx="442912" cy="365125"/>
          </a:xfrm>
          <a:prstGeom prst="rect">
            <a:avLst/>
          </a:prstGeom>
          <a:noFill/>
          <a:ln w="9525">
            <a:noFill/>
            <a:miter lim="800000"/>
            <a:headEnd/>
            <a:tailEnd/>
          </a:ln>
        </p:spPr>
        <p:txBody>
          <a:bodyPr/>
          <a:lstStyle/>
          <a:p>
            <a:fld id="{0A92CCE4-83D0-428F-9837-576F4612C2D5}" type="slidenum">
              <a:rPr lang="en-US" sz="1100">
                <a:cs typeface="DejaVu Sans" pitchFamily="34" charset="0"/>
              </a:rPr>
              <a:pPr/>
              <a:t>97</a:t>
            </a:fld>
            <a:endParaRPr lang="en-US" sz="1100" dirty="0">
              <a:cs typeface="DejaVu Sans" pitchFamily="34" charset="0"/>
            </a:endParaRPr>
          </a:p>
        </p:txBody>
      </p:sp>
      <p:sp>
        <p:nvSpPr>
          <p:cNvPr id="14" name="Rounded Rectangle 13"/>
          <p:cNvSpPr>
            <a:spLocks noChangeArrowheads="1"/>
          </p:cNvSpPr>
          <p:nvPr/>
        </p:nvSpPr>
        <p:spPr bwMode="auto">
          <a:xfrm>
            <a:off x="1446213" y="2303460"/>
            <a:ext cx="2306921" cy="2772000"/>
          </a:xfrm>
          <a:prstGeom prst="roundRect">
            <a:avLst>
              <a:gd name="adj" fmla="val 16667"/>
            </a:avLst>
          </a:prstGeom>
          <a:solidFill>
            <a:srgbClr val="FF7C80">
              <a:alpha val="24000"/>
            </a:srgbClr>
          </a:solidFill>
          <a:ln w="9525" algn="ctr">
            <a:noFill/>
            <a:round/>
            <a:headEnd/>
            <a:tailEnd/>
          </a:ln>
        </p:spPr>
        <p:txBody>
          <a:bodyPr wrap="square">
            <a:spAutoFit/>
          </a:bodyPr>
          <a:lstStyle/>
          <a:p>
            <a:pPr>
              <a:spcBef>
                <a:spcPct val="50000"/>
              </a:spcBef>
            </a:pPr>
            <a:endParaRPr lang="en-GB">
              <a:cs typeface="DejaVu Sans" pitchFamily="34" charset="0"/>
            </a:endParaRPr>
          </a:p>
        </p:txBody>
      </p:sp>
      <p:sp>
        <p:nvSpPr>
          <p:cNvPr id="15" name="Rounded Rectangle 14"/>
          <p:cNvSpPr>
            <a:spLocks noChangeArrowheads="1"/>
          </p:cNvSpPr>
          <p:nvPr/>
        </p:nvSpPr>
        <p:spPr bwMode="auto">
          <a:xfrm>
            <a:off x="3995738" y="2303463"/>
            <a:ext cx="2700337" cy="3276600"/>
          </a:xfrm>
          <a:prstGeom prst="roundRect">
            <a:avLst>
              <a:gd name="adj" fmla="val 16667"/>
            </a:avLst>
          </a:prstGeom>
          <a:solidFill>
            <a:srgbClr val="FF7C80">
              <a:alpha val="24000"/>
            </a:srgbClr>
          </a:solidFill>
          <a:ln w="9525" algn="ctr">
            <a:noFill/>
            <a:round/>
            <a:headEnd/>
            <a:tailEnd/>
          </a:ln>
        </p:spPr>
        <p:txBody>
          <a:bodyPr>
            <a:spAutoFit/>
          </a:bodyPr>
          <a:lstStyle/>
          <a:p>
            <a:pPr>
              <a:spcBef>
                <a:spcPct val="50000"/>
              </a:spcBef>
            </a:pPr>
            <a:endParaRPr lang="en-GB">
              <a:cs typeface="DejaVu Sans" pitchFamily="34" charset="0"/>
            </a:endParaRPr>
          </a:p>
        </p:txBody>
      </p:sp>
    </p:spTree>
    <p:extLst>
      <p:ext uri="{BB962C8B-B14F-4D97-AF65-F5344CB8AC3E}">
        <p14:creationId xmlns:p14="http://schemas.microsoft.com/office/powerpoint/2010/main" val="148227265"/>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3"/>
          <p:cNvPicPr>
            <a:picLocks noChangeAspect="1" noChangeArrowheads="1"/>
          </p:cNvPicPr>
          <p:nvPr/>
        </p:nvPicPr>
        <p:blipFill>
          <a:blip r:embed="rId3" cstate="print"/>
          <a:srcRect/>
          <a:stretch>
            <a:fillRect/>
          </a:stretch>
        </p:blipFill>
        <p:spPr bwMode="auto">
          <a:xfrm>
            <a:off x="427038" y="2408238"/>
            <a:ext cx="7758112" cy="1020762"/>
          </a:xfrm>
          <a:prstGeom prst="rect">
            <a:avLst/>
          </a:prstGeom>
          <a:noFill/>
          <a:ln w="9525">
            <a:noFill/>
            <a:miter lim="800000"/>
            <a:headEnd/>
            <a:tailEnd/>
          </a:ln>
        </p:spPr>
      </p:pic>
      <p:sp>
        <p:nvSpPr>
          <p:cNvPr id="72707" name="Content Placeholder 2"/>
          <p:cNvSpPr>
            <a:spLocks noGrp="1"/>
          </p:cNvSpPr>
          <p:nvPr>
            <p:ph idx="1"/>
          </p:nvPr>
        </p:nvSpPr>
        <p:spPr bwMode="auto">
          <a:xfrm>
            <a:off x="1705970" y="3429000"/>
            <a:ext cx="1746913" cy="2032000"/>
          </a:xfrm>
          <a:solidFill>
            <a:schemeClr val="bg1"/>
          </a:solidFill>
          <a:ln>
            <a:solidFill>
              <a:schemeClr val="bg1"/>
            </a:solidFill>
            <a:miter lim="800000"/>
            <a:headEnd/>
            <a:tailEnd/>
          </a:ln>
        </p:spPr>
        <p:txBody>
          <a:bodyPr vert="horz" wrap="square" numCol="1" anchor="t" anchorCtr="0" compatLnSpc="1">
            <a:prstTxWarp prst="textNoShape">
              <a:avLst/>
            </a:prstTxWarp>
          </a:bodyPr>
          <a:lstStyle/>
          <a:p>
            <a:pPr marL="0" indent="0">
              <a:lnSpc>
                <a:spcPct val="100000"/>
              </a:lnSpc>
              <a:buFont typeface="Wingdings" pitchFamily="2" charset="2"/>
              <a:buNone/>
            </a:pPr>
            <a:r>
              <a:rPr lang="en-GB" sz="2400" dirty="0" smtClean="0">
                <a:solidFill>
                  <a:srgbClr val="000000"/>
                </a:solidFill>
              </a:rPr>
              <a:t>Instruction Base Cost,  </a:t>
            </a:r>
            <a:r>
              <a:rPr lang="en-GB" sz="2400" i="1" dirty="0" smtClean="0">
                <a:solidFill>
                  <a:srgbClr val="000000"/>
                </a:solidFill>
                <a:latin typeface="Times New Roman" pitchFamily="18" charset="0"/>
                <a:cs typeface="Times New Roman" pitchFamily="18" charset="0"/>
              </a:rPr>
              <a:t>B</a:t>
            </a:r>
            <a:r>
              <a:rPr lang="en-GB" i="1" baseline="-25000" dirty="0" smtClean="0">
                <a:solidFill>
                  <a:srgbClr val="000000"/>
                </a:solidFill>
                <a:latin typeface="Times New Roman" pitchFamily="18" charset="0"/>
                <a:cs typeface="Times New Roman" pitchFamily="18" charset="0"/>
              </a:rPr>
              <a:t>i</a:t>
            </a:r>
            <a:r>
              <a:rPr lang="en-GB" sz="2400" i="1" dirty="0" smtClean="0">
                <a:solidFill>
                  <a:srgbClr val="000000"/>
                </a:solidFill>
                <a:cs typeface="Times New Roman" pitchFamily="18" charset="0"/>
              </a:rPr>
              <a:t>,</a:t>
            </a:r>
            <a:r>
              <a:rPr lang="en-GB" sz="2400" dirty="0" smtClean="0">
                <a:solidFill>
                  <a:srgbClr val="000000"/>
                </a:solidFill>
              </a:rPr>
              <a:t> of each instruction </a:t>
            </a:r>
            <a:r>
              <a:rPr lang="en-GB" sz="2400" i="1" dirty="0" err="1" smtClean="0">
                <a:solidFill>
                  <a:srgbClr val="000000"/>
                </a:solidFill>
                <a:latin typeface="Times New Roman" pitchFamily="18" charset="0"/>
                <a:cs typeface="Times New Roman" pitchFamily="18" charset="0"/>
              </a:rPr>
              <a:t>i</a:t>
            </a:r>
            <a:endParaRPr lang="en-GB" sz="2400" i="1" dirty="0" smtClean="0">
              <a:solidFill>
                <a:srgbClr val="000000"/>
              </a:solidFill>
              <a:latin typeface="Times New Roman" pitchFamily="18" charset="0"/>
              <a:cs typeface="Times New Roman" pitchFamily="18" charset="0"/>
            </a:endParaRPr>
          </a:p>
        </p:txBody>
      </p:sp>
      <p:sp>
        <p:nvSpPr>
          <p:cNvPr id="16" name="Rounded Rectangle 15"/>
          <p:cNvSpPr>
            <a:spLocks noChangeArrowheads="1"/>
          </p:cNvSpPr>
          <p:nvPr/>
        </p:nvSpPr>
        <p:spPr bwMode="auto">
          <a:xfrm>
            <a:off x="7019925" y="2303463"/>
            <a:ext cx="1836738" cy="3887787"/>
          </a:xfrm>
          <a:prstGeom prst="roundRect">
            <a:avLst>
              <a:gd name="adj" fmla="val 16667"/>
            </a:avLst>
          </a:prstGeom>
          <a:solidFill>
            <a:srgbClr val="FF7C80">
              <a:alpha val="24000"/>
            </a:srgbClr>
          </a:solidFill>
          <a:ln w="9525" algn="ctr">
            <a:noFill/>
            <a:round/>
            <a:headEnd/>
            <a:tailEnd/>
          </a:ln>
        </p:spPr>
        <p:txBody>
          <a:bodyPr>
            <a:spAutoFit/>
          </a:bodyPr>
          <a:lstStyle/>
          <a:p>
            <a:pPr>
              <a:spcBef>
                <a:spcPct val="50000"/>
              </a:spcBef>
            </a:pPr>
            <a:endParaRPr lang="en-GB">
              <a:cs typeface="DejaVu Sans" pitchFamily="34" charset="0"/>
            </a:endParaRPr>
          </a:p>
        </p:txBody>
      </p:sp>
      <p:sp>
        <p:nvSpPr>
          <p:cNvPr id="20" name="Rounded Rectangle 19"/>
          <p:cNvSpPr>
            <a:spLocks noChangeArrowheads="1"/>
          </p:cNvSpPr>
          <p:nvPr/>
        </p:nvSpPr>
        <p:spPr bwMode="auto">
          <a:xfrm>
            <a:off x="360363" y="1549400"/>
            <a:ext cx="5614987" cy="612775"/>
          </a:xfrm>
          <a:prstGeom prst="roundRect">
            <a:avLst>
              <a:gd name="adj" fmla="val 16667"/>
            </a:avLst>
          </a:prstGeom>
          <a:solidFill>
            <a:srgbClr val="FF7C80">
              <a:alpha val="24000"/>
            </a:srgbClr>
          </a:solidFill>
          <a:ln w="9525" algn="ctr">
            <a:noFill/>
            <a:round/>
            <a:headEnd/>
            <a:tailEnd/>
          </a:ln>
        </p:spPr>
        <p:txBody>
          <a:bodyPr>
            <a:spAutoFit/>
          </a:bodyPr>
          <a:lstStyle/>
          <a:p>
            <a:pPr>
              <a:spcBef>
                <a:spcPct val="50000"/>
              </a:spcBef>
            </a:pPr>
            <a:endParaRPr lang="en-GB">
              <a:cs typeface="DejaVu Sans" pitchFamily="34" charset="0"/>
            </a:endParaRPr>
          </a:p>
        </p:txBody>
      </p:sp>
      <p:sp>
        <p:nvSpPr>
          <p:cNvPr id="9" name="Content Placeholder 2"/>
          <p:cNvSpPr txBox="1">
            <a:spLocks/>
          </p:cNvSpPr>
          <p:nvPr/>
        </p:nvSpPr>
        <p:spPr bwMode="auto">
          <a:xfrm>
            <a:off x="427038" y="1549400"/>
            <a:ext cx="5549900" cy="673100"/>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defRPr/>
            </a:pPr>
            <a:r>
              <a:rPr lang="en-GB" sz="2800" kern="0" dirty="0">
                <a:solidFill>
                  <a:srgbClr val="000000"/>
                </a:solidFill>
                <a:latin typeface="+mn-lt"/>
                <a:cs typeface="+mn-cs"/>
              </a:rPr>
              <a:t>Energy Cost </a:t>
            </a:r>
            <a:r>
              <a:rPr lang="en-GB" sz="2800" i="1" kern="0" dirty="0">
                <a:solidFill>
                  <a:srgbClr val="000000"/>
                </a:solidFill>
                <a:latin typeface="Times New Roman" pitchFamily="18" charset="0"/>
                <a:cs typeface="Times New Roman" pitchFamily="18" charset="0"/>
              </a:rPr>
              <a:t>(E)</a:t>
            </a:r>
            <a:r>
              <a:rPr lang="en-GB" sz="2800" kern="0" dirty="0">
                <a:solidFill>
                  <a:srgbClr val="000000"/>
                </a:solidFill>
                <a:latin typeface="Calibri" pitchFamily="34" charset="0"/>
                <a:cs typeface="+mn-cs"/>
              </a:rPr>
              <a:t> </a:t>
            </a:r>
            <a:r>
              <a:rPr lang="en-GB" sz="2800" kern="0" dirty="0">
                <a:solidFill>
                  <a:srgbClr val="000000"/>
                </a:solidFill>
                <a:latin typeface="+mn-lt"/>
                <a:cs typeface="+mn-cs"/>
              </a:rPr>
              <a:t>of a program </a:t>
            </a:r>
            <a:r>
              <a:rPr lang="en-GB" sz="2800" i="1" kern="0" dirty="0">
                <a:solidFill>
                  <a:srgbClr val="000000"/>
                </a:solidFill>
                <a:latin typeface="Times New Roman" pitchFamily="18" charset="0"/>
                <a:cs typeface="Times New Roman" pitchFamily="18" charset="0"/>
              </a:rPr>
              <a:t>(P)</a:t>
            </a:r>
            <a:r>
              <a:rPr lang="en-GB" sz="2800" kern="0" dirty="0">
                <a:solidFill>
                  <a:srgbClr val="000000"/>
                </a:solidFill>
                <a:latin typeface="+mn-lt"/>
                <a:cs typeface="+mn-cs"/>
              </a:rPr>
              <a:t>:</a:t>
            </a:r>
            <a:r>
              <a:rPr lang="en-GB" sz="2800" kern="0" dirty="0">
                <a:solidFill>
                  <a:srgbClr val="000000"/>
                </a:solidFill>
                <a:latin typeface="Calibri" pitchFamily="34" charset="0"/>
                <a:cs typeface="+mn-cs"/>
              </a:rPr>
              <a:t> </a:t>
            </a:r>
          </a:p>
        </p:txBody>
      </p:sp>
      <p:sp>
        <p:nvSpPr>
          <p:cNvPr id="7" name="Content Placeholder 2"/>
          <p:cNvSpPr txBox="1">
            <a:spLocks/>
          </p:cNvSpPr>
          <p:nvPr/>
        </p:nvSpPr>
        <p:spPr bwMode="auto">
          <a:xfrm>
            <a:off x="4343400" y="3429000"/>
            <a:ext cx="2295525" cy="2032000"/>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defRPr/>
            </a:pPr>
            <a:r>
              <a:rPr lang="en-GB" sz="3200" kern="0" dirty="0">
                <a:solidFill>
                  <a:srgbClr val="000000"/>
                </a:solidFill>
                <a:latin typeface="+mn-lt"/>
                <a:cs typeface="+mn-cs"/>
              </a:rPr>
              <a:t>	</a:t>
            </a:r>
            <a:r>
              <a:rPr lang="en-GB" sz="2400" kern="0" dirty="0">
                <a:solidFill>
                  <a:srgbClr val="000000"/>
                </a:solidFill>
                <a:latin typeface="+mn-lt"/>
                <a:cs typeface="+mn-cs"/>
              </a:rPr>
              <a:t>Circuit State Overhead, </a:t>
            </a:r>
            <a:r>
              <a:rPr lang="en-GB" sz="2400" i="1" kern="0" dirty="0" err="1">
                <a:solidFill>
                  <a:srgbClr val="000000"/>
                </a:solidFill>
                <a:latin typeface="Times New Roman" pitchFamily="18" charset="0"/>
                <a:cs typeface="Times New Roman" pitchFamily="18" charset="0"/>
              </a:rPr>
              <a:t>O</a:t>
            </a:r>
            <a:r>
              <a:rPr lang="en-GB" sz="3200" i="1" kern="0" baseline="-25000" dirty="0" err="1">
                <a:solidFill>
                  <a:srgbClr val="000000"/>
                </a:solidFill>
                <a:latin typeface="Times New Roman" pitchFamily="18" charset="0"/>
                <a:cs typeface="Times New Roman" pitchFamily="18" charset="0"/>
              </a:rPr>
              <a:t>i,j</a:t>
            </a:r>
            <a:r>
              <a:rPr lang="en-GB" sz="2400" kern="0" dirty="0">
                <a:solidFill>
                  <a:srgbClr val="000000"/>
                </a:solidFill>
                <a:latin typeface="Times New Roman" pitchFamily="18" charset="0"/>
                <a:cs typeface="Times New Roman" pitchFamily="18" charset="0"/>
              </a:rPr>
              <a:t>,</a:t>
            </a:r>
            <a:r>
              <a:rPr lang="en-GB" sz="2400" kern="0" dirty="0">
                <a:solidFill>
                  <a:srgbClr val="000000"/>
                </a:solidFill>
                <a:latin typeface="+mn-lt"/>
                <a:cs typeface="Times New Roman" pitchFamily="18" charset="0"/>
              </a:rPr>
              <a:t> for each instruction pair</a:t>
            </a:r>
            <a:endParaRPr lang="en-GB" sz="3200" kern="0" baseline="-25000" dirty="0">
              <a:solidFill>
                <a:srgbClr val="000000"/>
              </a:solidFill>
              <a:latin typeface="+mn-lt"/>
              <a:cs typeface="Times New Roman" pitchFamily="18" charset="0"/>
            </a:endParaRPr>
          </a:p>
        </p:txBody>
      </p:sp>
      <p:sp>
        <p:nvSpPr>
          <p:cNvPr id="10" name="Content Placeholder 2"/>
          <p:cNvSpPr txBox="1">
            <a:spLocks/>
          </p:cNvSpPr>
          <p:nvPr/>
        </p:nvSpPr>
        <p:spPr bwMode="auto">
          <a:xfrm>
            <a:off x="698500" y="5911850"/>
            <a:ext cx="8229600" cy="673100"/>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buFont typeface="Wingdings" pitchFamily="2" charset="2"/>
              <a:buChar char="§"/>
              <a:defRPr/>
            </a:pPr>
            <a:endParaRPr lang="en-GB" sz="3200" kern="0" dirty="0">
              <a:latin typeface="+mn-lt"/>
              <a:cs typeface="+mn-cs"/>
            </a:endParaRPr>
          </a:p>
        </p:txBody>
      </p:sp>
      <p:sp>
        <p:nvSpPr>
          <p:cNvPr id="12" name="Content Placeholder 2"/>
          <p:cNvSpPr txBox="1">
            <a:spLocks/>
          </p:cNvSpPr>
          <p:nvPr/>
        </p:nvSpPr>
        <p:spPr bwMode="auto">
          <a:xfrm>
            <a:off x="457200" y="6184900"/>
            <a:ext cx="8229600" cy="673100"/>
          </a:xfrm>
          <a:prstGeom prst="rect">
            <a:avLst/>
          </a:prstGeom>
          <a:noFill/>
          <a:ln w="9525">
            <a:noFill/>
            <a:miter lim="800000"/>
            <a:headEnd/>
            <a:tailEnd/>
          </a:ln>
        </p:spPr>
        <p:txBody>
          <a:bodyPr/>
          <a:lstStyle/>
          <a:p>
            <a:pPr eaLnBrk="0" fontAlgn="auto" hangingPunct="0">
              <a:spcBef>
                <a:spcPct val="20000"/>
              </a:spcBef>
              <a:spcAft>
                <a:spcPts val="1200"/>
              </a:spcAft>
              <a:buClr>
                <a:srgbClr val="A50021"/>
              </a:buClr>
              <a:buSzPct val="150000"/>
              <a:defRPr/>
            </a:pPr>
            <a:r>
              <a:rPr lang="en-GB" sz="1400" kern="0" dirty="0">
                <a:solidFill>
                  <a:srgbClr val="000000"/>
                </a:solidFill>
                <a:latin typeface="+mn-lt"/>
                <a:cs typeface="+mn-cs"/>
              </a:rPr>
              <a:t>V. </a:t>
            </a:r>
            <a:r>
              <a:rPr lang="en-GB" sz="1400" kern="0" dirty="0" err="1">
                <a:solidFill>
                  <a:srgbClr val="000000"/>
                </a:solidFill>
                <a:latin typeface="+mn-lt"/>
                <a:cs typeface="+mn-cs"/>
              </a:rPr>
              <a:t>Tiwari</a:t>
            </a:r>
            <a:r>
              <a:rPr lang="en-GB" sz="1400" kern="0" dirty="0">
                <a:solidFill>
                  <a:srgbClr val="000000"/>
                </a:solidFill>
                <a:latin typeface="+mn-lt"/>
                <a:cs typeface="+mn-cs"/>
              </a:rPr>
              <a:t>, S. </a:t>
            </a:r>
            <a:r>
              <a:rPr lang="en-GB" sz="1400" kern="0" dirty="0" err="1">
                <a:solidFill>
                  <a:srgbClr val="000000"/>
                </a:solidFill>
                <a:latin typeface="+mn-lt"/>
                <a:cs typeface="+mn-cs"/>
              </a:rPr>
              <a:t>Malik</a:t>
            </a:r>
            <a:r>
              <a:rPr lang="en-GB" sz="1400" kern="0" dirty="0">
                <a:solidFill>
                  <a:srgbClr val="000000"/>
                </a:solidFill>
                <a:latin typeface="+mn-lt"/>
                <a:cs typeface="+mn-cs"/>
              </a:rPr>
              <a:t> and A. Wolfe. “Instruction Level Power Analysis and Optimization of Software”, Journal of VLSI Signal Processing Systems, 13, pp 223-238, 1996. </a:t>
            </a:r>
            <a:endParaRPr lang="en-GB" sz="3200" kern="0" dirty="0">
              <a:solidFill>
                <a:srgbClr val="000000"/>
              </a:solidFill>
              <a:latin typeface="+mn-lt"/>
              <a:cs typeface="+mn-cs"/>
            </a:endParaRPr>
          </a:p>
        </p:txBody>
      </p:sp>
      <p:sp>
        <p:nvSpPr>
          <p:cNvPr id="19" name="Rounded Rectangle 18"/>
          <p:cNvSpPr>
            <a:spLocks noChangeArrowheads="1"/>
          </p:cNvSpPr>
          <p:nvPr/>
        </p:nvSpPr>
        <p:spPr bwMode="auto">
          <a:xfrm>
            <a:off x="360363" y="2303463"/>
            <a:ext cx="684212" cy="936625"/>
          </a:xfrm>
          <a:prstGeom prst="roundRect">
            <a:avLst>
              <a:gd name="adj" fmla="val 16667"/>
            </a:avLst>
          </a:prstGeom>
          <a:solidFill>
            <a:srgbClr val="FF7C80">
              <a:alpha val="24000"/>
            </a:srgbClr>
          </a:solidFill>
          <a:ln w="9525" algn="ctr">
            <a:noFill/>
            <a:round/>
            <a:headEnd/>
            <a:tailEnd/>
          </a:ln>
        </p:spPr>
        <p:txBody>
          <a:bodyPr>
            <a:spAutoFit/>
          </a:bodyPr>
          <a:lstStyle/>
          <a:p>
            <a:pPr>
              <a:spcBef>
                <a:spcPct val="50000"/>
              </a:spcBef>
            </a:pPr>
            <a:endParaRPr lang="en-GB">
              <a:cs typeface="DejaVu Sans" pitchFamily="34" charset="0"/>
            </a:endParaRPr>
          </a:p>
        </p:txBody>
      </p:sp>
      <p:sp>
        <p:nvSpPr>
          <p:cNvPr id="72716" name="Title 1"/>
          <p:cNvSpPr>
            <a:spLocks noGrp="1"/>
          </p:cNvSpPr>
          <p:nvPr>
            <p:ph type="title"/>
          </p:nvPr>
        </p:nvSpPr>
        <p:spPr bwMode="auto">
          <a:xfrm>
            <a:off x="1041400" y="259402"/>
            <a:ext cx="7061200" cy="1050925"/>
          </a:xfrm>
          <a:noFill/>
          <a:ln>
            <a:miter lim="800000"/>
            <a:headEnd/>
            <a:tailEnd/>
          </a:ln>
        </p:spPr>
        <p:txBody>
          <a:bodyPr vert="horz" wrap="square" lIns="91440" tIns="45720" rIns="91440" bIns="45720" numCol="1" anchorCtr="0" compatLnSpc="1">
            <a:prstTxWarp prst="textNoShape">
              <a:avLst/>
            </a:prstTxWarp>
          </a:bodyPr>
          <a:lstStyle/>
          <a:p>
            <a:pPr algn="ctr"/>
            <a:r>
              <a:rPr lang="en-GB" dirty="0" smtClean="0"/>
              <a:t>Energy Modelling</a:t>
            </a:r>
          </a:p>
        </p:txBody>
      </p:sp>
      <p:sp>
        <p:nvSpPr>
          <p:cNvPr id="6" name="Content Placeholder 2"/>
          <p:cNvSpPr txBox="1">
            <a:spLocks/>
          </p:cNvSpPr>
          <p:nvPr/>
        </p:nvSpPr>
        <p:spPr bwMode="auto">
          <a:xfrm>
            <a:off x="6907213" y="3352800"/>
            <a:ext cx="2020887" cy="2895600"/>
          </a:xfrm>
          <a:prstGeom prst="rect">
            <a:avLst/>
          </a:prstGeom>
          <a:noFill/>
          <a:ln w="9525">
            <a:noFill/>
            <a:miter lim="800000"/>
            <a:headEnd/>
            <a:tailEnd/>
          </a:ln>
        </p:spPr>
        <p:txBody>
          <a:bodyPr/>
          <a:lstStyle/>
          <a:p>
            <a:pPr marL="342900" indent="-342900" eaLnBrk="0" fontAlgn="auto" hangingPunct="0">
              <a:spcBef>
                <a:spcPts val="1000"/>
              </a:spcBef>
              <a:spcAft>
                <a:spcPts val="0"/>
              </a:spcAft>
              <a:buClr>
                <a:srgbClr val="C00000"/>
              </a:buClr>
              <a:defRPr/>
            </a:pPr>
            <a:r>
              <a:rPr lang="en-GB" sz="3200" kern="0" dirty="0">
                <a:solidFill>
                  <a:srgbClr val="000000"/>
                </a:solidFill>
                <a:latin typeface="+mn-lt"/>
                <a:cs typeface="+mn-cs"/>
              </a:rPr>
              <a:t>	</a:t>
            </a:r>
            <a:r>
              <a:rPr lang="en-GB" sz="2400" kern="0" dirty="0">
                <a:solidFill>
                  <a:srgbClr val="A50021"/>
                </a:solidFill>
                <a:latin typeface="+mn-lt"/>
                <a:cs typeface="+mn-cs"/>
              </a:rPr>
              <a:t>Other Instruction Effects (stalls, cache misses, etc)</a:t>
            </a:r>
          </a:p>
        </p:txBody>
      </p:sp>
      <p:sp>
        <p:nvSpPr>
          <p:cNvPr id="17" name="Slide Number Placeholder 5"/>
          <p:cNvSpPr txBox="1">
            <a:spLocks/>
          </p:cNvSpPr>
          <p:nvPr/>
        </p:nvSpPr>
        <p:spPr bwMode="auto">
          <a:xfrm>
            <a:off x="8701088" y="6492875"/>
            <a:ext cx="442912" cy="365125"/>
          </a:xfrm>
          <a:prstGeom prst="rect">
            <a:avLst/>
          </a:prstGeom>
          <a:noFill/>
          <a:ln w="9525">
            <a:noFill/>
            <a:miter lim="800000"/>
            <a:headEnd/>
            <a:tailEnd/>
          </a:ln>
        </p:spPr>
        <p:txBody>
          <a:bodyPr/>
          <a:lstStyle/>
          <a:p>
            <a:fld id="{0A92CCE4-83D0-428F-9837-576F4612C2D5}" type="slidenum">
              <a:rPr lang="en-US" sz="1100">
                <a:cs typeface="DejaVu Sans" pitchFamily="34" charset="0"/>
              </a:rPr>
              <a:pPr/>
              <a:t>98</a:t>
            </a:fld>
            <a:endParaRPr lang="en-US" sz="1100" dirty="0">
              <a:cs typeface="DejaVu Sans" pitchFamily="34" charset="0"/>
            </a:endParaRPr>
          </a:p>
        </p:txBody>
      </p:sp>
      <p:sp>
        <p:nvSpPr>
          <p:cNvPr id="14" name="Rounded Rectangle 13"/>
          <p:cNvSpPr>
            <a:spLocks noChangeArrowheads="1"/>
          </p:cNvSpPr>
          <p:nvPr/>
        </p:nvSpPr>
        <p:spPr bwMode="auto">
          <a:xfrm>
            <a:off x="1446213" y="2303460"/>
            <a:ext cx="2306921" cy="2772000"/>
          </a:xfrm>
          <a:prstGeom prst="roundRect">
            <a:avLst>
              <a:gd name="adj" fmla="val 16667"/>
            </a:avLst>
          </a:prstGeom>
          <a:solidFill>
            <a:srgbClr val="FF7C80">
              <a:alpha val="24000"/>
            </a:srgbClr>
          </a:solidFill>
          <a:ln w="9525" algn="ctr">
            <a:noFill/>
            <a:round/>
            <a:headEnd/>
            <a:tailEnd/>
          </a:ln>
        </p:spPr>
        <p:txBody>
          <a:bodyPr wrap="square">
            <a:spAutoFit/>
          </a:bodyPr>
          <a:lstStyle/>
          <a:p>
            <a:pPr>
              <a:spcBef>
                <a:spcPct val="50000"/>
              </a:spcBef>
            </a:pPr>
            <a:endParaRPr lang="en-GB">
              <a:cs typeface="DejaVu Sans" pitchFamily="34" charset="0"/>
            </a:endParaRPr>
          </a:p>
        </p:txBody>
      </p:sp>
      <p:sp>
        <p:nvSpPr>
          <p:cNvPr id="15" name="Rounded Rectangle 14"/>
          <p:cNvSpPr>
            <a:spLocks noChangeArrowheads="1"/>
          </p:cNvSpPr>
          <p:nvPr/>
        </p:nvSpPr>
        <p:spPr bwMode="auto">
          <a:xfrm>
            <a:off x="3995738" y="2303463"/>
            <a:ext cx="2700337" cy="3276600"/>
          </a:xfrm>
          <a:prstGeom prst="roundRect">
            <a:avLst>
              <a:gd name="adj" fmla="val 16667"/>
            </a:avLst>
          </a:prstGeom>
          <a:solidFill>
            <a:srgbClr val="FF7C80">
              <a:alpha val="24000"/>
            </a:srgbClr>
          </a:solidFill>
          <a:ln w="9525" algn="ctr">
            <a:noFill/>
            <a:round/>
            <a:headEnd/>
            <a:tailEnd/>
          </a:ln>
        </p:spPr>
        <p:txBody>
          <a:bodyPr>
            <a:spAutoFit/>
          </a:bodyPr>
          <a:lstStyle/>
          <a:p>
            <a:pPr>
              <a:spcBef>
                <a:spcPct val="50000"/>
              </a:spcBef>
            </a:pPr>
            <a:endParaRPr lang="en-GB">
              <a:cs typeface="DejaVu Sans" pitchFamily="34" charset="0"/>
            </a:endParaRPr>
          </a:p>
        </p:txBody>
      </p:sp>
    </p:spTree>
    <p:extLst>
      <p:ext uri="{BB962C8B-B14F-4D97-AF65-F5344CB8AC3E}">
        <p14:creationId xmlns:p14="http://schemas.microsoft.com/office/powerpoint/2010/main" val="219994959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kerrison_formula.png"/>
          <p:cNvPicPr>
            <a:picLocks noChangeAspect="1"/>
          </p:cNvPicPr>
          <p:nvPr/>
        </p:nvPicPr>
        <p:blipFill>
          <a:blip r:embed="rId3" cstate="print"/>
          <a:stretch>
            <a:fillRect/>
          </a:stretch>
        </p:blipFill>
        <p:spPr>
          <a:xfrm>
            <a:off x="427038" y="2465388"/>
            <a:ext cx="8597900" cy="1069975"/>
          </a:xfrm>
          <a:prstGeom prst="rect">
            <a:avLst/>
          </a:prstGeom>
          <a:effectLst>
            <a:outerShdw sx="1000" sy="1000" algn="ctr" rotWithShape="0">
              <a:srgbClr val="000000"/>
            </a:outerShdw>
          </a:effectLst>
        </p:spPr>
      </p:pic>
      <p:sp>
        <p:nvSpPr>
          <p:cNvPr id="18" name="Rounded Rectangle 17"/>
          <p:cNvSpPr>
            <a:spLocks noChangeArrowheads="1"/>
          </p:cNvSpPr>
          <p:nvPr/>
        </p:nvSpPr>
        <p:spPr bwMode="auto">
          <a:xfrm>
            <a:off x="1331913" y="2232025"/>
            <a:ext cx="2074862" cy="2879725"/>
          </a:xfrm>
          <a:prstGeom prst="roundRect">
            <a:avLst>
              <a:gd name="adj" fmla="val 16667"/>
            </a:avLst>
          </a:prstGeom>
          <a:solidFill>
            <a:srgbClr val="FF7C80">
              <a:alpha val="24000"/>
            </a:srgbClr>
          </a:solidFill>
          <a:ln w="9525" algn="ctr">
            <a:noFill/>
            <a:round/>
            <a:headEnd/>
            <a:tailEnd/>
          </a:ln>
        </p:spPr>
        <p:txBody>
          <a:bodyPr>
            <a:spAutoFit/>
          </a:bodyPr>
          <a:lstStyle/>
          <a:p>
            <a:pPr>
              <a:spcBef>
                <a:spcPct val="50000"/>
              </a:spcBef>
            </a:pPr>
            <a:endParaRPr lang="en-GB">
              <a:cs typeface="DejaVu Sans" pitchFamily="34" charset="0"/>
            </a:endParaRPr>
          </a:p>
        </p:txBody>
      </p:sp>
      <p:sp>
        <p:nvSpPr>
          <p:cNvPr id="14" name="Rounded Rectangle 13"/>
          <p:cNvSpPr>
            <a:spLocks noChangeArrowheads="1"/>
          </p:cNvSpPr>
          <p:nvPr/>
        </p:nvSpPr>
        <p:spPr bwMode="auto">
          <a:xfrm>
            <a:off x="3668713" y="2232025"/>
            <a:ext cx="5380037" cy="2879725"/>
          </a:xfrm>
          <a:prstGeom prst="roundRect">
            <a:avLst>
              <a:gd name="adj" fmla="val 16667"/>
            </a:avLst>
          </a:prstGeom>
          <a:solidFill>
            <a:srgbClr val="FF7C80">
              <a:alpha val="24000"/>
            </a:srgbClr>
          </a:solidFill>
          <a:ln w="9525" algn="ctr">
            <a:noFill/>
            <a:round/>
            <a:headEnd/>
            <a:tailEnd/>
          </a:ln>
        </p:spPr>
        <p:txBody>
          <a:bodyPr>
            <a:spAutoFit/>
          </a:bodyPr>
          <a:lstStyle/>
          <a:p>
            <a:pPr>
              <a:spcBef>
                <a:spcPct val="50000"/>
              </a:spcBef>
            </a:pPr>
            <a:endParaRPr lang="en-GB">
              <a:cs typeface="DejaVu Sans" pitchFamily="34" charset="0"/>
            </a:endParaRPr>
          </a:p>
        </p:txBody>
      </p:sp>
      <p:sp>
        <p:nvSpPr>
          <p:cNvPr id="73733" name="Title 1"/>
          <p:cNvSpPr txBox="1">
            <a:spLocks/>
          </p:cNvSpPr>
          <p:nvPr/>
        </p:nvSpPr>
        <p:spPr bwMode="auto">
          <a:xfrm>
            <a:off x="419100" y="273050"/>
            <a:ext cx="8277225" cy="1050925"/>
          </a:xfrm>
          <a:prstGeom prst="rect">
            <a:avLst/>
          </a:prstGeom>
          <a:noFill/>
          <a:ln w="9525">
            <a:noFill/>
            <a:miter lim="800000"/>
            <a:headEnd/>
            <a:tailEnd/>
          </a:ln>
        </p:spPr>
        <p:txBody>
          <a:bodyPr anchor="ctr"/>
          <a:lstStyle/>
          <a:p>
            <a:pPr algn="ctr">
              <a:lnSpc>
                <a:spcPct val="90000"/>
              </a:lnSpc>
            </a:pPr>
            <a:r>
              <a:rPr lang="en-GB" sz="4800" dirty="0" err="1">
                <a:solidFill>
                  <a:srgbClr val="A50021"/>
                </a:solidFill>
                <a:latin typeface="+mj-lt"/>
                <a:cs typeface="DejaVu Sans" pitchFamily="34" charset="0"/>
              </a:rPr>
              <a:t>XCore</a:t>
            </a:r>
            <a:r>
              <a:rPr lang="en-GB" sz="4800" dirty="0">
                <a:solidFill>
                  <a:srgbClr val="A50021"/>
                </a:solidFill>
                <a:latin typeface="+mj-lt"/>
                <a:cs typeface="DejaVu Sans" pitchFamily="34" charset="0"/>
              </a:rPr>
              <a:t> Energy Modelling</a:t>
            </a:r>
          </a:p>
        </p:txBody>
      </p:sp>
      <p:sp>
        <p:nvSpPr>
          <p:cNvPr id="6" name="Rounded Rectangle 5"/>
          <p:cNvSpPr>
            <a:spLocks noChangeArrowheads="1"/>
          </p:cNvSpPr>
          <p:nvPr/>
        </p:nvSpPr>
        <p:spPr bwMode="auto">
          <a:xfrm>
            <a:off x="360363" y="1549400"/>
            <a:ext cx="7951787" cy="612775"/>
          </a:xfrm>
          <a:prstGeom prst="roundRect">
            <a:avLst>
              <a:gd name="adj" fmla="val 16667"/>
            </a:avLst>
          </a:prstGeom>
          <a:solidFill>
            <a:srgbClr val="FF7C80">
              <a:alpha val="24000"/>
            </a:srgbClr>
          </a:solidFill>
          <a:ln w="9525" algn="ctr">
            <a:noFill/>
            <a:round/>
            <a:headEnd/>
            <a:tailEnd/>
          </a:ln>
        </p:spPr>
        <p:txBody>
          <a:bodyPr>
            <a:spAutoFit/>
          </a:bodyPr>
          <a:lstStyle/>
          <a:p>
            <a:pPr>
              <a:spcBef>
                <a:spcPct val="50000"/>
              </a:spcBef>
            </a:pPr>
            <a:endParaRPr lang="en-GB">
              <a:cs typeface="DejaVu Sans" pitchFamily="34" charset="0"/>
            </a:endParaRPr>
          </a:p>
        </p:txBody>
      </p:sp>
      <p:sp>
        <p:nvSpPr>
          <p:cNvPr id="73736" name="Content Placeholder 2"/>
          <p:cNvSpPr txBox="1">
            <a:spLocks/>
          </p:cNvSpPr>
          <p:nvPr/>
        </p:nvSpPr>
        <p:spPr bwMode="auto">
          <a:xfrm>
            <a:off x="3835400" y="3784600"/>
            <a:ext cx="4357688" cy="1227138"/>
          </a:xfrm>
          <a:prstGeom prst="rect">
            <a:avLst/>
          </a:prstGeom>
          <a:noFill/>
          <a:ln w="9525">
            <a:noFill/>
            <a:miter lim="800000"/>
            <a:headEnd/>
            <a:tailEnd/>
          </a:ln>
        </p:spPr>
        <p:txBody>
          <a:bodyPr/>
          <a:lstStyle/>
          <a:p>
            <a:r>
              <a:rPr lang="en-GB" sz="2400" dirty="0">
                <a:latin typeface="+mn-lt"/>
                <a:cs typeface="DejaVu Sans" pitchFamily="34" charset="0"/>
              </a:rPr>
              <a:t>Concurrency cost, instruction cost, generalised overhead, </a:t>
            </a:r>
            <a:r>
              <a:rPr lang="en-GB" sz="2400" dirty="0" smtClean="0">
                <a:latin typeface="+mn-lt"/>
                <a:cs typeface="DejaVu Sans" pitchFamily="34" charset="0"/>
              </a:rPr>
              <a:t>base </a:t>
            </a:r>
            <a:r>
              <a:rPr lang="en-GB" sz="2400" dirty="0">
                <a:latin typeface="+mn-lt"/>
                <a:cs typeface="DejaVu Sans" pitchFamily="34" charset="0"/>
              </a:rPr>
              <a:t>power and duration</a:t>
            </a:r>
            <a:endParaRPr lang="en-GB" sz="2400" i="1" dirty="0">
              <a:latin typeface="+mn-lt"/>
              <a:cs typeface="DejaVu Sans" pitchFamily="34" charset="0"/>
            </a:endParaRPr>
          </a:p>
        </p:txBody>
      </p:sp>
      <p:sp>
        <p:nvSpPr>
          <p:cNvPr id="12" name="Content Placeholder 2"/>
          <p:cNvSpPr txBox="1">
            <a:spLocks/>
          </p:cNvSpPr>
          <p:nvPr/>
        </p:nvSpPr>
        <p:spPr bwMode="auto">
          <a:xfrm>
            <a:off x="427038" y="1549400"/>
            <a:ext cx="8269287" cy="673100"/>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defRPr/>
            </a:pPr>
            <a:r>
              <a:rPr lang="en-GB" sz="2800" kern="0" dirty="0">
                <a:solidFill>
                  <a:srgbClr val="000000"/>
                </a:solidFill>
                <a:latin typeface="+mn-lt"/>
                <a:cs typeface="+mn-cs"/>
              </a:rPr>
              <a:t>Energy Cost </a:t>
            </a:r>
            <a:r>
              <a:rPr lang="en-GB" sz="2800" i="1" kern="0" dirty="0">
                <a:solidFill>
                  <a:srgbClr val="000000"/>
                </a:solidFill>
                <a:latin typeface="Times New Roman" pitchFamily="18" charset="0"/>
                <a:cs typeface="Times New Roman" pitchFamily="18" charset="0"/>
              </a:rPr>
              <a:t>(E)</a:t>
            </a:r>
            <a:r>
              <a:rPr lang="en-GB" sz="2800" kern="0" dirty="0">
                <a:solidFill>
                  <a:srgbClr val="000000"/>
                </a:solidFill>
                <a:latin typeface="+mn-lt"/>
                <a:cs typeface="+mn-cs"/>
              </a:rPr>
              <a:t> of a </a:t>
            </a:r>
            <a:r>
              <a:rPr lang="en-GB" sz="2800" kern="0" dirty="0">
                <a:solidFill>
                  <a:srgbClr val="A50021"/>
                </a:solidFill>
                <a:latin typeface="+mn-lt"/>
                <a:cs typeface="+mn-cs"/>
              </a:rPr>
              <a:t>multi-threaded</a:t>
            </a:r>
            <a:r>
              <a:rPr lang="en-GB" sz="2800" kern="0" dirty="0">
                <a:solidFill>
                  <a:srgbClr val="000000"/>
                </a:solidFill>
                <a:latin typeface="+mn-lt"/>
                <a:cs typeface="+mn-cs"/>
              </a:rPr>
              <a:t> program </a:t>
            </a:r>
            <a:r>
              <a:rPr lang="en-GB" sz="2800" i="1" kern="0" dirty="0">
                <a:solidFill>
                  <a:srgbClr val="000000"/>
                </a:solidFill>
                <a:latin typeface="Times New Roman" pitchFamily="18" charset="0"/>
                <a:cs typeface="Times New Roman" pitchFamily="18" charset="0"/>
              </a:rPr>
              <a:t>(P)</a:t>
            </a:r>
            <a:r>
              <a:rPr lang="en-GB" sz="2800" kern="0" dirty="0">
                <a:solidFill>
                  <a:srgbClr val="000000"/>
                </a:solidFill>
                <a:latin typeface="+mn-lt"/>
                <a:cs typeface="+mn-cs"/>
              </a:rPr>
              <a:t>: </a:t>
            </a:r>
          </a:p>
        </p:txBody>
      </p:sp>
      <p:sp>
        <p:nvSpPr>
          <p:cNvPr id="15" name="Rounded Rectangle 14"/>
          <p:cNvSpPr>
            <a:spLocks noChangeArrowheads="1"/>
          </p:cNvSpPr>
          <p:nvPr/>
        </p:nvSpPr>
        <p:spPr bwMode="auto">
          <a:xfrm>
            <a:off x="360363" y="2482850"/>
            <a:ext cx="581025" cy="936625"/>
          </a:xfrm>
          <a:prstGeom prst="roundRect">
            <a:avLst>
              <a:gd name="adj" fmla="val 16667"/>
            </a:avLst>
          </a:prstGeom>
          <a:solidFill>
            <a:srgbClr val="FF7C80">
              <a:alpha val="24000"/>
            </a:srgbClr>
          </a:solidFill>
          <a:ln w="9525" algn="ctr">
            <a:noFill/>
            <a:round/>
            <a:headEnd/>
            <a:tailEnd/>
          </a:ln>
        </p:spPr>
        <p:txBody>
          <a:bodyPr>
            <a:spAutoFit/>
          </a:bodyPr>
          <a:lstStyle/>
          <a:p>
            <a:pPr>
              <a:spcBef>
                <a:spcPct val="50000"/>
              </a:spcBef>
            </a:pPr>
            <a:endParaRPr lang="en-GB">
              <a:cs typeface="DejaVu Sans" pitchFamily="34" charset="0"/>
            </a:endParaRPr>
          </a:p>
        </p:txBody>
      </p:sp>
      <p:sp>
        <p:nvSpPr>
          <p:cNvPr id="20" name="Text Placeholder 3"/>
          <p:cNvSpPr txBox="1">
            <a:spLocks/>
          </p:cNvSpPr>
          <p:nvPr/>
        </p:nvSpPr>
        <p:spPr>
          <a:xfrm>
            <a:off x="312738" y="5332413"/>
            <a:ext cx="8047037" cy="665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fontAlgn="auto">
              <a:spcAft>
                <a:spcPts val="0"/>
              </a:spcAft>
              <a:buClr>
                <a:srgbClr val="A50021"/>
              </a:buClr>
              <a:buFont typeface="Wingdings" pitchFamily="2" charset="2"/>
              <a:buChar char="§"/>
              <a:defRPr/>
            </a:pPr>
            <a:r>
              <a:rPr lang="en-GB" sz="2000" dirty="0" smtClean="0">
                <a:latin typeface="+mn-lt"/>
              </a:rPr>
              <a:t>Use of execution statistics rather than execution trace.</a:t>
            </a:r>
          </a:p>
          <a:p>
            <a:pPr marL="342900" indent="-342900" fontAlgn="auto">
              <a:spcAft>
                <a:spcPts val="0"/>
              </a:spcAft>
              <a:buClr>
                <a:srgbClr val="A50021"/>
              </a:buClr>
              <a:buFont typeface="Wingdings" pitchFamily="2" charset="2"/>
              <a:buChar char="§"/>
              <a:defRPr/>
            </a:pPr>
            <a:r>
              <a:rPr lang="en-GB" sz="2000" dirty="0" smtClean="0">
                <a:latin typeface="+mn-lt"/>
              </a:rPr>
              <a:t>Fast running model with an average error margin of less than 7%.</a:t>
            </a:r>
          </a:p>
        </p:txBody>
      </p:sp>
      <p:sp>
        <p:nvSpPr>
          <p:cNvPr id="73740" name="Content Placeholder 2"/>
          <p:cNvSpPr txBox="1">
            <a:spLocks/>
          </p:cNvSpPr>
          <p:nvPr/>
        </p:nvSpPr>
        <p:spPr bwMode="auto">
          <a:xfrm>
            <a:off x="1333500" y="3784600"/>
            <a:ext cx="1941513" cy="1439863"/>
          </a:xfrm>
          <a:prstGeom prst="rect">
            <a:avLst/>
          </a:prstGeom>
          <a:solidFill>
            <a:schemeClr val="bg1">
              <a:alpha val="0"/>
            </a:schemeClr>
          </a:solidFill>
          <a:ln w="9525">
            <a:noFill/>
            <a:miter lim="800000"/>
            <a:headEnd/>
            <a:tailEnd/>
          </a:ln>
        </p:spPr>
        <p:txBody>
          <a:bodyPr lIns="0" tIns="0" rIns="0" bIns="0"/>
          <a:lstStyle/>
          <a:p>
            <a:pPr marL="228600" indent="-228600">
              <a:lnSpc>
                <a:spcPct val="90000"/>
              </a:lnSpc>
              <a:spcBef>
                <a:spcPts val="1000"/>
              </a:spcBef>
              <a:buClr>
                <a:srgbClr val="C00000"/>
              </a:buClr>
              <a:buFont typeface="Wingdings" pitchFamily="2" charset="2"/>
              <a:buNone/>
            </a:pPr>
            <a:r>
              <a:rPr lang="en-GB" sz="2400" dirty="0">
                <a:solidFill>
                  <a:srgbClr val="000000"/>
                </a:solidFill>
                <a:cs typeface="DejaVu Sans" pitchFamily="34" charset="0"/>
              </a:rPr>
              <a:t>	</a:t>
            </a:r>
            <a:r>
              <a:rPr lang="en-GB" sz="2400" dirty="0">
                <a:solidFill>
                  <a:srgbClr val="000000"/>
                </a:solidFill>
                <a:latin typeface="+mn-lt"/>
                <a:cs typeface="DejaVu Sans" pitchFamily="34" charset="0"/>
              </a:rPr>
              <a:t>Idle base power and duration</a:t>
            </a:r>
            <a:endParaRPr lang="en-GB" sz="2400" i="1" dirty="0">
              <a:solidFill>
                <a:srgbClr val="000000"/>
              </a:solidFill>
              <a:latin typeface="+mn-lt"/>
              <a:cs typeface="Times New Roman" pitchFamily="18" charset="0"/>
            </a:endParaRPr>
          </a:p>
        </p:txBody>
      </p:sp>
      <p:sp>
        <p:nvSpPr>
          <p:cNvPr id="73741" name="Slide Number Placeholder 5"/>
          <p:cNvSpPr>
            <a:spLocks noGrp="1"/>
          </p:cNvSpPr>
          <p:nvPr>
            <p:ph type="sldNum" sz="quarter" idx="12"/>
          </p:nvPr>
        </p:nvSpPr>
        <p:spPr bwMode="auto">
          <a:xfrm>
            <a:off x="8701088" y="6492875"/>
            <a:ext cx="442912" cy="365125"/>
          </a:xfr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8908643D-2EEB-4D4A-9AEF-3D30651EDA2C}" type="slidenum">
              <a:rPr lang="en-US" sz="1100" smtClean="0"/>
              <a:pPr fontAlgn="base">
                <a:spcBef>
                  <a:spcPct val="0"/>
                </a:spcBef>
                <a:spcAft>
                  <a:spcPct val="0"/>
                </a:spcAft>
              </a:pPr>
              <a:t>99</a:t>
            </a:fld>
            <a:endParaRPr lang="en-US" sz="1100" smtClean="0"/>
          </a:p>
        </p:txBody>
      </p:sp>
      <p:sp>
        <p:nvSpPr>
          <p:cNvPr id="17" name="Rectangle 16"/>
          <p:cNvSpPr/>
          <p:nvPr/>
        </p:nvSpPr>
        <p:spPr>
          <a:xfrm>
            <a:off x="324557" y="6003463"/>
            <a:ext cx="8396110" cy="738664"/>
          </a:xfrm>
          <a:prstGeom prst="rect">
            <a:avLst/>
          </a:prstGeom>
        </p:spPr>
        <p:txBody>
          <a:bodyPr wrap="square">
            <a:spAutoFit/>
          </a:bodyPr>
          <a:lstStyle/>
          <a:p>
            <a:r>
              <a:rPr lang="en-GB" sz="1400" dirty="0" smtClean="0">
                <a:solidFill>
                  <a:srgbClr val="3366FF"/>
                </a:solidFill>
              </a:rPr>
              <a:t>S. </a:t>
            </a:r>
            <a:r>
              <a:rPr lang="en-GB" sz="1400" dirty="0" err="1" smtClean="0">
                <a:solidFill>
                  <a:srgbClr val="3366FF"/>
                </a:solidFill>
              </a:rPr>
              <a:t>Kerrison</a:t>
            </a:r>
            <a:r>
              <a:rPr lang="en-GB" sz="1400" dirty="0" smtClean="0">
                <a:solidFill>
                  <a:srgbClr val="3366FF"/>
                </a:solidFill>
              </a:rPr>
              <a:t> </a:t>
            </a:r>
            <a:r>
              <a:rPr lang="en-GB" sz="1400" dirty="0">
                <a:solidFill>
                  <a:srgbClr val="3366FF"/>
                </a:solidFill>
              </a:rPr>
              <a:t>and </a:t>
            </a:r>
            <a:r>
              <a:rPr lang="en-GB" sz="1400" dirty="0" smtClean="0">
                <a:solidFill>
                  <a:srgbClr val="3366FF"/>
                </a:solidFill>
              </a:rPr>
              <a:t>K. </a:t>
            </a:r>
            <a:r>
              <a:rPr lang="en-GB" sz="1400" dirty="0">
                <a:solidFill>
                  <a:srgbClr val="3366FF"/>
                </a:solidFill>
              </a:rPr>
              <a:t>Eder. 2015. </a:t>
            </a:r>
            <a:r>
              <a:rPr lang="en-GB" sz="1400" dirty="0" smtClean="0">
                <a:solidFill>
                  <a:srgbClr val="3366FF"/>
                </a:solidFill>
              </a:rPr>
              <a:t>“Energy </a:t>
            </a:r>
            <a:r>
              <a:rPr lang="en-GB" sz="1400" dirty="0" err="1">
                <a:solidFill>
                  <a:srgbClr val="3366FF"/>
                </a:solidFill>
              </a:rPr>
              <a:t>Modeling</a:t>
            </a:r>
            <a:r>
              <a:rPr lang="en-GB" sz="1400" dirty="0">
                <a:solidFill>
                  <a:srgbClr val="3366FF"/>
                </a:solidFill>
              </a:rPr>
              <a:t> of Software for a Hardware Multithreaded Embedded </a:t>
            </a:r>
            <a:r>
              <a:rPr lang="en-GB" sz="1400" dirty="0" smtClean="0">
                <a:solidFill>
                  <a:srgbClr val="3366FF"/>
                </a:solidFill>
              </a:rPr>
              <a:t>Microprocessor”. </a:t>
            </a:r>
            <a:r>
              <a:rPr lang="en-GB" sz="1400" dirty="0">
                <a:solidFill>
                  <a:srgbClr val="3366FF"/>
                </a:solidFill>
              </a:rPr>
              <a:t>ACM Trans. Embed. </a:t>
            </a:r>
            <a:r>
              <a:rPr lang="en-GB" sz="1400" dirty="0" err="1">
                <a:solidFill>
                  <a:srgbClr val="3366FF"/>
                </a:solidFill>
              </a:rPr>
              <a:t>Comput</a:t>
            </a:r>
            <a:r>
              <a:rPr lang="en-GB" sz="1400" dirty="0">
                <a:solidFill>
                  <a:srgbClr val="3366FF"/>
                </a:solidFill>
              </a:rPr>
              <a:t>. Syst. 14, 3, Article 56 (April 2015), 25 pages. DOI=10.1145/2700104 http://</a:t>
            </a:r>
            <a:r>
              <a:rPr lang="en-GB" sz="1400" dirty="0" err="1">
                <a:solidFill>
                  <a:srgbClr val="3366FF"/>
                </a:solidFill>
              </a:rPr>
              <a:t>doi.acm.org</a:t>
            </a:r>
            <a:r>
              <a:rPr lang="en-GB" sz="1400" dirty="0">
                <a:solidFill>
                  <a:srgbClr val="3366FF"/>
                </a:solidFill>
              </a:rPr>
              <a:t>/10.1145/2700104</a:t>
            </a:r>
          </a:p>
        </p:txBody>
      </p:sp>
    </p:spTree>
    <p:extLst>
      <p:ext uri="{BB962C8B-B14F-4D97-AF65-F5344CB8AC3E}">
        <p14:creationId xmlns:p14="http://schemas.microsoft.com/office/powerpoint/2010/main" val="40163361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4" grpId="0" animBg="1"/>
      <p:bldP spid="6" grpId="0" animBg="1"/>
      <p:bldP spid="6" grpId="1" animBg="1"/>
      <p:bldP spid="15" grpId="0" animBg="1"/>
      <p:bldP spid="15" grpId="1" animBg="1"/>
    </p:bld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23747</TotalTime>
  <Words>8525</Words>
  <Application>Microsoft Macintosh PowerPoint</Application>
  <PresentationFormat>On-screen Show (4:3)</PresentationFormat>
  <Paragraphs>1362</Paragraphs>
  <Slides>137</Slides>
  <Notes>125</Notes>
  <HiddenSlides>0</HiddenSlides>
  <MMClips>0</MMClips>
  <ScaleCrop>false</ScaleCrop>
  <HeadingPairs>
    <vt:vector size="6" baseType="variant">
      <vt:variant>
        <vt:lpstr>Theme</vt:lpstr>
      </vt:variant>
      <vt:variant>
        <vt:i4>8</vt:i4>
      </vt:variant>
      <vt:variant>
        <vt:lpstr>Embedded OLE Servers</vt:lpstr>
      </vt:variant>
      <vt:variant>
        <vt:i4>1</vt:i4>
      </vt:variant>
      <vt:variant>
        <vt:lpstr>Slide Titles</vt:lpstr>
      </vt:variant>
      <vt:variant>
        <vt:i4>137</vt:i4>
      </vt:variant>
    </vt:vector>
  </HeadingPairs>
  <TitlesOfParts>
    <vt:vector size="146" baseType="lpstr">
      <vt:lpstr>Default Design</vt:lpstr>
      <vt:lpstr>4_Default Design</vt:lpstr>
      <vt:lpstr>5_Default Design</vt:lpstr>
      <vt:lpstr>6_Default Design</vt:lpstr>
      <vt:lpstr>7_Default Design</vt:lpstr>
      <vt:lpstr>8_Default Design</vt:lpstr>
      <vt:lpstr>9_Default Design</vt:lpstr>
      <vt:lpstr>1_Default Design</vt:lpstr>
      <vt:lpstr>Acrobat Document</vt:lpstr>
      <vt:lpstr>PowerPoint Presentation</vt:lpstr>
      <vt:lpstr>Bristol</vt:lpstr>
      <vt:lpstr>The University of Bristol</vt:lpstr>
      <vt:lpstr>PowerPoint Presentation</vt:lpstr>
      <vt:lpstr>Overview</vt:lpstr>
      <vt:lpstr>Overview</vt:lpstr>
      <vt:lpstr>Overview</vt:lpstr>
      <vt:lpstr>Learning Objectives</vt:lpstr>
      <vt:lpstr>Introduction and  Motivation</vt:lpstr>
      <vt:lpstr>PowerPoint Presentation</vt:lpstr>
      <vt:lpstr>PowerPoint Presentation</vt:lpstr>
      <vt:lpstr>Electricity Consumption (Billion kwH, 2007)</vt:lpstr>
      <vt:lpstr>PowerPoint Presentation</vt:lpstr>
      <vt:lpstr>Crowds in St. Peter’s Square</vt:lpstr>
      <vt:lpstr>Energy Aware Computing</vt:lpstr>
      <vt:lpstr>Energy Efficiency of ICT</vt:lpstr>
      <vt:lpstr>PowerPoint Presentation</vt:lpstr>
      <vt:lpstr>The Baby (1948)</vt:lpstr>
      <vt:lpstr>The ARM968 (2005)</vt:lpstr>
      <vt:lpstr>~60 years of progress</vt:lpstr>
      <vt:lpstr>Energy efficiency</vt:lpstr>
      <vt:lpstr>Energy efficiency</vt:lpstr>
      <vt:lpstr>10 more years of progress</vt:lpstr>
      <vt:lpstr>Hardware Design</vt:lpstr>
      <vt:lpstr>Greater Savings at Higher Levels</vt:lpstr>
      <vt:lpstr>PowerPoint Presentation</vt:lpstr>
      <vt:lpstr>Wasted Potential</vt:lpstr>
      <vt:lpstr>Energy Efficiency of ICT</vt:lpstr>
      <vt:lpstr> The Focus is on Software</vt:lpstr>
      <vt:lpstr> The Focus is on Software</vt:lpstr>
      <vt:lpstr>PowerPoint Presentation</vt:lpstr>
      <vt:lpstr>Aligning SW Design Decisions with  Energy Efficiency as Design Goal</vt:lpstr>
      <vt:lpstr>How much?</vt:lpstr>
      <vt:lpstr>Energy Transparency</vt:lpstr>
      <vt:lpstr>Energy Transparency</vt:lpstr>
      <vt:lpstr>Transparency</vt:lpstr>
      <vt:lpstr>Transparency</vt:lpstr>
      <vt:lpstr>Transparency</vt:lpstr>
      <vt:lpstr>Why Energy Transparency?</vt:lpstr>
      <vt:lpstr>Learning Objectives</vt:lpstr>
      <vt:lpstr>Learning Objectives</vt:lpstr>
      <vt:lpstr>Measuring the Energy Consumption of Computation</vt:lpstr>
      <vt:lpstr>Measuring Power</vt:lpstr>
      <vt:lpstr>The Power Monitor</vt:lpstr>
      <vt:lpstr>Measuring Power</vt:lpstr>
      <vt:lpstr>Measuring Energy</vt:lpstr>
      <vt:lpstr>How much data?</vt:lpstr>
      <vt:lpstr>The Showstopper </vt:lpstr>
      <vt:lpstr>Open Energy Measurement Board</vt:lpstr>
      <vt:lpstr>Open Energy Measurement Board</vt:lpstr>
      <vt:lpstr>Open Energy Measurement Board</vt:lpstr>
      <vt:lpstr>Energy Measurement  A hands-on session by Steve Kerrison</vt:lpstr>
      <vt:lpstr>Summary: Energy Measurement</vt:lpstr>
      <vt:lpstr>PowerPoint Presentation</vt:lpstr>
      <vt:lpstr>PowerPoint Presentation</vt:lpstr>
      <vt:lpstr>PowerPoint Presentation</vt:lpstr>
      <vt:lpstr>Dynamic Energy Monitoring  for desktop applications</vt:lpstr>
      <vt:lpstr>The EACOF</vt:lpstr>
      <vt:lpstr>High Level</vt:lpstr>
      <vt:lpstr>Providers</vt:lpstr>
      <vt:lpstr>Consumers</vt:lpstr>
      <vt:lpstr>One Machine</vt:lpstr>
      <vt:lpstr>Networked</vt:lpstr>
      <vt:lpstr>How to use EACOF</vt:lpstr>
      <vt:lpstr>Simple Provider Example</vt:lpstr>
      <vt:lpstr>Simple Provider Example + EACOF</vt:lpstr>
      <vt:lpstr>Simple Consumer Example</vt:lpstr>
      <vt:lpstr>Simple Consumer Example + EACOF</vt:lpstr>
      <vt:lpstr>The EACOF API</vt:lpstr>
      <vt:lpstr>Comparing Sorting Algorithms</vt:lpstr>
      <vt:lpstr>Invitation: EACOF is open source!</vt:lpstr>
      <vt:lpstr>Learning Objectives</vt:lpstr>
      <vt:lpstr>Learning Objectives</vt:lpstr>
      <vt:lpstr>Static Analysis of  Energy Consumption</vt:lpstr>
      <vt:lpstr>PowerPoint Presentation</vt:lpstr>
      <vt:lpstr>The ENTRA Project</vt:lpstr>
      <vt:lpstr>Acknowledgements</vt:lpstr>
      <vt:lpstr>PowerPoint Presentation</vt:lpstr>
      <vt:lpstr>Energy Modelling captures energy consumption</vt:lpstr>
      <vt:lpstr>Modelling Considerations</vt:lpstr>
      <vt:lpstr>Modelling Considerations</vt:lpstr>
      <vt:lpstr>ISA-Level Energy Modelling</vt:lpstr>
      <vt:lpstr>ISA-Level Energy Modelling</vt:lpstr>
      <vt:lpstr>ISA-Level Energy Modelling</vt:lpstr>
      <vt:lpstr>Exercise: E(fact(3))?</vt:lpstr>
      <vt:lpstr>Base Cost Characterization</vt:lpstr>
      <vt:lpstr>Overhead Characterization</vt:lpstr>
      <vt:lpstr>Instruction Characterization</vt:lpstr>
      <vt:lpstr>ISA-Level Energy Modelling</vt:lpstr>
      <vt:lpstr>ISA-Level Energy Modelling</vt:lpstr>
      <vt:lpstr>Exercise</vt:lpstr>
      <vt:lpstr>Exercise</vt:lpstr>
      <vt:lpstr>Exercise</vt:lpstr>
      <vt:lpstr>Exercise</vt:lpstr>
      <vt:lpstr>Exercise</vt:lpstr>
      <vt:lpstr>Is it really this easy?</vt:lpstr>
      <vt:lpstr>Is it really this easy?</vt:lpstr>
      <vt:lpstr>Energy Modelling</vt:lpstr>
      <vt:lpstr>PowerPoint Presentation</vt:lpstr>
      <vt:lpstr>The set up...</vt:lpstr>
      <vt:lpstr>PowerPoint Presentation</vt:lpstr>
      <vt:lpstr>PowerPoint Presentation</vt:lpstr>
      <vt:lpstr>a*b = b*a</vt:lpstr>
      <vt:lpstr>Energy(a*b) ≠ Energy(b*a) </vt:lpstr>
      <vt:lpstr>PowerPoint Presentation</vt:lpstr>
      <vt:lpstr>The Impact of Data on Energy Consumption</vt:lpstr>
      <vt:lpstr>W/A/B-Case Energy Consumption</vt:lpstr>
      <vt:lpstr>A quick jump forward to Static Resource  consumption Analysis</vt:lpstr>
      <vt:lpstr>Static Resource Analysis</vt:lpstr>
      <vt:lpstr>Specified Resource Usage</vt:lpstr>
      <vt:lpstr>Analysis Result</vt:lpstr>
      <vt:lpstr>Verification</vt:lpstr>
      <vt:lpstr>Worst Case Execution Time</vt:lpstr>
      <vt:lpstr>Worst Case Energy Consumption</vt:lpstr>
      <vt:lpstr>PowerPoint Presentation</vt:lpstr>
      <vt:lpstr>Worst Case Energy Consumption</vt:lpstr>
      <vt:lpstr>PowerPoint Presentation</vt:lpstr>
      <vt:lpstr>Impact of datapath switching</vt:lpstr>
      <vt:lpstr>Energy Consumption Analysis enables energy transparency</vt:lpstr>
      <vt:lpstr>PowerPoint Presentation</vt:lpstr>
      <vt:lpstr>SRA at the ISA Level</vt:lpstr>
      <vt:lpstr>PowerPoint Presentation</vt:lpstr>
      <vt:lpstr>ISA-Level Analysis Results</vt:lpstr>
      <vt:lpstr>ISA-Level Analysis Results</vt:lpstr>
      <vt:lpstr>Analysis Options</vt:lpstr>
      <vt:lpstr>Energy Consumption of LLVM IR</vt:lpstr>
      <vt:lpstr>Analysis at the LLVM-IR Level</vt:lpstr>
      <vt:lpstr>Learning Objectives</vt:lpstr>
      <vt:lpstr>Towards Energy Aware  Software Engineering</vt:lpstr>
      <vt:lpstr>Energy Transparency</vt:lpstr>
      <vt:lpstr>Energy Transparency</vt:lpstr>
      <vt:lpstr>Energy Transparency</vt:lpstr>
      <vt:lpstr>Energy Transparency</vt:lpstr>
      <vt:lpstr>More POWER to SW Developers</vt:lpstr>
      <vt:lpstr>PowerPoint Presentation</vt:lpstr>
      <vt:lpstr>PowerPoint Presentation</vt:lpstr>
      <vt:lpstr>PowerPoint Presentation</vt:lpstr>
    </vt:vector>
  </TitlesOfParts>
  <Manager/>
  <Company>University of Bristol</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and energy aware computing</dc:title>
  <dc:subject/>
  <dc:creator>Kerstin Eder</dc:creator>
  <cp:keywords/>
  <dc:description/>
  <cp:lastModifiedBy>Kerstin Eder</cp:lastModifiedBy>
  <cp:revision>651</cp:revision>
  <cp:lastPrinted>2015-11-11T19:31:20Z</cp:lastPrinted>
  <dcterms:created xsi:type="dcterms:W3CDTF">2006-05-11T10:00:56Z</dcterms:created>
  <dcterms:modified xsi:type="dcterms:W3CDTF">2016-08-16T08:35:15Z</dcterms:modified>
  <cp:category/>
</cp:coreProperties>
</file>